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256" r:id="rId2"/>
    <p:sldId id="298" r:id="rId3"/>
    <p:sldId id="312" r:id="rId4"/>
    <p:sldId id="303" r:id="rId5"/>
    <p:sldId id="323" r:id="rId6"/>
    <p:sldId id="300" r:id="rId7"/>
    <p:sldId id="301" r:id="rId8"/>
    <p:sldId id="299" r:id="rId9"/>
    <p:sldId id="302" r:id="rId10"/>
    <p:sldId id="328" r:id="rId11"/>
    <p:sldId id="330" r:id="rId12"/>
    <p:sldId id="304" r:id="rId13"/>
    <p:sldId id="315" r:id="rId14"/>
    <p:sldId id="316" r:id="rId15"/>
    <p:sldId id="317" r:id="rId16"/>
    <p:sldId id="318" r:id="rId17"/>
    <p:sldId id="319" r:id="rId18"/>
    <p:sldId id="296" r:id="rId19"/>
    <p:sldId id="297" r:id="rId20"/>
    <p:sldId id="326" r:id="rId21"/>
    <p:sldId id="310" r:id="rId22"/>
    <p:sldId id="294" r:id="rId23"/>
    <p:sldId id="306" r:id="rId24"/>
    <p:sldId id="325" r:id="rId25"/>
    <p:sldId id="320" r:id="rId26"/>
    <p:sldId id="308" r:id="rId27"/>
    <p:sldId id="324" r:id="rId28"/>
    <p:sldId id="309" r:id="rId29"/>
    <p:sldId id="31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3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95" autoAdjust="0"/>
    <p:restoredTop sz="87808" autoAdjust="0"/>
  </p:normalViewPr>
  <p:slideViewPr>
    <p:cSldViewPr showGuides="1">
      <p:cViewPr varScale="1">
        <p:scale>
          <a:sx n="77" d="100"/>
          <a:sy n="77" d="100"/>
        </p:scale>
        <p:origin x="159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93983C-EFA1-41D2-8DCF-4CEF34100D6A}" type="datetimeFigureOut">
              <a:rPr lang="en-US" smtClean="0"/>
              <a:t>3/4/2016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5A1FCD-79C7-4337-B79E-A51417706FB1}" type="slidenum">
              <a:rPr lang="en-US" smtClean="0"/>
              <a:t>‹#›</a:t>
            </a:fld>
            <a:endParaRPr lang="en-US"/>
          </a:p>
        </p:txBody>
      </p:sp>
    </p:spTree>
    <p:extLst>
      <p:ext uri="{BB962C8B-B14F-4D97-AF65-F5344CB8AC3E}">
        <p14:creationId xmlns:p14="http://schemas.microsoft.com/office/powerpoint/2010/main" val="1678614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a:t>
            </a:fld>
            <a:endParaRPr lang="en-US" dirty="0"/>
          </a:p>
        </p:txBody>
      </p:sp>
    </p:spTree>
    <p:extLst>
      <p:ext uri="{BB962C8B-B14F-4D97-AF65-F5344CB8AC3E}">
        <p14:creationId xmlns:p14="http://schemas.microsoft.com/office/powerpoint/2010/main" val="3930662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plot is used to detect non-linearity, unequal error variances, and outliers. In</a:t>
            </a:r>
            <a:r>
              <a:rPr lang="en-US" baseline="0" dirty="0" smtClean="0"/>
              <a:t> a perfect world, the observations would be equally spread around a horizontal line without any distinct patterns.  </a:t>
            </a:r>
            <a:r>
              <a:rPr lang="en-US" b="1" baseline="0" dirty="0" smtClean="0"/>
              <a:t>Do you see a linear trend? What about their variances? Are there any outliers? </a:t>
            </a:r>
            <a:r>
              <a:rPr lang="en-US" baseline="0" dirty="0" smtClean="0"/>
              <a:t>–click- </a:t>
            </a:r>
            <a:r>
              <a:rPr lang="en-US" b="1" baseline="0" dirty="0" smtClean="0"/>
              <a:t>what about this model?</a:t>
            </a:r>
            <a:endParaRPr lang="en-US" b="1" dirty="0" smtClean="0"/>
          </a:p>
          <a:p>
            <a:endParaRPr lang="en-US"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14</a:t>
            </a:fld>
            <a:endParaRPr lang="en-US"/>
          </a:p>
        </p:txBody>
      </p:sp>
    </p:spTree>
    <p:extLst>
      <p:ext uri="{BB962C8B-B14F-4D97-AF65-F5344CB8AC3E}">
        <p14:creationId xmlns:p14="http://schemas.microsoft.com/office/powerpoint/2010/main" val="3028999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Quantile</a:t>
            </a:r>
            <a:r>
              <a:rPr lang="en-US" baseline="0" dirty="0" smtClean="0"/>
              <a:t> plot is a probability plot that can be used to compare the shapes of the data vs theoretical distribution, </a:t>
            </a:r>
            <a:r>
              <a:rPr lang="en-US" baseline="0" dirty="0" err="1" smtClean="0"/>
              <a:t>ie</a:t>
            </a:r>
            <a:r>
              <a:rPr lang="en-US" baseline="0" dirty="0" smtClean="0"/>
              <a:t>: location, scale, and skewness . If the quantiles of the theoretical and data distributions agree, observations will plot on the line shown in the figure above. </a:t>
            </a:r>
            <a:r>
              <a:rPr lang="en-US" b="1" baseline="0" dirty="0" smtClean="0"/>
              <a:t>What do you notice about the tails of this distribution? </a:t>
            </a:r>
            <a:r>
              <a:rPr lang="en-US" dirty="0" smtClean="0"/>
              <a:t>The tails </a:t>
            </a:r>
            <a:r>
              <a:rPr lang="en-US" baseline="0" dirty="0" smtClean="0"/>
              <a:t>are positively skewed and there are a few outliers denoted by the observations labels--</a:t>
            </a:r>
            <a:r>
              <a:rPr lang="en-US" dirty="0" smtClean="0"/>
              <a:t>same outliers in this</a:t>
            </a:r>
            <a:r>
              <a:rPr lang="en-US" baseline="0" dirty="0" smtClean="0"/>
              <a:t> plot as the last.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15</a:t>
            </a:fld>
            <a:endParaRPr lang="en-US"/>
          </a:p>
        </p:txBody>
      </p:sp>
    </p:spTree>
    <p:extLst>
      <p:ext uri="{BB962C8B-B14F-4D97-AF65-F5344CB8AC3E}">
        <p14:creationId xmlns:p14="http://schemas.microsoft.com/office/powerpoint/2010/main" val="1425745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plot shows if residuals are spread equally along the ranges of predictors. This is how you can check the assumption of equal variance (homoscedasticity). It’s good if you see a horizontal line with equally (randomly) spread points. </a:t>
            </a:r>
            <a:r>
              <a:rPr lang="en-US" b="1" dirty="0" smtClean="0"/>
              <a:t>What</a:t>
            </a:r>
            <a:r>
              <a:rPr lang="en-US" b="1" baseline="0" dirty="0" smtClean="0"/>
              <a:t> does this plot tell you?</a:t>
            </a:r>
            <a:endParaRPr lang="en-US" b="1" dirty="0"/>
          </a:p>
        </p:txBody>
      </p:sp>
      <p:sp>
        <p:nvSpPr>
          <p:cNvPr id="4" name="Slide Number Placeholder 3"/>
          <p:cNvSpPr>
            <a:spLocks noGrp="1"/>
          </p:cNvSpPr>
          <p:nvPr>
            <p:ph type="sldNum" sz="quarter" idx="10"/>
          </p:nvPr>
        </p:nvSpPr>
        <p:spPr/>
        <p:txBody>
          <a:bodyPr/>
          <a:lstStyle/>
          <a:p>
            <a:fld id="{CC5A1FCD-79C7-4337-B79E-A51417706FB1}" type="slidenum">
              <a:rPr lang="en-US" smtClean="0"/>
              <a:t>16</a:t>
            </a:fld>
            <a:endParaRPr lang="en-US"/>
          </a:p>
        </p:txBody>
      </p:sp>
    </p:spTree>
    <p:extLst>
      <p:ext uri="{BB962C8B-B14F-4D97-AF65-F5344CB8AC3E}">
        <p14:creationId xmlns:p14="http://schemas.microsoft.com/office/powerpoint/2010/main" val="2228989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the other plots, this time patterns are irrelevant. Leverage is a measure of how much each data point influences the regression. Because the regression must pass through the centroid, points that lie far from the centroid have greater leverage, and their leverage increases if there are fewer points nearby. As a result, leverage reflects both the distance from the centroid and the isolation of a point. The plot also shows values of Cook’s distance, which measures how much the regression would change if a point was deleted. Cook’s distance is increased by leverage and by large residuals: a point far from the centroid with a large residual can severely alter the regression. On this plot, you want to see that the red smoothed line stays close to the horizontal gray dashed line and that no points have a large Cook’s distance (</a:t>
            </a:r>
            <a:r>
              <a:rPr lang="en-US" dirty="0" err="1" smtClean="0"/>
              <a:t>i.e</a:t>
            </a:r>
            <a:r>
              <a:rPr lang="en-US" dirty="0" smtClean="0"/>
              <a:t>, &gt;0.5). </a:t>
            </a:r>
            <a:r>
              <a:rPr lang="en-US" b="1" dirty="0" smtClean="0"/>
              <a:t>What do you notice about this plot?</a:t>
            </a:r>
            <a:endParaRPr lang="en-US" b="1" dirty="0"/>
          </a:p>
        </p:txBody>
      </p:sp>
      <p:sp>
        <p:nvSpPr>
          <p:cNvPr id="4" name="Slide Number Placeholder 3"/>
          <p:cNvSpPr>
            <a:spLocks noGrp="1"/>
          </p:cNvSpPr>
          <p:nvPr>
            <p:ph type="sldNum" sz="quarter" idx="10"/>
          </p:nvPr>
        </p:nvSpPr>
        <p:spPr/>
        <p:txBody>
          <a:bodyPr/>
          <a:lstStyle/>
          <a:p>
            <a:fld id="{CC5A1FCD-79C7-4337-B79E-A51417706FB1}" type="slidenum">
              <a:rPr lang="en-US" smtClean="0"/>
              <a:t>17</a:t>
            </a:fld>
            <a:endParaRPr lang="en-US"/>
          </a:p>
        </p:txBody>
      </p:sp>
    </p:spTree>
    <p:extLst>
      <p:ext uri="{BB962C8B-B14F-4D97-AF65-F5344CB8AC3E}">
        <p14:creationId xmlns:p14="http://schemas.microsoft.com/office/powerpoint/2010/main" val="1761964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with all models,</a:t>
            </a:r>
            <a:r>
              <a:rPr lang="en-US" baseline="0" dirty="0" smtClean="0"/>
              <a:t> it is important to remember that correlation does not imply causation. Always remember to look at the variables you have – do they make sense that they would be good predictors of the response variable? Are the model assumptions met?</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19</a:t>
            </a:fld>
            <a:endParaRPr lang="en-US"/>
          </a:p>
        </p:txBody>
      </p:sp>
    </p:spTree>
    <p:extLst>
      <p:ext uri="{BB962C8B-B14F-4D97-AF65-F5344CB8AC3E}">
        <p14:creationId xmlns:p14="http://schemas.microsoft.com/office/powerpoint/2010/main" val="2506501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Scull et al., 2005 in The</a:t>
            </a:r>
            <a:r>
              <a:rPr lang="en-US" baseline="0" dirty="0" smtClean="0"/>
              <a:t> Professional Geographer. This study compared </a:t>
            </a:r>
            <a:r>
              <a:rPr lang="en-US" baseline="0" dirty="0" err="1" smtClean="0"/>
              <a:t>nonspatial</a:t>
            </a:r>
            <a:r>
              <a:rPr lang="en-US" baseline="0" dirty="0" smtClean="0"/>
              <a:t> statistical models with geospatial statistical models to predict A horizon gravel and surface fragments for a portion of the Pinto Basin in Joshua Tree National Park, CA. They concluded that MLR performed the best with a m</a:t>
            </a:r>
            <a:r>
              <a:rPr lang="en-US" dirty="0" smtClean="0"/>
              <a:t>ean jackknife RMSE of </a:t>
            </a:r>
            <a:r>
              <a:rPr lang="en-US" baseline="0" dirty="0" smtClean="0"/>
              <a:t>12.7% for A horizon gravel and 20.7% for rock fragments. </a:t>
            </a:r>
            <a:r>
              <a:rPr lang="en-US" b="1" baseline="0" dirty="0" smtClean="0"/>
              <a:t>Looking at the fitted vs actual values, what do you notice about their MLR model?</a:t>
            </a:r>
          </a:p>
          <a:p>
            <a:endParaRPr lang="en-US" baseline="0" dirty="0" smtClean="0"/>
          </a:p>
          <a:p>
            <a:r>
              <a:rPr lang="en-US" baseline="0" dirty="0" smtClean="0"/>
              <a:t>-PCA of </a:t>
            </a:r>
            <a:r>
              <a:rPr lang="en-US" baseline="0" dirty="0" err="1" smtClean="0"/>
              <a:t>landsat</a:t>
            </a:r>
            <a:r>
              <a:rPr lang="en-US" baseline="0" dirty="0" smtClean="0"/>
              <a:t> was used in MLR models</a:t>
            </a:r>
          </a:p>
          <a:p>
            <a:r>
              <a:rPr lang="en-US" baseline="0" dirty="0" smtClean="0"/>
              <a:t>“the high standard deviations for the regression tree and geostatistical models show that they are more sensitive to outliers and data anomalies than other methods”</a:t>
            </a:r>
          </a:p>
          <a:p>
            <a:r>
              <a:rPr lang="en-US" baseline="0" dirty="0" smtClean="0"/>
              <a:t>“the discontinuous data pattern.”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20</a:t>
            </a:fld>
            <a:endParaRPr lang="en-US"/>
          </a:p>
        </p:txBody>
      </p:sp>
    </p:spTree>
    <p:extLst>
      <p:ext uri="{BB962C8B-B14F-4D97-AF65-F5344CB8AC3E}">
        <p14:creationId xmlns:p14="http://schemas.microsoft.com/office/powerpoint/2010/main" val="1991638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Regression</a:t>
            </a:r>
            <a:r>
              <a:rPr lang="en-US" baseline="0" dirty="0" smtClean="0"/>
              <a:t> can also be used in geospatial models, such as regression kriging, geographically weighted regression, etc. It is common in the soil science field to </a:t>
            </a:r>
            <a:r>
              <a:rPr lang="en-US" baseline="0" dirty="0" err="1" smtClean="0"/>
              <a:t>krige</a:t>
            </a:r>
            <a:r>
              <a:rPr lang="en-US" baseline="0" dirty="0" smtClean="0"/>
              <a:t> the residuals of a model such as OLS and add them to the OLS model to better capture spatial variability in the model.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24</a:t>
            </a:fld>
            <a:endParaRPr lang="en-US"/>
          </a:p>
        </p:txBody>
      </p:sp>
    </p:spTree>
    <p:extLst>
      <p:ext uri="{BB962C8B-B14F-4D97-AF65-F5344CB8AC3E}">
        <p14:creationId xmlns:p14="http://schemas.microsoft.com/office/powerpoint/2010/main" val="1152817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25</a:t>
            </a:fld>
            <a:endParaRPr lang="en-US"/>
          </a:p>
        </p:txBody>
      </p:sp>
    </p:spTree>
    <p:extLst>
      <p:ext uri="{BB962C8B-B14F-4D97-AF65-F5344CB8AC3E}">
        <p14:creationId xmlns:p14="http://schemas.microsoft.com/office/powerpoint/2010/main" val="2613395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b="0" dirty="0" smtClean="0"/>
              <a:t>The Sum of Squares Regression (SSR) is the sum of the squared differences between the prediction for each observation and the population mean. (explained</a:t>
            </a:r>
            <a:r>
              <a:rPr lang="en-US" altLang="en-US" b="0" baseline="0" dirty="0" smtClean="0"/>
              <a:t> variation)</a:t>
            </a:r>
            <a:endParaRPr lang="en-US" altLang="en-US" b="0" dirty="0" smtClean="0"/>
          </a:p>
          <a:p>
            <a:endParaRPr lang="en-US" b="0" dirty="0" smtClean="0"/>
          </a:p>
          <a:p>
            <a:pPr eaLnBrk="1" hangingPunct="1">
              <a:spcBef>
                <a:spcPct val="50000"/>
              </a:spcBef>
            </a:pPr>
            <a:r>
              <a:rPr lang="en-US" altLang="en-US" b="0" dirty="0" smtClean="0"/>
              <a:t>A least squares regression selects the line with the lowest total sum of squared prediction errors or SSE</a:t>
            </a:r>
            <a:r>
              <a:rPr lang="en-US" altLang="en-US" b="0" baseline="0" dirty="0" smtClean="0"/>
              <a:t> (unexplained variation)</a:t>
            </a:r>
          </a:p>
          <a:p>
            <a:pPr eaLnBrk="1" hangingPunct="1">
              <a:spcBef>
                <a:spcPct val="50000"/>
              </a:spcBef>
            </a:pPr>
            <a:endParaRPr lang="en-US" altLang="en-US" b="0" baseline="0" dirty="0" smtClean="0"/>
          </a:p>
          <a:p>
            <a:pPr eaLnBrk="1" hangingPunct="1">
              <a:spcBef>
                <a:spcPct val="50000"/>
              </a:spcBef>
            </a:pPr>
            <a:r>
              <a:rPr lang="en-US" altLang="en-US" b="0" baseline="0" dirty="0" smtClean="0"/>
              <a:t>SST (total variation in y)</a:t>
            </a:r>
            <a:endParaRPr lang="en-US" altLang="en-US" b="0"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26</a:t>
            </a:fld>
            <a:endParaRPr lang="en-US"/>
          </a:p>
        </p:txBody>
      </p:sp>
    </p:spTree>
    <p:extLst>
      <p:ext uri="{BB962C8B-B14F-4D97-AF65-F5344CB8AC3E}">
        <p14:creationId xmlns:p14="http://schemas.microsoft.com/office/powerpoint/2010/main" val="975952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27</a:t>
            </a:fld>
            <a:endParaRPr lang="en-US"/>
          </a:p>
        </p:txBody>
      </p:sp>
    </p:spTree>
    <p:extLst>
      <p:ext uri="{BB962C8B-B14F-4D97-AF65-F5344CB8AC3E}">
        <p14:creationId xmlns:p14="http://schemas.microsoft.com/office/powerpoint/2010/main" val="3405494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a:t>
            </a:fld>
            <a:endParaRPr lang="en-US"/>
          </a:p>
        </p:txBody>
      </p:sp>
    </p:spTree>
    <p:extLst>
      <p:ext uri="{BB962C8B-B14F-4D97-AF65-F5344CB8AC3E}">
        <p14:creationId xmlns:p14="http://schemas.microsoft.com/office/powerpoint/2010/main" val="31421986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28</a:t>
            </a:fld>
            <a:endParaRPr lang="en-US"/>
          </a:p>
        </p:txBody>
      </p:sp>
    </p:spTree>
    <p:extLst>
      <p:ext uri="{BB962C8B-B14F-4D97-AF65-F5344CB8AC3E}">
        <p14:creationId xmlns:p14="http://schemas.microsoft.com/office/powerpoint/2010/main" val="229642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Can anyone provide an</a:t>
            </a:r>
            <a:r>
              <a:rPr lang="en-US" sz="1200" b="1"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example of how regression has been used in the natural resources field?</a:t>
            </a:r>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3</a:t>
            </a:fld>
            <a:endParaRPr lang="en-US" dirty="0"/>
          </a:p>
        </p:txBody>
      </p:sp>
    </p:spTree>
    <p:extLst>
      <p:ext uri="{BB962C8B-B14F-4D97-AF65-F5344CB8AC3E}">
        <p14:creationId xmlns:p14="http://schemas.microsoft.com/office/powerpoint/2010/main" val="787909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t>
            </a:r>
            <a:r>
              <a:rPr lang="en-US" baseline="0" dirty="0" smtClean="0"/>
              <a:t> of best fit = mean of y given x</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4</a:t>
            </a:fld>
            <a:endParaRPr lang="en-US"/>
          </a:p>
        </p:txBody>
      </p:sp>
    </p:spTree>
    <p:extLst>
      <p:ext uri="{BB962C8B-B14F-4D97-AF65-F5344CB8AC3E}">
        <p14:creationId xmlns:p14="http://schemas.microsoft.com/office/powerpoint/2010/main" val="4287444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OLS produces a line that minimizes the sum of the squared vertical distances from the line to the observed data points.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C5A1FCD-79C7-4337-B79E-A51417706FB1}" type="slidenum">
              <a:rPr lang="en-US" smtClean="0"/>
              <a:t>5</a:t>
            </a:fld>
            <a:endParaRPr lang="en-US" dirty="0"/>
          </a:p>
        </p:txBody>
      </p:sp>
    </p:spTree>
    <p:extLst>
      <p:ext uri="{BB962C8B-B14F-4D97-AF65-F5344CB8AC3E}">
        <p14:creationId xmlns:p14="http://schemas.microsoft.com/office/powerpoint/2010/main" val="2411597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6</a:t>
            </a:fld>
            <a:endParaRPr lang="en-US" dirty="0"/>
          </a:p>
        </p:txBody>
      </p:sp>
    </p:spTree>
    <p:extLst>
      <p:ext uri="{BB962C8B-B14F-4D97-AF65-F5344CB8AC3E}">
        <p14:creationId xmlns:p14="http://schemas.microsoft.com/office/powerpoint/2010/main" val="833846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Run a full linear regression model.</a:t>
            </a:r>
          </a:p>
          <a:p>
            <a:r>
              <a:rPr lang="en-US" sz="1200" dirty="0" smtClean="0"/>
              <a:t>Interpret model results.</a:t>
            </a:r>
          </a:p>
          <a:p>
            <a:r>
              <a:rPr lang="en-US" sz="1200" dirty="0" smtClean="0"/>
              <a:t>Test model assumptions (normality, outliers, multicollinearity, homoscedasticity).</a:t>
            </a:r>
          </a:p>
          <a:p>
            <a:r>
              <a:rPr lang="en-US" sz="1200" dirty="0" smtClean="0"/>
              <a:t>Modify and rerun the model (if necessary).</a:t>
            </a:r>
          </a:p>
          <a:p>
            <a:r>
              <a:rPr lang="en-US" sz="1200" dirty="0" smtClean="0"/>
              <a:t>Interpret model results.</a:t>
            </a:r>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8</a:t>
            </a:fld>
            <a:endParaRPr lang="en-US"/>
          </a:p>
        </p:txBody>
      </p:sp>
    </p:spTree>
    <p:extLst>
      <p:ext uri="{BB962C8B-B14F-4D97-AF65-F5344CB8AC3E}">
        <p14:creationId xmlns:p14="http://schemas.microsoft.com/office/powerpoint/2010/main" val="3808010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9</a:t>
            </a:fld>
            <a:endParaRPr lang="en-US" dirty="0"/>
          </a:p>
        </p:txBody>
      </p:sp>
    </p:spTree>
    <p:extLst>
      <p:ext uri="{BB962C8B-B14F-4D97-AF65-F5344CB8AC3E}">
        <p14:creationId xmlns:p14="http://schemas.microsoft.com/office/powerpoint/2010/main" val="3675336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Model</a:t>
            </a:r>
            <a:r>
              <a:rPr lang="en-US" baseline="0" dirty="0" smtClean="0"/>
              <a:t> formula</a:t>
            </a:r>
          </a:p>
          <a:p>
            <a:pPr marL="228600" indent="-228600">
              <a:buAutoNum type="arabicParenR"/>
            </a:pPr>
            <a:r>
              <a:rPr lang="en-US" baseline="0" dirty="0" smtClean="0"/>
              <a:t>Quartiles, or 5 number summary of residuals</a:t>
            </a:r>
          </a:p>
          <a:p>
            <a:pPr marL="228600" indent="-228600">
              <a:buAutoNum type="arabicParenR"/>
            </a:pPr>
            <a:r>
              <a:rPr lang="en-US" baseline="0" dirty="0" smtClean="0"/>
              <a:t>Estimate of the y-intercept (estimated mean of Y when all X’s are zero) and slope of x</a:t>
            </a:r>
          </a:p>
          <a:p>
            <a:pPr marL="228600" indent="-228600">
              <a:buAutoNum type="arabicParenR"/>
            </a:pPr>
            <a:r>
              <a:rPr lang="en-US" baseline="0" dirty="0" smtClean="0"/>
              <a:t>Standard error of the y-intercept and slope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u="none" strike="noStrike" kern="1200" baseline="0" dirty="0" smtClean="0">
                <a:solidFill>
                  <a:schemeClr val="tx1"/>
                </a:solidFill>
                <a:latin typeface="+mn-lt"/>
                <a:ea typeface="+mn-ea"/>
                <a:cs typeface="+mn-cs"/>
              </a:rPr>
              <a:t>The t-values test the hypothesis that the coefficient is different from 0. You can get the t-values by dividing the coefficient by its standard error. The t-values also show the importance of a variable in the model.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u="none" strike="noStrike" kern="1200" baseline="0" dirty="0" smtClean="0">
                <a:solidFill>
                  <a:schemeClr val="tx1"/>
                </a:solidFill>
                <a:latin typeface="+mn-lt"/>
                <a:ea typeface="+mn-ea"/>
                <a:cs typeface="+mn-cs"/>
              </a:rPr>
              <a:t>Two-tail p-values test the hypothesis that each coefficient is different from 0.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u="none" dirty="0" smtClean="0">
                <a:solidFill>
                  <a:srgbClr val="0E13E2"/>
                </a:solidFill>
              </a:rPr>
              <a:t>RMSE; Relative</a:t>
            </a:r>
            <a:r>
              <a:rPr lang="en-US" b="0" u="none" baseline="0" dirty="0" smtClean="0">
                <a:solidFill>
                  <a:srgbClr val="0E13E2"/>
                </a:solidFill>
              </a:rPr>
              <a:t> model error; </a:t>
            </a:r>
            <a:r>
              <a:rPr lang="en-US" b="0" u="none" dirty="0" smtClean="0">
                <a:solidFill>
                  <a:srgbClr val="0E13E2"/>
                </a:solidFill>
              </a:rPr>
              <a:t>degrees</a:t>
            </a:r>
            <a:r>
              <a:rPr lang="en-US" b="0" u="none" baseline="0" dirty="0" smtClean="0">
                <a:solidFill>
                  <a:srgbClr val="0E13E2"/>
                </a:solidFill>
              </a:rPr>
              <a:t> of freedom = n-2</a:t>
            </a: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u="none" strike="noStrike" kern="1200" baseline="0" dirty="0" smtClean="0">
                <a:solidFill>
                  <a:schemeClr val="tx1"/>
                </a:solidFill>
                <a:latin typeface="+mn-lt"/>
                <a:ea typeface="+mn-ea"/>
                <a:cs typeface="+mn-cs"/>
              </a:rPr>
              <a:t>R2 shows the amount of variance of Y explained by X. Adjusted R2 shows the same as </a:t>
            </a:r>
            <a:r>
              <a:rPr lang="en-US" sz="1200" b="0" i="1" u="none" strike="noStrike" kern="1200" baseline="0" dirty="0" smtClean="0">
                <a:solidFill>
                  <a:schemeClr val="tx1"/>
                </a:solidFill>
                <a:latin typeface="+mn-lt"/>
                <a:ea typeface="+mn-ea"/>
                <a:cs typeface="+mn-cs"/>
              </a:rPr>
              <a:t>R2 </a:t>
            </a:r>
            <a:r>
              <a:rPr lang="en-US" sz="1200" b="0" i="0" u="none" strike="noStrike" kern="1200" baseline="0" dirty="0" smtClean="0">
                <a:solidFill>
                  <a:schemeClr val="tx1"/>
                </a:solidFill>
                <a:latin typeface="+mn-lt"/>
                <a:ea typeface="+mn-ea"/>
                <a:cs typeface="+mn-cs"/>
              </a:rPr>
              <a:t>but adjusted by the # of cases and # of variables. When the # of variables is small and the # of cases is very large then </a:t>
            </a:r>
            <a:r>
              <a:rPr lang="en-US" sz="1200" b="0" i="1" u="none" strike="noStrike" kern="1200" baseline="0" dirty="0" err="1" smtClean="0">
                <a:solidFill>
                  <a:schemeClr val="tx1"/>
                </a:solidFill>
                <a:latin typeface="+mn-lt"/>
                <a:ea typeface="+mn-ea"/>
                <a:cs typeface="+mn-cs"/>
              </a:rPr>
              <a:t>Adj</a:t>
            </a:r>
            <a:r>
              <a:rPr lang="en-US" sz="1200" b="0" i="1" u="none" strike="noStrike" kern="1200" baseline="0" dirty="0" smtClean="0">
                <a:solidFill>
                  <a:schemeClr val="tx1"/>
                </a:solidFill>
                <a:latin typeface="+mn-lt"/>
                <a:ea typeface="+mn-ea"/>
                <a:cs typeface="+mn-cs"/>
              </a:rPr>
              <a:t> R2</a:t>
            </a:r>
            <a:r>
              <a:rPr lang="en-US" sz="1200" b="0" i="0" u="none" strike="noStrike" kern="1200" baseline="0" dirty="0" smtClean="0">
                <a:solidFill>
                  <a:schemeClr val="tx1"/>
                </a:solidFill>
                <a:latin typeface="+mn-lt"/>
                <a:ea typeface="+mn-ea"/>
                <a:cs typeface="+mn-cs"/>
              </a:rPr>
              <a:t>is closer to </a:t>
            </a:r>
            <a:r>
              <a:rPr lang="en-US" sz="1200" b="0" i="1" u="none" strike="noStrike" kern="1200" baseline="0" dirty="0" smtClean="0">
                <a:solidFill>
                  <a:schemeClr val="tx1"/>
                </a:solidFill>
                <a:latin typeface="+mn-lt"/>
                <a:ea typeface="+mn-ea"/>
                <a:cs typeface="+mn-cs"/>
              </a:rPr>
              <a:t>R2</a:t>
            </a:r>
            <a:r>
              <a:rPr lang="en-US" sz="1200" b="0" i="0" u="none" strike="noStrike" kern="1200" baseline="0" dirty="0" smtClean="0">
                <a:solidFill>
                  <a:schemeClr val="tx1"/>
                </a:solidFill>
                <a:latin typeface="+mn-lt"/>
                <a:ea typeface="+mn-ea"/>
                <a:cs typeface="+mn-cs"/>
              </a:rPr>
              <a:t>. This provides a more honest association between X and Y.</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u="none" dirty="0" smtClean="0">
                <a:solidFill>
                  <a:srgbClr val="0E13E2"/>
                </a:solidFill>
              </a:rPr>
              <a:t>F-statistic</a:t>
            </a:r>
            <a:r>
              <a:rPr lang="en-US" b="0" u="none" baseline="0" dirty="0" smtClean="0">
                <a:solidFill>
                  <a:srgbClr val="0E13E2"/>
                </a:solidFill>
              </a:rPr>
              <a:t> = tests the null hypothesis that all the model coefficients are 0; </a:t>
            </a:r>
            <a:r>
              <a:rPr lang="en-US" sz="1200" b="0" i="0" u="none" strike="noStrike" kern="1200" baseline="0" dirty="0" smtClean="0">
                <a:solidFill>
                  <a:schemeClr val="tx1"/>
                </a:solidFill>
                <a:latin typeface="+mn-lt"/>
                <a:ea typeface="+mn-ea"/>
                <a:cs typeface="+mn-cs"/>
              </a:rPr>
              <a:t>p-value of the model--tests whether </a:t>
            </a:r>
            <a:r>
              <a:rPr lang="en-US" sz="1200" b="0" i="1" u="none" strike="noStrike" kern="1200" baseline="0" dirty="0" smtClean="0">
                <a:solidFill>
                  <a:schemeClr val="tx1"/>
                </a:solidFill>
                <a:latin typeface="+mn-lt"/>
                <a:ea typeface="+mn-ea"/>
                <a:cs typeface="+mn-cs"/>
              </a:rPr>
              <a:t>R2</a:t>
            </a:r>
            <a:r>
              <a:rPr lang="en-US" sz="1200" b="0" i="0" u="none" strike="noStrike" kern="1200" baseline="0" dirty="0" smtClean="0">
                <a:solidFill>
                  <a:schemeClr val="tx1"/>
                </a:solidFill>
                <a:latin typeface="+mn-lt"/>
                <a:ea typeface="+mn-ea"/>
                <a:cs typeface="+mn-cs"/>
              </a:rPr>
              <a:t>is different from 0. </a:t>
            </a: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u="none" dirty="0" smtClean="0">
              <a:solidFill>
                <a:srgbClr val="0E13E2"/>
              </a:solidFill>
            </a:endParaRP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12</a:t>
            </a:fld>
            <a:endParaRPr lang="en-US"/>
          </a:p>
        </p:txBody>
      </p:sp>
    </p:spTree>
    <p:extLst>
      <p:ext uri="{BB962C8B-B14F-4D97-AF65-F5344CB8AC3E}">
        <p14:creationId xmlns:p14="http://schemas.microsoft.com/office/powerpoint/2010/main" val="4230247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97CFF939-70E9-4E47-9899-4E3DA2789027}" type="datetimeFigureOut">
              <a:rPr lang="en-US" smtClean="0"/>
              <a:t>3/4/2016</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31764354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515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954546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1569152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CFF939-70E9-4E47-9899-4E3DA2789027}"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1513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CFF939-70E9-4E47-9899-4E3DA2789027}" type="datetimeFigureOut">
              <a:rPr lang="en-US" smtClean="0"/>
              <a:t>3/4/2016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911805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CFF939-70E9-4E47-9899-4E3DA2789027}" type="datetimeFigureOut">
              <a:rPr lang="en-US" smtClean="0"/>
              <a:t>3/4/2016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207012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CFF939-70E9-4E47-9899-4E3DA2789027}" type="datetimeFigureOut">
              <a:rPr lang="en-US" smtClean="0"/>
              <a:t>3/4/2016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8788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FF939-70E9-4E47-9899-4E3DA2789027}" type="datetimeFigureOut">
              <a:rPr lang="en-US" smtClean="0"/>
              <a:t>3/4/2016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71075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3/4/2016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92040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3/4/2016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99375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7CFF939-70E9-4E47-9899-4E3DA2789027}" type="datetimeFigureOut">
              <a:rPr lang="en-US" smtClean="0"/>
              <a:t>3/4/2016</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26886041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ncss-tech/stats_for_soil_survey/tree/master/chapters/6_linear_model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6999"/>
            <a:ext cx="7772400" cy="842963"/>
          </a:xfrm>
          <a:solidFill>
            <a:schemeClr val="bg2">
              <a:alpha val="68000"/>
            </a:schemeClr>
          </a:solidFill>
        </p:spPr>
        <p:txBody>
          <a:bodyPr>
            <a:normAutofit fontScale="90000"/>
          </a:bodyPr>
          <a:lstStyle/>
          <a:p>
            <a:r>
              <a:rPr lang="en-US" dirty="0" smtClean="0"/>
              <a:t>Linear Regression</a:t>
            </a:r>
            <a:endParaRPr lang="en-US" sz="2400" dirty="0"/>
          </a:p>
        </p:txBody>
      </p:sp>
      <p:sp>
        <p:nvSpPr>
          <p:cNvPr id="3" name="TextBox 2"/>
          <p:cNvSpPr txBox="1"/>
          <p:nvPr/>
        </p:nvSpPr>
        <p:spPr>
          <a:xfrm>
            <a:off x="685800" y="3513275"/>
            <a:ext cx="5336717" cy="369332"/>
          </a:xfrm>
          <a:prstGeom prst="rect">
            <a:avLst/>
          </a:prstGeom>
          <a:noFill/>
        </p:spPr>
        <p:txBody>
          <a:bodyPr wrap="none" rtlCol="0">
            <a:spAutoFit/>
          </a:bodyPr>
          <a:lstStyle/>
          <a:p>
            <a:r>
              <a:rPr lang="en-US" dirty="0" smtClean="0"/>
              <a:t>Presented by: Katey Yoast and Stephen Roecker</a:t>
            </a:r>
            <a:endParaRPr lang="en-US" dirty="0"/>
          </a:p>
        </p:txBody>
      </p:sp>
    </p:spTree>
    <p:extLst>
      <p:ext uri="{BB962C8B-B14F-4D97-AF65-F5344CB8AC3E}">
        <p14:creationId xmlns:p14="http://schemas.microsoft.com/office/powerpoint/2010/main" val="2873342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46404" y="-304800"/>
            <a:ext cx="7269480" cy="1325562"/>
          </a:xfrm>
        </p:spPr>
        <p:txBody>
          <a:bodyPr/>
          <a:lstStyle/>
          <a:p>
            <a:r>
              <a:rPr lang="en-US" dirty="0" err="1" smtClean="0"/>
              <a:t>Heteroscedasticity</a:t>
            </a:r>
            <a:endParaRPr lang="en-US" dirty="0"/>
          </a:p>
        </p:txBody>
      </p:sp>
      <p:grpSp>
        <p:nvGrpSpPr>
          <p:cNvPr id="29" name="Group 28"/>
          <p:cNvGrpSpPr>
            <a:grpSpLocks noChangeAspect="1"/>
          </p:cNvGrpSpPr>
          <p:nvPr/>
        </p:nvGrpSpPr>
        <p:grpSpPr>
          <a:xfrm>
            <a:off x="457873" y="1020124"/>
            <a:ext cx="3352127" cy="2725426"/>
            <a:chOff x="55236" y="451181"/>
            <a:chExt cx="4285014" cy="3483904"/>
          </a:xfrm>
        </p:grpSpPr>
        <p:sp>
          <p:nvSpPr>
            <p:cNvPr id="18" name="Rectangle 17"/>
            <p:cNvSpPr/>
            <p:nvPr/>
          </p:nvSpPr>
          <p:spPr>
            <a:xfrm>
              <a:off x="499770" y="957262"/>
              <a:ext cx="3840480" cy="2471738"/>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8" idx="1"/>
              <a:endCxn id="18" idx="3"/>
            </p:cNvCxnSpPr>
            <p:nvPr/>
          </p:nvCxnSpPr>
          <p:spPr>
            <a:xfrm>
              <a:off x="499770" y="2193131"/>
              <a:ext cx="38404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695157" y="3424518"/>
              <a:ext cx="1776991" cy="472116"/>
            </a:xfrm>
            <a:prstGeom prst="rect">
              <a:avLst/>
            </a:prstGeom>
            <a:noFill/>
          </p:spPr>
          <p:txBody>
            <a:bodyPr wrap="none" rtlCol="0">
              <a:spAutoFit/>
            </a:bodyPr>
            <a:lstStyle/>
            <a:p>
              <a:r>
                <a:rPr lang="en-US" dirty="0" smtClean="0"/>
                <a:t>Predicted y</a:t>
              </a:r>
              <a:endParaRPr lang="en-US" dirty="0"/>
            </a:p>
          </p:txBody>
        </p:sp>
        <p:sp>
          <p:nvSpPr>
            <p:cNvPr id="21" name="TextBox 20"/>
            <p:cNvSpPr txBox="1"/>
            <p:nvPr/>
          </p:nvSpPr>
          <p:spPr>
            <a:xfrm rot="16200000">
              <a:off x="-1450658" y="1957075"/>
              <a:ext cx="3483904" cy="472116"/>
            </a:xfrm>
            <a:prstGeom prst="rect">
              <a:avLst/>
            </a:prstGeom>
            <a:noFill/>
          </p:spPr>
          <p:txBody>
            <a:bodyPr wrap="none" rtlCol="0">
              <a:spAutoFit/>
            </a:bodyPr>
            <a:lstStyle/>
            <a:p>
              <a:pPr algn="ctr"/>
              <a:r>
                <a:rPr lang="en-US" dirty="0" smtClean="0"/>
                <a:t>Standardized Residuals</a:t>
              </a:r>
              <a:endParaRPr lang="en-US" dirty="0"/>
            </a:p>
          </p:txBody>
        </p:sp>
        <p:sp>
          <p:nvSpPr>
            <p:cNvPr id="22" name="Rectangle 21"/>
            <p:cNvSpPr/>
            <p:nvPr/>
          </p:nvSpPr>
          <p:spPr>
            <a:xfrm>
              <a:off x="609600" y="1612105"/>
              <a:ext cx="3657600" cy="1143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a:grpSpLocks noChangeAspect="1"/>
          </p:cNvGrpSpPr>
          <p:nvPr/>
        </p:nvGrpSpPr>
        <p:grpSpPr>
          <a:xfrm>
            <a:off x="457873" y="3782726"/>
            <a:ext cx="3352127" cy="2725426"/>
            <a:chOff x="36479" y="3411076"/>
            <a:chExt cx="4285014" cy="3483904"/>
          </a:xfrm>
        </p:grpSpPr>
        <p:sp>
          <p:nvSpPr>
            <p:cNvPr id="7" name="Rectangle 6"/>
            <p:cNvSpPr/>
            <p:nvPr/>
          </p:nvSpPr>
          <p:spPr>
            <a:xfrm>
              <a:off x="481013" y="3917157"/>
              <a:ext cx="3840480" cy="2471738"/>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7" idx="1"/>
              <a:endCxn id="7" idx="3"/>
            </p:cNvCxnSpPr>
            <p:nvPr/>
          </p:nvCxnSpPr>
          <p:spPr>
            <a:xfrm>
              <a:off x="481013" y="5153026"/>
              <a:ext cx="38404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76400" y="6384413"/>
              <a:ext cx="1776991" cy="472116"/>
            </a:xfrm>
            <a:prstGeom prst="rect">
              <a:avLst/>
            </a:prstGeom>
            <a:noFill/>
          </p:spPr>
          <p:txBody>
            <a:bodyPr wrap="none" rtlCol="0">
              <a:spAutoFit/>
            </a:bodyPr>
            <a:lstStyle/>
            <a:p>
              <a:r>
                <a:rPr lang="en-US" dirty="0" smtClean="0"/>
                <a:t>Predicted y</a:t>
              </a:r>
              <a:endParaRPr lang="en-US" dirty="0"/>
            </a:p>
          </p:txBody>
        </p:sp>
        <p:sp>
          <p:nvSpPr>
            <p:cNvPr id="14" name="TextBox 13"/>
            <p:cNvSpPr txBox="1"/>
            <p:nvPr/>
          </p:nvSpPr>
          <p:spPr>
            <a:xfrm rot="16200000">
              <a:off x="-1469415" y="4916970"/>
              <a:ext cx="3483904" cy="472116"/>
            </a:xfrm>
            <a:prstGeom prst="rect">
              <a:avLst/>
            </a:prstGeom>
            <a:noFill/>
          </p:spPr>
          <p:txBody>
            <a:bodyPr wrap="none" rtlCol="0">
              <a:spAutoFit/>
            </a:bodyPr>
            <a:lstStyle/>
            <a:p>
              <a:pPr algn="ctr"/>
              <a:r>
                <a:rPr lang="en-US" dirty="0" smtClean="0"/>
                <a:t>Standardized Residuals</a:t>
              </a:r>
              <a:endParaRPr lang="en-US" dirty="0"/>
            </a:p>
          </p:txBody>
        </p:sp>
        <p:sp>
          <p:nvSpPr>
            <p:cNvPr id="12" name="Trapezoid 11"/>
            <p:cNvSpPr/>
            <p:nvPr/>
          </p:nvSpPr>
          <p:spPr>
            <a:xfrm rot="16200000">
              <a:off x="1624014" y="3337560"/>
              <a:ext cx="1554480" cy="3657600"/>
            </a:xfrm>
            <a:prstGeom prst="trapezoid">
              <a:avLst>
                <a:gd name="adj" fmla="val 30769"/>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a:grpSpLocks noChangeAspect="1"/>
          </p:cNvGrpSpPr>
          <p:nvPr/>
        </p:nvGrpSpPr>
        <p:grpSpPr>
          <a:xfrm>
            <a:off x="4779637" y="1020122"/>
            <a:ext cx="3352127" cy="2725426"/>
            <a:chOff x="4548744" y="451181"/>
            <a:chExt cx="4285014" cy="3483905"/>
          </a:xfrm>
        </p:grpSpPr>
        <p:sp>
          <p:nvSpPr>
            <p:cNvPr id="24" name="Rectangle 23"/>
            <p:cNvSpPr/>
            <p:nvPr/>
          </p:nvSpPr>
          <p:spPr>
            <a:xfrm>
              <a:off x="4993278" y="957263"/>
              <a:ext cx="3840480" cy="2471739"/>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1"/>
              <a:endCxn id="24" idx="3"/>
            </p:cNvCxnSpPr>
            <p:nvPr/>
          </p:nvCxnSpPr>
          <p:spPr>
            <a:xfrm>
              <a:off x="4993278" y="2193131"/>
              <a:ext cx="38404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188665" y="3424518"/>
              <a:ext cx="1776992" cy="472116"/>
            </a:xfrm>
            <a:prstGeom prst="rect">
              <a:avLst/>
            </a:prstGeom>
            <a:noFill/>
          </p:spPr>
          <p:txBody>
            <a:bodyPr wrap="none" rtlCol="0">
              <a:spAutoFit/>
            </a:bodyPr>
            <a:lstStyle/>
            <a:p>
              <a:r>
                <a:rPr lang="en-US" dirty="0" smtClean="0"/>
                <a:t>Predicted y</a:t>
              </a:r>
              <a:endParaRPr lang="en-US" dirty="0"/>
            </a:p>
          </p:txBody>
        </p:sp>
        <p:sp>
          <p:nvSpPr>
            <p:cNvPr id="27" name="TextBox 26"/>
            <p:cNvSpPr txBox="1"/>
            <p:nvPr/>
          </p:nvSpPr>
          <p:spPr>
            <a:xfrm rot="16200000">
              <a:off x="3042849" y="1957076"/>
              <a:ext cx="3483905" cy="472116"/>
            </a:xfrm>
            <a:prstGeom prst="rect">
              <a:avLst/>
            </a:prstGeom>
            <a:noFill/>
          </p:spPr>
          <p:txBody>
            <a:bodyPr wrap="none" rtlCol="0">
              <a:spAutoFit/>
            </a:bodyPr>
            <a:lstStyle/>
            <a:p>
              <a:pPr algn="ctr"/>
              <a:r>
                <a:rPr lang="en-US" dirty="0" smtClean="0"/>
                <a:t>Standardized Residuals</a:t>
              </a:r>
              <a:endParaRPr lang="en-US" dirty="0"/>
            </a:p>
          </p:txBody>
        </p:sp>
        <p:sp>
          <p:nvSpPr>
            <p:cNvPr id="15" name="Freeform 14"/>
            <p:cNvSpPr/>
            <p:nvPr/>
          </p:nvSpPr>
          <p:spPr>
            <a:xfrm>
              <a:off x="5083245" y="1371599"/>
              <a:ext cx="3660545" cy="1706707"/>
            </a:xfrm>
            <a:custGeom>
              <a:avLst/>
              <a:gdLst>
                <a:gd name="connsiteX0" fmla="*/ 0 w 3010487"/>
                <a:gd name="connsiteY0" fmla="*/ 0 h 1603717"/>
                <a:gd name="connsiteX1" fmla="*/ 14068 w 3010487"/>
                <a:gd name="connsiteY1" fmla="*/ 1266092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491176 w 3010487"/>
                <a:gd name="connsiteY5" fmla="*/ 478301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491176 w 3010487"/>
                <a:gd name="connsiteY5" fmla="*/ 478301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47447 w 3010487"/>
                <a:gd name="connsiteY5" fmla="*/ 618978 h 1603717"/>
                <a:gd name="connsiteX6" fmla="*/ 0 w 3010487"/>
                <a:gd name="connsiteY6" fmla="*/ 0 h 1603717"/>
                <a:gd name="connsiteX0" fmla="*/ 56271 w 3010487"/>
                <a:gd name="connsiteY0" fmla="*/ 253218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47447 w 3010487"/>
                <a:gd name="connsiteY5" fmla="*/ 618978 h 1603717"/>
                <a:gd name="connsiteX6" fmla="*/ 56271 w 3010487"/>
                <a:gd name="connsiteY6" fmla="*/ 253218 h 1603717"/>
                <a:gd name="connsiteX0" fmla="*/ 56271 w 3024555"/>
                <a:gd name="connsiteY0" fmla="*/ 0 h 1350499"/>
                <a:gd name="connsiteX1" fmla="*/ 0 w 3024555"/>
                <a:gd name="connsiteY1" fmla="*/ 1055077 h 1350499"/>
                <a:gd name="connsiteX2" fmla="*/ 1491176 w 3024555"/>
                <a:gd name="connsiteY2" fmla="*/ 1350499 h 1350499"/>
                <a:gd name="connsiteX3" fmla="*/ 3010487 w 3024555"/>
                <a:gd name="connsiteY3" fmla="*/ 1026942 h 1350499"/>
                <a:gd name="connsiteX4" fmla="*/ 3024555 w 3024555"/>
                <a:gd name="connsiteY4" fmla="*/ 56272 h 1350499"/>
                <a:gd name="connsiteX5" fmla="*/ 1547447 w 3024555"/>
                <a:gd name="connsiteY5" fmla="*/ 365760 h 1350499"/>
                <a:gd name="connsiteX6" fmla="*/ 56271 w 3024555"/>
                <a:gd name="connsiteY6" fmla="*/ 0 h 1350499"/>
                <a:gd name="connsiteX0" fmla="*/ 56271 w 3010487"/>
                <a:gd name="connsiteY0" fmla="*/ 0 h 1350499"/>
                <a:gd name="connsiteX1" fmla="*/ 0 w 3010487"/>
                <a:gd name="connsiteY1" fmla="*/ 1055077 h 1350499"/>
                <a:gd name="connsiteX2" fmla="*/ 1491176 w 3010487"/>
                <a:gd name="connsiteY2" fmla="*/ 1350499 h 1350499"/>
                <a:gd name="connsiteX3" fmla="*/ 3010487 w 3010487"/>
                <a:gd name="connsiteY3" fmla="*/ 1026942 h 1350499"/>
                <a:gd name="connsiteX4" fmla="*/ 2996419 w 3010487"/>
                <a:gd name="connsiteY4" fmla="*/ 1 h 1350499"/>
                <a:gd name="connsiteX5" fmla="*/ 1547447 w 3010487"/>
                <a:gd name="connsiteY5" fmla="*/ 365760 h 1350499"/>
                <a:gd name="connsiteX6" fmla="*/ 56271 w 3010487"/>
                <a:gd name="connsiteY6" fmla="*/ 0 h 1350499"/>
                <a:gd name="connsiteX0" fmla="*/ 56271 w 3024555"/>
                <a:gd name="connsiteY0" fmla="*/ 0 h 1350499"/>
                <a:gd name="connsiteX1" fmla="*/ 0 w 3024555"/>
                <a:gd name="connsiteY1" fmla="*/ 1055077 h 1350499"/>
                <a:gd name="connsiteX2" fmla="*/ 1491176 w 3024555"/>
                <a:gd name="connsiteY2" fmla="*/ 1350499 h 1350499"/>
                <a:gd name="connsiteX3" fmla="*/ 3010487 w 3024555"/>
                <a:gd name="connsiteY3" fmla="*/ 1026942 h 1350499"/>
                <a:gd name="connsiteX4" fmla="*/ 3024555 w 3024555"/>
                <a:gd name="connsiteY4" fmla="*/ 1 h 1350499"/>
                <a:gd name="connsiteX5" fmla="*/ 1547447 w 3024555"/>
                <a:gd name="connsiteY5" fmla="*/ 365760 h 1350499"/>
                <a:gd name="connsiteX6" fmla="*/ 56271 w 3024555"/>
                <a:gd name="connsiteY6" fmla="*/ 0 h 1350499"/>
                <a:gd name="connsiteX0" fmla="*/ 56271 w 3010488"/>
                <a:gd name="connsiteY0" fmla="*/ 56270 h 1406769"/>
                <a:gd name="connsiteX1" fmla="*/ 0 w 3010488"/>
                <a:gd name="connsiteY1" fmla="*/ 1111347 h 1406769"/>
                <a:gd name="connsiteX2" fmla="*/ 1491176 w 3010488"/>
                <a:gd name="connsiteY2" fmla="*/ 1406769 h 1406769"/>
                <a:gd name="connsiteX3" fmla="*/ 3010487 w 3010488"/>
                <a:gd name="connsiteY3" fmla="*/ 1083212 h 1406769"/>
                <a:gd name="connsiteX4" fmla="*/ 3010488 w 3010488"/>
                <a:gd name="connsiteY4" fmla="*/ 0 h 1406769"/>
                <a:gd name="connsiteX5" fmla="*/ 1547447 w 3010488"/>
                <a:gd name="connsiteY5" fmla="*/ 422030 h 1406769"/>
                <a:gd name="connsiteX6" fmla="*/ 56271 w 3010488"/>
                <a:gd name="connsiteY6" fmla="*/ 56270 h 1406769"/>
                <a:gd name="connsiteX0" fmla="*/ 9956 w 3010488"/>
                <a:gd name="connsiteY0" fmla="*/ 79460 h 1406769"/>
                <a:gd name="connsiteX1" fmla="*/ 0 w 3010488"/>
                <a:gd name="connsiteY1" fmla="*/ 1111347 h 1406769"/>
                <a:gd name="connsiteX2" fmla="*/ 1491176 w 3010488"/>
                <a:gd name="connsiteY2" fmla="*/ 1406769 h 1406769"/>
                <a:gd name="connsiteX3" fmla="*/ 3010487 w 3010488"/>
                <a:gd name="connsiteY3" fmla="*/ 1083212 h 1406769"/>
                <a:gd name="connsiteX4" fmla="*/ 3010488 w 3010488"/>
                <a:gd name="connsiteY4" fmla="*/ 0 h 1406769"/>
                <a:gd name="connsiteX5" fmla="*/ 1547447 w 3010488"/>
                <a:gd name="connsiteY5" fmla="*/ 422030 h 1406769"/>
                <a:gd name="connsiteX6" fmla="*/ 9956 w 3010488"/>
                <a:gd name="connsiteY6" fmla="*/ 79460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24490"/>
                <a:gd name="connsiteY0" fmla="*/ 102651 h 1406769"/>
                <a:gd name="connsiteX1" fmla="*/ 2424 w 3024490"/>
                <a:gd name="connsiteY1" fmla="*/ 1111347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1111347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1018584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12912"/>
                <a:gd name="connsiteY0" fmla="*/ 102651 h 1406769"/>
                <a:gd name="connsiteX1" fmla="*/ 2424 w 3012912"/>
                <a:gd name="connsiteY1" fmla="*/ 1018584 h 1406769"/>
                <a:gd name="connsiteX2" fmla="*/ 1493600 w 3012912"/>
                <a:gd name="connsiteY2" fmla="*/ 1406769 h 1406769"/>
                <a:gd name="connsiteX3" fmla="*/ 3001333 w 3012912"/>
                <a:gd name="connsiteY3" fmla="*/ 955662 h 1406769"/>
                <a:gd name="connsiteX4" fmla="*/ 3012912 w 3012912"/>
                <a:gd name="connsiteY4" fmla="*/ 0 h 1406769"/>
                <a:gd name="connsiteX5" fmla="*/ 1526714 w 3012912"/>
                <a:gd name="connsiteY5" fmla="*/ 526389 h 1406769"/>
                <a:gd name="connsiteX6" fmla="*/ 802 w 3012912"/>
                <a:gd name="connsiteY6" fmla="*/ 102651 h 1406769"/>
                <a:gd name="connsiteX0" fmla="*/ 802 w 3012912"/>
                <a:gd name="connsiteY0" fmla="*/ 102651 h 1406769"/>
                <a:gd name="connsiteX1" fmla="*/ 2424 w 3012912"/>
                <a:gd name="connsiteY1" fmla="*/ 1018584 h 1406769"/>
                <a:gd name="connsiteX2" fmla="*/ 1493600 w 3012912"/>
                <a:gd name="connsiteY2" fmla="*/ 1406769 h 1406769"/>
                <a:gd name="connsiteX3" fmla="*/ 3012912 w 3012912"/>
                <a:gd name="connsiteY3" fmla="*/ 955662 h 1406769"/>
                <a:gd name="connsiteX4" fmla="*/ 3012912 w 3012912"/>
                <a:gd name="connsiteY4" fmla="*/ 0 h 1406769"/>
                <a:gd name="connsiteX5" fmla="*/ 1526714 w 3012912"/>
                <a:gd name="connsiteY5" fmla="*/ 526389 h 1406769"/>
                <a:gd name="connsiteX6" fmla="*/ 802 w 3012912"/>
                <a:gd name="connsiteY6" fmla="*/ 102651 h 140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2912" h="1406769">
                  <a:moveTo>
                    <a:pt x="802" y="102651"/>
                  </a:moveTo>
                  <a:cubicBezTo>
                    <a:pt x="-2517" y="446613"/>
                    <a:pt x="5743" y="674622"/>
                    <a:pt x="2424" y="1018584"/>
                  </a:cubicBezTo>
                  <a:cubicBezTo>
                    <a:pt x="487905" y="1209822"/>
                    <a:pt x="729254" y="1392701"/>
                    <a:pt x="1493600" y="1406769"/>
                  </a:cubicBezTo>
                  <a:cubicBezTo>
                    <a:pt x="2239187" y="1383323"/>
                    <a:pt x="2518053" y="1191064"/>
                    <a:pt x="3012912" y="955662"/>
                  </a:cubicBezTo>
                  <a:lnTo>
                    <a:pt x="3012912" y="0"/>
                  </a:lnTo>
                  <a:cubicBezTo>
                    <a:pt x="2439492" y="286728"/>
                    <a:pt x="2145692" y="509593"/>
                    <a:pt x="1526714" y="526389"/>
                  </a:cubicBezTo>
                  <a:cubicBezTo>
                    <a:pt x="874910" y="517010"/>
                    <a:pt x="511929" y="308211"/>
                    <a:pt x="802" y="102651"/>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721" name="Group 30720"/>
          <p:cNvGrpSpPr/>
          <p:nvPr/>
        </p:nvGrpSpPr>
        <p:grpSpPr>
          <a:xfrm>
            <a:off x="4779637" y="4061994"/>
            <a:ext cx="3352126" cy="2725426"/>
            <a:chOff x="4775852" y="3378787"/>
            <a:chExt cx="3867676" cy="3957953"/>
          </a:xfrm>
        </p:grpSpPr>
        <p:sp>
          <p:nvSpPr>
            <p:cNvPr id="31" name="Rectangle 30"/>
            <p:cNvSpPr/>
            <p:nvPr/>
          </p:nvSpPr>
          <p:spPr>
            <a:xfrm>
              <a:off x="5177090" y="4210402"/>
              <a:ext cx="3466438" cy="2231004"/>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stCxn id="31" idx="1"/>
              <a:endCxn id="31" idx="3"/>
            </p:cNvCxnSpPr>
            <p:nvPr/>
          </p:nvCxnSpPr>
          <p:spPr>
            <a:xfrm>
              <a:off x="5177090" y="5325904"/>
              <a:ext cx="346643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256053" y="6437361"/>
              <a:ext cx="1603922" cy="536356"/>
            </a:xfrm>
            <a:prstGeom prst="rect">
              <a:avLst/>
            </a:prstGeom>
            <a:noFill/>
          </p:spPr>
          <p:txBody>
            <a:bodyPr wrap="none" rtlCol="0">
              <a:spAutoFit/>
            </a:bodyPr>
            <a:lstStyle/>
            <a:p>
              <a:r>
                <a:rPr lang="en-US" dirty="0" smtClean="0"/>
                <a:t>Predicted y</a:t>
              </a:r>
              <a:endParaRPr lang="en-US" dirty="0"/>
            </a:p>
          </p:txBody>
        </p:sp>
        <p:sp>
          <p:nvSpPr>
            <p:cNvPr id="34" name="TextBox 33"/>
            <p:cNvSpPr txBox="1"/>
            <p:nvPr/>
          </p:nvSpPr>
          <p:spPr>
            <a:xfrm rot="16200000">
              <a:off x="3009942" y="5144697"/>
              <a:ext cx="3957953" cy="426134"/>
            </a:xfrm>
            <a:prstGeom prst="rect">
              <a:avLst/>
            </a:prstGeom>
            <a:noFill/>
          </p:spPr>
          <p:txBody>
            <a:bodyPr wrap="none" rtlCol="0">
              <a:spAutoFit/>
            </a:bodyPr>
            <a:lstStyle/>
            <a:p>
              <a:pPr algn="ctr"/>
              <a:r>
                <a:rPr lang="en-US" dirty="0" smtClean="0"/>
                <a:t>Standardized Residuals</a:t>
              </a:r>
              <a:endParaRPr lang="en-US" dirty="0"/>
            </a:p>
          </p:txBody>
        </p:sp>
        <p:sp>
          <p:nvSpPr>
            <p:cNvPr id="35" name="Freeform 34"/>
            <p:cNvSpPr/>
            <p:nvPr/>
          </p:nvSpPr>
          <p:spPr>
            <a:xfrm>
              <a:off x="5248256" y="4476032"/>
              <a:ext cx="3301370" cy="1661395"/>
            </a:xfrm>
            <a:custGeom>
              <a:avLst/>
              <a:gdLst>
                <a:gd name="connsiteX0" fmla="*/ 0 w 3010487"/>
                <a:gd name="connsiteY0" fmla="*/ 0 h 1603717"/>
                <a:gd name="connsiteX1" fmla="*/ 14068 w 3010487"/>
                <a:gd name="connsiteY1" fmla="*/ 1266092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491176 w 3010487"/>
                <a:gd name="connsiteY5" fmla="*/ 478301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491176 w 3010487"/>
                <a:gd name="connsiteY5" fmla="*/ 478301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47447 w 3010487"/>
                <a:gd name="connsiteY5" fmla="*/ 618978 h 1603717"/>
                <a:gd name="connsiteX6" fmla="*/ 0 w 3010487"/>
                <a:gd name="connsiteY6" fmla="*/ 0 h 1603717"/>
                <a:gd name="connsiteX0" fmla="*/ 56271 w 3010487"/>
                <a:gd name="connsiteY0" fmla="*/ 253218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47447 w 3010487"/>
                <a:gd name="connsiteY5" fmla="*/ 618978 h 1603717"/>
                <a:gd name="connsiteX6" fmla="*/ 56271 w 3010487"/>
                <a:gd name="connsiteY6" fmla="*/ 253218 h 1603717"/>
                <a:gd name="connsiteX0" fmla="*/ 56271 w 3024555"/>
                <a:gd name="connsiteY0" fmla="*/ 0 h 1350499"/>
                <a:gd name="connsiteX1" fmla="*/ 0 w 3024555"/>
                <a:gd name="connsiteY1" fmla="*/ 1055077 h 1350499"/>
                <a:gd name="connsiteX2" fmla="*/ 1491176 w 3024555"/>
                <a:gd name="connsiteY2" fmla="*/ 1350499 h 1350499"/>
                <a:gd name="connsiteX3" fmla="*/ 3010487 w 3024555"/>
                <a:gd name="connsiteY3" fmla="*/ 1026942 h 1350499"/>
                <a:gd name="connsiteX4" fmla="*/ 3024555 w 3024555"/>
                <a:gd name="connsiteY4" fmla="*/ 56272 h 1350499"/>
                <a:gd name="connsiteX5" fmla="*/ 1547447 w 3024555"/>
                <a:gd name="connsiteY5" fmla="*/ 365760 h 1350499"/>
                <a:gd name="connsiteX6" fmla="*/ 56271 w 3024555"/>
                <a:gd name="connsiteY6" fmla="*/ 0 h 1350499"/>
                <a:gd name="connsiteX0" fmla="*/ 56271 w 3010487"/>
                <a:gd name="connsiteY0" fmla="*/ 0 h 1350499"/>
                <a:gd name="connsiteX1" fmla="*/ 0 w 3010487"/>
                <a:gd name="connsiteY1" fmla="*/ 1055077 h 1350499"/>
                <a:gd name="connsiteX2" fmla="*/ 1491176 w 3010487"/>
                <a:gd name="connsiteY2" fmla="*/ 1350499 h 1350499"/>
                <a:gd name="connsiteX3" fmla="*/ 3010487 w 3010487"/>
                <a:gd name="connsiteY3" fmla="*/ 1026942 h 1350499"/>
                <a:gd name="connsiteX4" fmla="*/ 2996419 w 3010487"/>
                <a:gd name="connsiteY4" fmla="*/ 1 h 1350499"/>
                <a:gd name="connsiteX5" fmla="*/ 1547447 w 3010487"/>
                <a:gd name="connsiteY5" fmla="*/ 365760 h 1350499"/>
                <a:gd name="connsiteX6" fmla="*/ 56271 w 3010487"/>
                <a:gd name="connsiteY6" fmla="*/ 0 h 1350499"/>
                <a:gd name="connsiteX0" fmla="*/ 56271 w 3024555"/>
                <a:gd name="connsiteY0" fmla="*/ 0 h 1350499"/>
                <a:gd name="connsiteX1" fmla="*/ 0 w 3024555"/>
                <a:gd name="connsiteY1" fmla="*/ 1055077 h 1350499"/>
                <a:gd name="connsiteX2" fmla="*/ 1491176 w 3024555"/>
                <a:gd name="connsiteY2" fmla="*/ 1350499 h 1350499"/>
                <a:gd name="connsiteX3" fmla="*/ 3010487 w 3024555"/>
                <a:gd name="connsiteY3" fmla="*/ 1026942 h 1350499"/>
                <a:gd name="connsiteX4" fmla="*/ 3024555 w 3024555"/>
                <a:gd name="connsiteY4" fmla="*/ 1 h 1350499"/>
                <a:gd name="connsiteX5" fmla="*/ 1547447 w 3024555"/>
                <a:gd name="connsiteY5" fmla="*/ 365760 h 1350499"/>
                <a:gd name="connsiteX6" fmla="*/ 56271 w 3024555"/>
                <a:gd name="connsiteY6" fmla="*/ 0 h 1350499"/>
                <a:gd name="connsiteX0" fmla="*/ 56271 w 3010488"/>
                <a:gd name="connsiteY0" fmla="*/ 56270 h 1406769"/>
                <a:gd name="connsiteX1" fmla="*/ 0 w 3010488"/>
                <a:gd name="connsiteY1" fmla="*/ 1111347 h 1406769"/>
                <a:gd name="connsiteX2" fmla="*/ 1491176 w 3010488"/>
                <a:gd name="connsiteY2" fmla="*/ 1406769 h 1406769"/>
                <a:gd name="connsiteX3" fmla="*/ 3010487 w 3010488"/>
                <a:gd name="connsiteY3" fmla="*/ 1083212 h 1406769"/>
                <a:gd name="connsiteX4" fmla="*/ 3010488 w 3010488"/>
                <a:gd name="connsiteY4" fmla="*/ 0 h 1406769"/>
                <a:gd name="connsiteX5" fmla="*/ 1547447 w 3010488"/>
                <a:gd name="connsiteY5" fmla="*/ 422030 h 1406769"/>
                <a:gd name="connsiteX6" fmla="*/ 56271 w 3010488"/>
                <a:gd name="connsiteY6" fmla="*/ 56270 h 1406769"/>
                <a:gd name="connsiteX0" fmla="*/ 9956 w 3010488"/>
                <a:gd name="connsiteY0" fmla="*/ 79460 h 1406769"/>
                <a:gd name="connsiteX1" fmla="*/ 0 w 3010488"/>
                <a:gd name="connsiteY1" fmla="*/ 1111347 h 1406769"/>
                <a:gd name="connsiteX2" fmla="*/ 1491176 w 3010488"/>
                <a:gd name="connsiteY2" fmla="*/ 1406769 h 1406769"/>
                <a:gd name="connsiteX3" fmla="*/ 3010487 w 3010488"/>
                <a:gd name="connsiteY3" fmla="*/ 1083212 h 1406769"/>
                <a:gd name="connsiteX4" fmla="*/ 3010488 w 3010488"/>
                <a:gd name="connsiteY4" fmla="*/ 0 h 1406769"/>
                <a:gd name="connsiteX5" fmla="*/ 1547447 w 3010488"/>
                <a:gd name="connsiteY5" fmla="*/ 422030 h 1406769"/>
                <a:gd name="connsiteX6" fmla="*/ 9956 w 3010488"/>
                <a:gd name="connsiteY6" fmla="*/ 79460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24490"/>
                <a:gd name="connsiteY0" fmla="*/ 102651 h 1406769"/>
                <a:gd name="connsiteX1" fmla="*/ 2424 w 3024490"/>
                <a:gd name="connsiteY1" fmla="*/ 1111347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1111347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1018584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12912"/>
                <a:gd name="connsiteY0" fmla="*/ 102651 h 1406769"/>
                <a:gd name="connsiteX1" fmla="*/ 2424 w 3012912"/>
                <a:gd name="connsiteY1" fmla="*/ 1018584 h 1406769"/>
                <a:gd name="connsiteX2" fmla="*/ 1493600 w 3012912"/>
                <a:gd name="connsiteY2" fmla="*/ 1406769 h 1406769"/>
                <a:gd name="connsiteX3" fmla="*/ 3001333 w 3012912"/>
                <a:gd name="connsiteY3" fmla="*/ 955662 h 1406769"/>
                <a:gd name="connsiteX4" fmla="*/ 3012912 w 3012912"/>
                <a:gd name="connsiteY4" fmla="*/ 0 h 1406769"/>
                <a:gd name="connsiteX5" fmla="*/ 1526714 w 3012912"/>
                <a:gd name="connsiteY5" fmla="*/ 526389 h 1406769"/>
                <a:gd name="connsiteX6" fmla="*/ 802 w 3012912"/>
                <a:gd name="connsiteY6" fmla="*/ 102651 h 1406769"/>
                <a:gd name="connsiteX0" fmla="*/ 802 w 3012912"/>
                <a:gd name="connsiteY0" fmla="*/ 102651 h 1406769"/>
                <a:gd name="connsiteX1" fmla="*/ 2424 w 3012912"/>
                <a:gd name="connsiteY1" fmla="*/ 1018584 h 1406769"/>
                <a:gd name="connsiteX2" fmla="*/ 1493600 w 3012912"/>
                <a:gd name="connsiteY2" fmla="*/ 1406769 h 1406769"/>
                <a:gd name="connsiteX3" fmla="*/ 3012912 w 3012912"/>
                <a:gd name="connsiteY3" fmla="*/ 955662 h 1406769"/>
                <a:gd name="connsiteX4" fmla="*/ 3012912 w 3012912"/>
                <a:gd name="connsiteY4" fmla="*/ 0 h 1406769"/>
                <a:gd name="connsiteX5" fmla="*/ 1526714 w 3012912"/>
                <a:gd name="connsiteY5" fmla="*/ 526389 h 1406769"/>
                <a:gd name="connsiteX6" fmla="*/ 802 w 3012912"/>
                <a:gd name="connsiteY6" fmla="*/ 102651 h 1406769"/>
                <a:gd name="connsiteX0" fmla="*/ 9957 w 3022067"/>
                <a:gd name="connsiteY0" fmla="*/ 102651 h 1539653"/>
                <a:gd name="connsiteX1" fmla="*/ 0 w 3022067"/>
                <a:gd name="connsiteY1" fmla="*/ 1470806 h 1539653"/>
                <a:gd name="connsiteX2" fmla="*/ 1502755 w 3022067"/>
                <a:gd name="connsiteY2" fmla="*/ 1406769 h 1539653"/>
                <a:gd name="connsiteX3" fmla="*/ 3022067 w 3022067"/>
                <a:gd name="connsiteY3" fmla="*/ 955662 h 1539653"/>
                <a:gd name="connsiteX4" fmla="*/ 3022067 w 3022067"/>
                <a:gd name="connsiteY4" fmla="*/ 0 h 1539653"/>
                <a:gd name="connsiteX5" fmla="*/ 1535869 w 3022067"/>
                <a:gd name="connsiteY5" fmla="*/ 526389 h 1539653"/>
                <a:gd name="connsiteX6" fmla="*/ 9957 w 3022067"/>
                <a:gd name="connsiteY6" fmla="*/ 102651 h 1539653"/>
                <a:gd name="connsiteX0" fmla="*/ 9957 w 3022067"/>
                <a:gd name="connsiteY0" fmla="*/ 102651 h 1505445"/>
                <a:gd name="connsiteX1" fmla="*/ 0 w 3022067"/>
                <a:gd name="connsiteY1" fmla="*/ 1470806 h 1505445"/>
                <a:gd name="connsiteX2" fmla="*/ 1572228 w 3022067"/>
                <a:gd name="connsiteY2" fmla="*/ 1012525 h 1505445"/>
                <a:gd name="connsiteX3" fmla="*/ 3022067 w 3022067"/>
                <a:gd name="connsiteY3" fmla="*/ 955662 h 1505445"/>
                <a:gd name="connsiteX4" fmla="*/ 3022067 w 3022067"/>
                <a:gd name="connsiteY4" fmla="*/ 0 h 1505445"/>
                <a:gd name="connsiteX5" fmla="*/ 1535869 w 3022067"/>
                <a:gd name="connsiteY5" fmla="*/ 526389 h 1505445"/>
                <a:gd name="connsiteX6" fmla="*/ 9957 w 3022067"/>
                <a:gd name="connsiteY6" fmla="*/ 102651 h 1505445"/>
                <a:gd name="connsiteX0" fmla="*/ 9957 w 3033646"/>
                <a:gd name="connsiteY0" fmla="*/ 102651 h 1513641"/>
                <a:gd name="connsiteX1" fmla="*/ 0 w 3033646"/>
                <a:gd name="connsiteY1" fmla="*/ 1470806 h 1513641"/>
                <a:gd name="connsiteX2" fmla="*/ 1572228 w 3033646"/>
                <a:gd name="connsiteY2" fmla="*/ 1012525 h 1513641"/>
                <a:gd name="connsiteX3" fmla="*/ 3033646 w 3033646"/>
                <a:gd name="connsiteY3" fmla="*/ 1465862 h 1513641"/>
                <a:gd name="connsiteX4" fmla="*/ 3022067 w 3033646"/>
                <a:gd name="connsiteY4" fmla="*/ 0 h 1513641"/>
                <a:gd name="connsiteX5" fmla="*/ 1535869 w 3033646"/>
                <a:gd name="connsiteY5" fmla="*/ 526389 h 1513641"/>
                <a:gd name="connsiteX6" fmla="*/ 9957 w 3033646"/>
                <a:gd name="connsiteY6" fmla="*/ 102651 h 1513641"/>
                <a:gd name="connsiteX0" fmla="*/ 9957 w 3033646"/>
                <a:gd name="connsiteY0" fmla="*/ 102651 h 1568634"/>
                <a:gd name="connsiteX1" fmla="*/ 0 w 3033646"/>
                <a:gd name="connsiteY1" fmla="*/ 1470806 h 1568634"/>
                <a:gd name="connsiteX2" fmla="*/ 1572228 w 3033646"/>
                <a:gd name="connsiteY2" fmla="*/ 1012525 h 1568634"/>
                <a:gd name="connsiteX3" fmla="*/ 3033646 w 3033646"/>
                <a:gd name="connsiteY3" fmla="*/ 1523839 h 1568634"/>
                <a:gd name="connsiteX4" fmla="*/ 3022067 w 3033646"/>
                <a:gd name="connsiteY4" fmla="*/ 0 h 1568634"/>
                <a:gd name="connsiteX5" fmla="*/ 1535869 w 3033646"/>
                <a:gd name="connsiteY5" fmla="*/ 526389 h 1568634"/>
                <a:gd name="connsiteX6" fmla="*/ 9957 w 3033646"/>
                <a:gd name="connsiteY6" fmla="*/ 102651 h 1568634"/>
                <a:gd name="connsiteX0" fmla="*/ 9957 w 3033646"/>
                <a:gd name="connsiteY0" fmla="*/ 102651 h 1567543"/>
                <a:gd name="connsiteX1" fmla="*/ 0 w 3033646"/>
                <a:gd name="connsiteY1" fmla="*/ 1470806 h 1567543"/>
                <a:gd name="connsiteX2" fmla="*/ 1502756 w 3033646"/>
                <a:gd name="connsiteY2" fmla="*/ 989333 h 1567543"/>
                <a:gd name="connsiteX3" fmla="*/ 3033646 w 3033646"/>
                <a:gd name="connsiteY3" fmla="*/ 1523839 h 1567543"/>
                <a:gd name="connsiteX4" fmla="*/ 3022067 w 3033646"/>
                <a:gd name="connsiteY4" fmla="*/ 0 h 1567543"/>
                <a:gd name="connsiteX5" fmla="*/ 1535869 w 3033646"/>
                <a:gd name="connsiteY5" fmla="*/ 526389 h 1567543"/>
                <a:gd name="connsiteX6" fmla="*/ 9957 w 3033646"/>
                <a:gd name="connsiteY6" fmla="*/ 102651 h 1567543"/>
                <a:gd name="connsiteX0" fmla="*/ 9957 w 3033646"/>
                <a:gd name="connsiteY0" fmla="*/ 102651 h 1567543"/>
                <a:gd name="connsiteX1" fmla="*/ 0 w 3033646"/>
                <a:gd name="connsiteY1" fmla="*/ 1528783 h 1567543"/>
                <a:gd name="connsiteX2" fmla="*/ 1502756 w 3033646"/>
                <a:gd name="connsiteY2" fmla="*/ 989333 h 1567543"/>
                <a:gd name="connsiteX3" fmla="*/ 3033646 w 3033646"/>
                <a:gd name="connsiteY3" fmla="*/ 1523839 h 1567543"/>
                <a:gd name="connsiteX4" fmla="*/ 3022067 w 3033646"/>
                <a:gd name="connsiteY4" fmla="*/ 0 h 1567543"/>
                <a:gd name="connsiteX5" fmla="*/ 1535869 w 3033646"/>
                <a:gd name="connsiteY5" fmla="*/ 526389 h 1567543"/>
                <a:gd name="connsiteX6" fmla="*/ 9957 w 3033646"/>
                <a:gd name="connsiteY6" fmla="*/ 102651 h 1567543"/>
                <a:gd name="connsiteX0" fmla="*/ 9957 w 3033646"/>
                <a:gd name="connsiteY0" fmla="*/ 102651 h 1567543"/>
                <a:gd name="connsiteX1" fmla="*/ 0 w 3033646"/>
                <a:gd name="connsiteY1" fmla="*/ 1528783 h 1567543"/>
                <a:gd name="connsiteX2" fmla="*/ 1502756 w 3033646"/>
                <a:gd name="connsiteY2" fmla="*/ 989333 h 1567543"/>
                <a:gd name="connsiteX3" fmla="*/ 3033646 w 3033646"/>
                <a:gd name="connsiteY3" fmla="*/ 1523839 h 1567543"/>
                <a:gd name="connsiteX4" fmla="*/ 3022067 w 3033646"/>
                <a:gd name="connsiteY4" fmla="*/ 0 h 1567543"/>
                <a:gd name="connsiteX5" fmla="*/ 1535869 w 3033646"/>
                <a:gd name="connsiteY5" fmla="*/ 526389 h 1567543"/>
                <a:gd name="connsiteX6" fmla="*/ 9957 w 3033646"/>
                <a:gd name="connsiteY6" fmla="*/ 102651 h 1567543"/>
                <a:gd name="connsiteX0" fmla="*/ 9957 w 3033646"/>
                <a:gd name="connsiteY0" fmla="*/ 102651 h 1567543"/>
                <a:gd name="connsiteX1" fmla="*/ 0 w 3033646"/>
                <a:gd name="connsiteY1" fmla="*/ 1528783 h 1567543"/>
                <a:gd name="connsiteX2" fmla="*/ 1502756 w 3033646"/>
                <a:gd name="connsiteY2" fmla="*/ 989333 h 1567543"/>
                <a:gd name="connsiteX3" fmla="*/ 3033646 w 3033646"/>
                <a:gd name="connsiteY3" fmla="*/ 1523839 h 1567543"/>
                <a:gd name="connsiteX4" fmla="*/ 3022067 w 3033646"/>
                <a:gd name="connsiteY4" fmla="*/ 0 h 1567543"/>
                <a:gd name="connsiteX5" fmla="*/ 1535869 w 3033646"/>
                <a:gd name="connsiteY5" fmla="*/ 526389 h 1567543"/>
                <a:gd name="connsiteX6" fmla="*/ 9957 w 3033646"/>
                <a:gd name="connsiteY6" fmla="*/ 102651 h 1567543"/>
                <a:gd name="connsiteX0" fmla="*/ 9957 w 3033646"/>
                <a:gd name="connsiteY0" fmla="*/ 102651 h 1528783"/>
                <a:gd name="connsiteX1" fmla="*/ 0 w 3033646"/>
                <a:gd name="connsiteY1" fmla="*/ 1528783 h 1528783"/>
                <a:gd name="connsiteX2" fmla="*/ 1502756 w 3033646"/>
                <a:gd name="connsiteY2" fmla="*/ 989333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33646"/>
                <a:gd name="connsiteY0" fmla="*/ 102651 h 1528783"/>
                <a:gd name="connsiteX1" fmla="*/ 0 w 3033646"/>
                <a:gd name="connsiteY1" fmla="*/ 1528783 h 1528783"/>
                <a:gd name="connsiteX2" fmla="*/ 1537492 w 3033646"/>
                <a:gd name="connsiteY2" fmla="*/ 1024119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33646"/>
                <a:gd name="connsiteY0" fmla="*/ 102651 h 1528783"/>
                <a:gd name="connsiteX1" fmla="*/ 0 w 3033646"/>
                <a:gd name="connsiteY1" fmla="*/ 1528783 h 1528783"/>
                <a:gd name="connsiteX2" fmla="*/ 1537492 w 3033646"/>
                <a:gd name="connsiteY2" fmla="*/ 1024119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33646"/>
                <a:gd name="connsiteY0" fmla="*/ 102651 h 1528783"/>
                <a:gd name="connsiteX1" fmla="*/ 0 w 3033646"/>
                <a:gd name="connsiteY1" fmla="*/ 1528783 h 1528783"/>
                <a:gd name="connsiteX2" fmla="*/ 1537492 w 3033646"/>
                <a:gd name="connsiteY2" fmla="*/ 1024119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33646"/>
                <a:gd name="connsiteY0" fmla="*/ 102651 h 1528783"/>
                <a:gd name="connsiteX1" fmla="*/ 0 w 3033646"/>
                <a:gd name="connsiteY1" fmla="*/ 1528783 h 1528783"/>
                <a:gd name="connsiteX2" fmla="*/ 1537492 w 3033646"/>
                <a:gd name="connsiteY2" fmla="*/ 1024119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45737"/>
                <a:gd name="connsiteY0" fmla="*/ 91055 h 1517187"/>
                <a:gd name="connsiteX1" fmla="*/ 0 w 3045737"/>
                <a:gd name="connsiteY1" fmla="*/ 1517187 h 1517187"/>
                <a:gd name="connsiteX2" fmla="*/ 1537492 w 3045737"/>
                <a:gd name="connsiteY2" fmla="*/ 1012523 h 1517187"/>
                <a:gd name="connsiteX3" fmla="*/ 3033646 w 3045737"/>
                <a:gd name="connsiteY3" fmla="*/ 1512243 h 1517187"/>
                <a:gd name="connsiteX4" fmla="*/ 3045224 w 3045737"/>
                <a:gd name="connsiteY4" fmla="*/ 0 h 1517187"/>
                <a:gd name="connsiteX5" fmla="*/ 1535869 w 3045737"/>
                <a:gd name="connsiteY5" fmla="*/ 514793 h 1517187"/>
                <a:gd name="connsiteX6" fmla="*/ 9957 w 3045737"/>
                <a:gd name="connsiteY6" fmla="*/ 91055 h 1517187"/>
                <a:gd name="connsiteX0" fmla="*/ 9957 w 3045737"/>
                <a:gd name="connsiteY0" fmla="*/ 91055 h 1517187"/>
                <a:gd name="connsiteX1" fmla="*/ 0 w 3045737"/>
                <a:gd name="connsiteY1" fmla="*/ 1517187 h 1517187"/>
                <a:gd name="connsiteX2" fmla="*/ 1537492 w 3045737"/>
                <a:gd name="connsiteY2" fmla="*/ 1012523 h 1517187"/>
                <a:gd name="connsiteX3" fmla="*/ 3033646 w 3045737"/>
                <a:gd name="connsiteY3" fmla="*/ 1512243 h 1517187"/>
                <a:gd name="connsiteX4" fmla="*/ 3045224 w 3045737"/>
                <a:gd name="connsiteY4" fmla="*/ 0 h 1517187"/>
                <a:gd name="connsiteX5" fmla="*/ 1535869 w 3045737"/>
                <a:gd name="connsiteY5" fmla="*/ 514793 h 1517187"/>
                <a:gd name="connsiteX6" fmla="*/ 9957 w 3045737"/>
                <a:gd name="connsiteY6" fmla="*/ 91055 h 1517187"/>
                <a:gd name="connsiteX0" fmla="*/ 9957 w 3034759"/>
                <a:gd name="connsiteY0" fmla="*/ 91055 h 1517187"/>
                <a:gd name="connsiteX1" fmla="*/ 0 w 3034759"/>
                <a:gd name="connsiteY1" fmla="*/ 1517187 h 1517187"/>
                <a:gd name="connsiteX2" fmla="*/ 1537492 w 3034759"/>
                <a:gd name="connsiteY2" fmla="*/ 1012523 h 1517187"/>
                <a:gd name="connsiteX3" fmla="*/ 3033646 w 3034759"/>
                <a:gd name="connsiteY3" fmla="*/ 1512243 h 1517187"/>
                <a:gd name="connsiteX4" fmla="*/ 3033645 w 3034759"/>
                <a:gd name="connsiteY4" fmla="*/ 0 h 1517187"/>
                <a:gd name="connsiteX5" fmla="*/ 1535869 w 3034759"/>
                <a:gd name="connsiteY5" fmla="*/ 514793 h 1517187"/>
                <a:gd name="connsiteX6" fmla="*/ 9957 w 3034759"/>
                <a:gd name="connsiteY6" fmla="*/ 91055 h 151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4759" h="1517187">
                  <a:moveTo>
                    <a:pt x="9957" y="91055"/>
                  </a:moveTo>
                  <a:cubicBezTo>
                    <a:pt x="6638" y="435017"/>
                    <a:pt x="3319" y="1173225"/>
                    <a:pt x="0" y="1517187"/>
                  </a:cubicBezTo>
                  <a:cubicBezTo>
                    <a:pt x="624427" y="1175035"/>
                    <a:pt x="1004722" y="1010050"/>
                    <a:pt x="1537492" y="1012523"/>
                  </a:cubicBezTo>
                  <a:cubicBezTo>
                    <a:pt x="1958873" y="1000673"/>
                    <a:pt x="2434578" y="1191064"/>
                    <a:pt x="3033646" y="1512243"/>
                  </a:cubicBezTo>
                  <a:cubicBezTo>
                    <a:pt x="3029786" y="1023622"/>
                    <a:pt x="3037505" y="488621"/>
                    <a:pt x="3033645" y="0"/>
                  </a:cubicBezTo>
                  <a:cubicBezTo>
                    <a:pt x="2460225" y="286728"/>
                    <a:pt x="2154847" y="497997"/>
                    <a:pt x="1535869" y="514793"/>
                  </a:cubicBezTo>
                  <a:cubicBezTo>
                    <a:pt x="884065" y="505414"/>
                    <a:pt x="521084" y="296615"/>
                    <a:pt x="9957" y="91055"/>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86669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Residuals</a:t>
            </a:r>
            <a:endParaRPr lang="en-US" dirty="0"/>
          </a:p>
        </p:txBody>
      </p:sp>
      <p:sp>
        <p:nvSpPr>
          <p:cNvPr id="3" name="Content Placeholder 2"/>
          <p:cNvSpPr>
            <a:spLocks noGrp="1"/>
          </p:cNvSpPr>
          <p:nvPr>
            <p:ph idx="1"/>
          </p:nvPr>
        </p:nvSpPr>
        <p:spPr/>
        <p:txBody>
          <a:bodyPr>
            <a:normAutofit/>
          </a:bodyPr>
          <a:lstStyle/>
          <a:p>
            <a:pPr marL="0" indent="0">
              <a:buNone/>
            </a:pPr>
            <a:r>
              <a:rPr lang="en-US" sz="2600" dirty="0" smtClean="0"/>
              <a:t>Heteroscedasticity and non-normality in the residuals indicates:</a:t>
            </a:r>
            <a:endParaRPr lang="en-US" sz="2600" dirty="0"/>
          </a:p>
          <a:p>
            <a:pPr lvl="1"/>
            <a:r>
              <a:rPr lang="en-US" sz="2400" dirty="0" smtClean="0"/>
              <a:t>One or more important variables were omitted from the model</a:t>
            </a:r>
          </a:p>
          <a:p>
            <a:pPr lvl="1"/>
            <a:r>
              <a:rPr lang="en-US" sz="2400" dirty="0" smtClean="0"/>
              <a:t>Incorrect functional form used for the model (e.g., linear when the function is actually nonlinear)</a:t>
            </a:r>
            <a:endParaRPr lang="en-US" sz="2400" dirty="0"/>
          </a:p>
        </p:txBody>
      </p:sp>
    </p:spTree>
    <p:extLst>
      <p:ext uri="{BB962C8B-B14F-4D97-AF65-F5344CB8AC3E}">
        <p14:creationId xmlns:p14="http://schemas.microsoft.com/office/powerpoint/2010/main" val="9330202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946404" y="2058668"/>
            <a:ext cx="6896100" cy="4057650"/>
          </a:xfrm>
          <a:prstGeom prst="rect">
            <a:avLst/>
          </a:prstGeom>
        </p:spPr>
      </p:pic>
      <p:sp>
        <p:nvSpPr>
          <p:cNvPr id="2" name="Title 1"/>
          <p:cNvSpPr>
            <a:spLocks noGrp="1"/>
          </p:cNvSpPr>
          <p:nvPr>
            <p:ph type="title"/>
          </p:nvPr>
        </p:nvSpPr>
        <p:spPr/>
        <p:txBody>
          <a:bodyPr/>
          <a:lstStyle/>
          <a:p>
            <a:r>
              <a:rPr lang="en-US" dirty="0" smtClean="0"/>
              <a:t>Interpreting Model Results</a:t>
            </a:r>
            <a:endParaRPr lang="en-US" dirty="0"/>
          </a:p>
        </p:txBody>
      </p:sp>
      <p:sp>
        <p:nvSpPr>
          <p:cNvPr id="13" name="Rectangle 12"/>
          <p:cNvSpPr/>
          <p:nvPr/>
        </p:nvSpPr>
        <p:spPr>
          <a:xfrm>
            <a:off x="879554" y="3637282"/>
            <a:ext cx="7255811" cy="32207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13453" y="5410200"/>
            <a:ext cx="7255811"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133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Plots</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5971" r="1025" b="1492"/>
          <a:stretch/>
        </p:blipFill>
        <p:spPr>
          <a:xfrm>
            <a:off x="685800" y="1715385"/>
            <a:ext cx="7239000" cy="4724400"/>
          </a:xfrm>
        </p:spPr>
      </p:pic>
    </p:spTree>
    <p:extLst>
      <p:ext uri="{BB962C8B-B14F-4D97-AF65-F5344CB8AC3E}">
        <p14:creationId xmlns:p14="http://schemas.microsoft.com/office/powerpoint/2010/main" val="25528253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Residuals vs Fitted</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9066" r="2445" b="3221"/>
          <a:stretch/>
        </p:blipFill>
        <p:spPr>
          <a:xfrm>
            <a:off x="457200" y="1691322"/>
            <a:ext cx="7565602" cy="4557078"/>
          </a:xfrm>
          <a:prstGeom prst="rect">
            <a:avLst/>
          </a:prstGeom>
        </p:spPr>
      </p:pic>
      <p:pic>
        <p:nvPicPr>
          <p:cNvPr id="1026" name="Picture 2" descr="https://data.library.virginia.edu/files/diagnostics1.jpeg"/>
          <p:cNvPicPr>
            <a:picLocks noChangeAspect="1" noChangeArrowheads="1"/>
          </p:cNvPicPr>
          <p:nvPr/>
        </p:nvPicPr>
        <p:blipFill rotWithShape="1">
          <a:blip r:embed="rId4">
            <a:extLst>
              <a:ext uri="{28A0092B-C50C-407E-A947-70E740481C1C}">
                <a14:useLocalDpi xmlns:a14="http://schemas.microsoft.com/office/drawing/2010/main" val="0"/>
              </a:ext>
            </a:extLst>
          </a:blip>
          <a:srcRect l="50166" t="13583" r="3833" b="4417"/>
          <a:stretch/>
        </p:blipFill>
        <p:spPr bwMode="auto">
          <a:xfrm>
            <a:off x="1813851" y="2008084"/>
            <a:ext cx="4852300" cy="4324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46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QQ Plot</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8950" r="3333" b="3884"/>
          <a:stretch/>
        </p:blipFill>
        <p:spPr>
          <a:xfrm>
            <a:off x="457200" y="1691323"/>
            <a:ext cx="7543800" cy="4557078"/>
          </a:xfrm>
          <a:prstGeom prst="rect">
            <a:avLst/>
          </a:prstGeom>
        </p:spPr>
      </p:pic>
    </p:spTree>
    <p:extLst>
      <p:ext uri="{BB962C8B-B14F-4D97-AF65-F5344CB8AC3E}">
        <p14:creationId xmlns:p14="http://schemas.microsoft.com/office/powerpoint/2010/main" val="2522621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Spread-Location</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8950" r="3333" b="2852"/>
          <a:stretch/>
        </p:blipFill>
        <p:spPr>
          <a:xfrm>
            <a:off x="609600" y="1691322"/>
            <a:ext cx="7455535" cy="4557078"/>
          </a:xfrm>
          <a:prstGeom prst="rect">
            <a:avLst/>
          </a:prstGeom>
        </p:spPr>
      </p:pic>
    </p:spTree>
    <p:extLst>
      <p:ext uri="{BB962C8B-B14F-4D97-AF65-F5344CB8AC3E}">
        <p14:creationId xmlns:p14="http://schemas.microsoft.com/office/powerpoint/2010/main" val="8496408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Leverage Plot</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8950" r="833" b="2964"/>
          <a:stretch/>
        </p:blipFill>
        <p:spPr>
          <a:xfrm>
            <a:off x="457200" y="1691323"/>
            <a:ext cx="7658100" cy="4557078"/>
          </a:xfrm>
          <a:prstGeom prst="rect">
            <a:avLst/>
          </a:prstGeom>
        </p:spPr>
      </p:pic>
    </p:spTree>
    <p:extLst>
      <p:ext uri="{BB962C8B-B14F-4D97-AF65-F5344CB8AC3E}">
        <p14:creationId xmlns:p14="http://schemas.microsoft.com/office/powerpoint/2010/main" val="11691585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Linear Regression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hlinkClick r:id="rId2"/>
              </a:rPr>
              <a:t>https://</a:t>
            </a:r>
            <a:r>
              <a:rPr lang="en-US" sz="2400" dirty="0" smtClean="0">
                <a:hlinkClick r:id="rId2"/>
              </a:rPr>
              <a:t>github.com/ncss-tech/stats_for_soil_survey/tree/master/chapters/6_linear_models</a:t>
            </a:r>
            <a:r>
              <a:rPr lang="en-US" sz="2400" dirty="0" smtClean="0"/>
              <a:t> </a:t>
            </a:r>
            <a:endParaRPr lang="en-US" sz="2400" dirty="0"/>
          </a:p>
        </p:txBody>
      </p:sp>
    </p:spTree>
    <p:extLst>
      <p:ext uri="{BB962C8B-B14F-4D97-AF65-F5344CB8AC3E}">
        <p14:creationId xmlns:p14="http://schemas.microsoft.com/office/powerpoint/2010/main" val="35300761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765" y="1777032"/>
            <a:ext cx="6765798" cy="4329524"/>
          </a:xfrm>
          <a:prstGeom prst="rect">
            <a:avLst/>
          </a:prstGeom>
        </p:spPr>
      </p:pic>
      <p:sp>
        <p:nvSpPr>
          <p:cNvPr id="5" name="Rectangle 4"/>
          <p:cNvSpPr/>
          <p:nvPr/>
        </p:nvSpPr>
        <p:spPr>
          <a:xfrm>
            <a:off x="0" y="6642556"/>
            <a:ext cx="1140056" cy="215444"/>
          </a:xfrm>
          <a:prstGeom prst="rect">
            <a:avLst/>
          </a:prstGeom>
        </p:spPr>
        <p:txBody>
          <a:bodyPr wrap="none">
            <a:spAutoFit/>
          </a:bodyPr>
          <a:lstStyle/>
          <a:p>
            <a:r>
              <a:rPr lang="en-US" sz="800" dirty="0"/>
              <a:t>http://xkcd.com/833/</a:t>
            </a:r>
          </a:p>
        </p:txBody>
      </p:sp>
      <p:sp>
        <p:nvSpPr>
          <p:cNvPr id="6" name="Rectangle 5"/>
          <p:cNvSpPr/>
          <p:nvPr/>
        </p:nvSpPr>
        <p:spPr>
          <a:xfrm>
            <a:off x="1959764" y="6106556"/>
            <a:ext cx="4419800" cy="369332"/>
          </a:xfrm>
          <a:prstGeom prst="rect">
            <a:avLst/>
          </a:prstGeom>
        </p:spPr>
        <p:txBody>
          <a:bodyPr wrap="none">
            <a:spAutoFit/>
          </a:bodyPr>
          <a:lstStyle/>
          <a:p>
            <a:r>
              <a:rPr lang="en-US" dirty="0"/>
              <a:t>Correlation does NOT imply Causation!</a:t>
            </a:r>
          </a:p>
        </p:txBody>
      </p:sp>
    </p:spTree>
    <p:extLst>
      <p:ext uri="{BB962C8B-B14F-4D97-AF65-F5344CB8AC3E}">
        <p14:creationId xmlns:p14="http://schemas.microsoft.com/office/powerpoint/2010/main" val="2719573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a:xfrm>
            <a:off x="946404" y="1828801"/>
            <a:ext cx="7130796" cy="4351337"/>
          </a:xfrm>
        </p:spPr>
        <p:txBody>
          <a:bodyPr>
            <a:normAutofit/>
          </a:bodyPr>
          <a:lstStyle/>
          <a:p>
            <a:pPr>
              <a:spcBef>
                <a:spcPct val="50000"/>
              </a:spcBef>
            </a:pPr>
            <a:r>
              <a:rPr lang="en-US" altLang="en-US" sz="2400" dirty="0"/>
              <a:t>Regression </a:t>
            </a:r>
            <a:r>
              <a:rPr lang="en-US" altLang="en-US" sz="2400" dirty="0" smtClean="0"/>
              <a:t>attempts </a:t>
            </a:r>
            <a:r>
              <a:rPr lang="en-US" altLang="en-US" sz="2400" dirty="0"/>
              <a:t>to explain the variation in a dependent variable using the variation in </a:t>
            </a:r>
            <a:r>
              <a:rPr lang="en-US" altLang="en-US" sz="2400" dirty="0" smtClean="0"/>
              <a:t>one or more independent variable(s).</a:t>
            </a:r>
            <a:endParaRPr lang="en-US" altLang="en-US" sz="2400" dirty="0"/>
          </a:p>
          <a:p>
            <a:pPr lvl="0"/>
            <a:r>
              <a:rPr lang="en-US" sz="2400" dirty="0" smtClean="0"/>
              <a:t>Commonly used to develop </a:t>
            </a:r>
            <a:r>
              <a:rPr lang="en-US" sz="2400" dirty="0" err="1" smtClean="0"/>
              <a:t>pedotransfer</a:t>
            </a:r>
            <a:r>
              <a:rPr lang="en-US" sz="2400" dirty="0" smtClean="0"/>
              <a:t> functions</a:t>
            </a:r>
          </a:p>
          <a:p>
            <a:pPr marL="0" lvl="0" indent="0" algn="ctr">
              <a:spcBef>
                <a:spcPts val="1200"/>
              </a:spcBef>
              <a:buNone/>
            </a:pPr>
            <a:endParaRPr lang="en-US" sz="800" dirty="0" smtClean="0"/>
          </a:p>
          <a:p>
            <a:pPr marL="0" lvl="0" indent="0">
              <a:spcBef>
                <a:spcPts val="0"/>
              </a:spcBef>
              <a:buNone/>
            </a:pPr>
            <a:r>
              <a:rPr lang="en-US" sz="2400" dirty="0" smtClean="0"/>
              <a:t>                        y = </a:t>
            </a:r>
            <a:r>
              <a:rPr lang="el-GR" sz="2400" dirty="0" smtClean="0">
                <a:latin typeface="Book Antiqua" panose="02040602050305030304" pitchFamily="18" charset="0"/>
              </a:rPr>
              <a:t>β</a:t>
            </a:r>
            <a:r>
              <a:rPr lang="en-US" sz="2400" baseline="-25000" dirty="0" smtClean="0"/>
              <a:t>0</a:t>
            </a:r>
            <a:r>
              <a:rPr lang="en-US" sz="2400" dirty="0" smtClean="0"/>
              <a:t> + </a:t>
            </a:r>
            <a:r>
              <a:rPr lang="el-GR" sz="2400" dirty="0" smtClean="0">
                <a:latin typeface="Book Antiqua" panose="02040602050305030304" pitchFamily="18" charset="0"/>
              </a:rPr>
              <a:t>β</a:t>
            </a:r>
            <a:r>
              <a:rPr lang="en-US" sz="2400" baseline="-25000" dirty="0" smtClean="0"/>
              <a:t>1</a:t>
            </a:r>
            <a:r>
              <a:rPr lang="en-US" sz="2400" dirty="0" smtClean="0"/>
              <a:t>x + </a:t>
            </a:r>
            <a:r>
              <a:rPr lang="el-GR" sz="2400" dirty="0" smtClean="0"/>
              <a:t>ε</a:t>
            </a:r>
            <a:endParaRPr lang="en-US" sz="2400" dirty="0" smtClean="0"/>
          </a:p>
          <a:p>
            <a:pPr lvl="0"/>
            <a:endParaRPr lang="en-US" sz="2400" dirty="0" smtClean="0"/>
          </a:p>
          <a:p>
            <a:pPr marL="0" lvl="0" indent="0">
              <a:buNone/>
            </a:pPr>
            <a:endParaRPr lang="en-US" sz="2400" dirty="0" smtClean="0"/>
          </a:p>
          <a:p>
            <a:pPr marL="0" lvl="0" indent="0">
              <a:buNone/>
            </a:pPr>
            <a:endParaRPr lang="en-US" sz="2400" dirty="0"/>
          </a:p>
          <a:p>
            <a:endParaRPr lang="en-US" dirty="0"/>
          </a:p>
        </p:txBody>
      </p:sp>
      <p:cxnSp>
        <p:nvCxnSpPr>
          <p:cNvPr id="6" name="Straight Arrow Connector 5"/>
          <p:cNvCxnSpPr/>
          <p:nvPr/>
        </p:nvCxnSpPr>
        <p:spPr>
          <a:xfrm flipV="1">
            <a:off x="2402399" y="4419600"/>
            <a:ext cx="609600" cy="3926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221799" y="4419600"/>
            <a:ext cx="643128" cy="3164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572069" y="4572000"/>
            <a:ext cx="161731" cy="6611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4343400" y="4572000"/>
            <a:ext cx="40199" cy="717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715185" y="4572000"/>
            <a:ext cx="539350" cy="717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822545" y="4920468"/>
            <a:ext cx="1250663" cy="738664"/>
          </a:xfrm>
          <a:prstGeom prst="rect">
            <a:avLst/>
          </a:prstGeom>
          <a:noFill/>
        </p:spPr>
        <p:txBody>
          <a:bodyPr wrap="none" rtlCol="0">
            <a:spAutoFit/>
          </a:bodyPr>
          <a:lstStyle/>
          <a:p>
            <a:r>
              <a:rPr lang="en-US" sz="1400" dirty="0"/>
              <a:t>d</a:t>
            </a:r>
            <a:r>
              <a:rPr lang="en-US" sz="1400" dirty="0" smtClean="0"/>
              <a:t>ependent </a:t>
            </a:r>
          </a:p>
          <a:p>
            <a:r>
              <a:rPr lang="en-US" sz="1400" dirty="0" smtClean="0"/>
              <a:t>(or response)</a:t>
            </a:r>
          </a:p>
          <a:p>
            <a:r>
              <a:rPr lang="en-US" sz="1400" dirty="0" smtClean="0"/>
              <a:t>variable</a:t>
            </a:r>
            <a:endParaRPr lang="en-US" sz="1400" dirty="0"/>
          </a:p>
        </p:txBody>
      </p:sp>
      <p:sp>
        <p:nvSpPr>
          <p:cNvPr id="22" name="TextBox 21"/>
          <p:cNvSpPr txBox="1"/>
          <p:nvPr/>
        </p:nvSpPr>
        <p:spPr>
          <a:xfrm>
            <a:off x="4779192" y="5233151"/>
            <a:ext cx="1324402" cy="738664"/>
          </a:xfrm>
          <a:prstGeom prst="rect">
            <a:avLst/>
          </a:prstGeom>
          <a:noFill/>
        </p:spPr>
        <p:txBody>
          <a:bodyPr wrap="none" rtlCol="0">
            <a:spAutoFit/>
          </a:bodyPr>
          <a:lstStyle/>
          <a:p>
            <a:r>
              <a:rPr lang="en-US" sz="1400" dirty="0"/>
              <a:t>i</a:t>
            </a:r>
            <a:r>
              <a:rPr lang="en-US" sz="1400" dirty="0" smtClean="0"/>
              <a:t>ndependent</a:t>
            </a:r>
          </a:p>
          <a:p>
            <a:r>
              <a:rPr lang="en-US" sz="1400" dirty="0" smtClean="0"/>
              <a:t>(or predictor) </a:t>
            </a:r>
          </a:p>
          <a:p>
            <a:r>
              <a:rPr lang="en-US" sz="1400" dirty="0" smtClean="0"/>
              <a:t>variable</a:t>
            </a:r>
            <a:endParaRPr lang="en-US" sz="1400" dirty="0"/>
          </a:p>
        </p:txBody>
      </p:sp>
      <p:sp>
        <p:nvSpPr>
          <p:cNvPr id="23" name="TextBox 22"/>
          <p:cNvSpPr txBox="1"/>
          <p:nvPr/>
        </p:nvSpPr>
        <p:spPr>
          <a:xfrm>
            <a:off x="5811495" y="4683248"/>
            <a:ext cx="604653" cy="307777"/>
          </a:xfrm>
          <a:prstGeom prst="rect">
            <a:avLst/>
          </a:prstGeom>
          <a:noFill/>
        </p:spPr>
        <p:txBody>
          <a:bodyPr wrap="none" rtlCol="0">
            <a:spAutoFit/>
          </a:bodyPr>
          <a:lstStyle/>
          <a:p>
            <a:r>
              <a:rPr lang="en-US" sz="1400" dirty="0" smtClean="0"/>
              <a:t>error</a:t>
            </a:r>
            <a:endParaRPr lang="en-US" sz="1400" dirty="0"/>
          </a:p>
        </p:txBody>
      </p:sp>
      <p:sp>
        <p:nvSpPr>
          <p:cNvPr id="24" name="TextBox 23"/>
          <p:cNvSpPr txBox="1"/>
          <p:nvPr/>
        </p:nvSpPr>
        <p:spPr>
          <a:xfrm>
            <a:off x="3008084" y="5200402"/>
            <a:ext cx="1088760" cy="307777"/>
          </a:xfrm>
          <a:prstGeom prst="rect">
            <a:avLst/>
          </a:prstGeom>
          <a:noFill/>
        </p:spPr>
        <p:txBody>
          <a:bodyPr wrap="none" rtlCol="0">
            <a:spAutoFit/>
          </a:bodyPr>
          <a:lstStyle/>
          <a:p>
            <a:r>
              <a:rPr lang="en-US" sz="1400" dirty="0"/>
              <a:t>y</a:t>
            </a:r>
            <a:r>
              <a:rPr lang="en-US" sz="1400" dirty="0" smtClean="0"/>
              <a:t>-intercept</a:t>
            </a:r>
            <a:endParaRPr lang="en-US" sz="1400" dirty="0"/>
          </a:p>
        </p:txBody>
      </p:sp>
      <p:sp>
        <p:nvSpPr>
          <p:cNvPr id="25" name="TextBox 24"/>
          <p:cNvSpPr txBox="1"/>
          <p:nvPr/>
        </p:nvSpPr>
        <p:spPr>
          <a:xfrm>
            <a:off x="4108929" y="5230268"/>
            <a:ext cx="606256" cy="307777"/>
          </a:xfrm>
          <a:prstGeom prst="rect">
            <a:avLst/>
          </a:prstGeom>
          <a:noFill/>
        </p:spPr>
        <p:txBody>
          <a:bodyPr wrap="none" rtlCol="0">
            <a:spAutoFit/>
          </a:bodyPr>
          <a:lstStyle/>
          <a:p>
            <a:r>
              <a:rPr lang="en-US" sz="1400" dirty="0" smtClean="0"/>
              <a:t>slope</a:t>
            </a:r>
            <a:endParaRPr lang="en-US" sz="1400" dirty="0"/>
          </a:p>
        </p:txBody>
      </p:sp>
    </p:spTree>
    <p:extLst>
      <p:ext uri="{BB962C8B-B14F-4D97-AF65-F5344CB8AC3E}">
        <p14:creationId xmlns:p14="http://schemas.microsoft.com/office/powerpoint/2010/main" val="389831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7" name="Picture 6"/>
          <p:cNvPicPr>
            <a:picLocks noChangeAspect="1"/>
          </p:cNvPicPr>
          <p:nvPr/>
        </p:nvPicPr>
        <p:blipFill rotWithShape="1">
          <a:blip r:embed="rId3">
            <a:grayscl/>
            <a:lum contrast="20000"/>
          </a:blip>
          <a:srcRect l="6562" r="9979" b="68041"/>
          <a:stretch/>
        </p:blipFill>
        <p:spPr>
          <a:xfrm>
            <a:off x="379716" y="1905000"/>
            <a:ext cx="7579895" cy="3429000"/>
          </a:xfrm>
          <a:prstGeom prst="rect">
            <a:avLst/>
          </a:prstGeom>
        </p:spPr>
      </p:pic>
      <p:sp>
        <p:nvSpPr>
          <p:cNvPr id="8" name="TextBox 7"/>
          <p:cNvSpPr txBox="1"/>
          <p:nvPr/>
        </p:nvSpPr>
        <p:spPr>
          <a:xfrm>
            <a:off x="0" y="6590677"/>
            <a:ext cx="1164101" cy="246221"/>
          </a:xfrm>
          <a:prstGeom prst="rect">
            <a:avLst/>
          </a:prstGeom>
          <a:noFill/>
        </p:spPr>
        <p:txBody>
          <a:bodyPr wrap="none" rtlCol="0">
            <a:spAutoFit/>
          </a:bodyPr>
          <a:lstStyle/>
          <a:p>
            <a:r>
              <a:rPr lang="en-US" sz="1000" dirty="0" smtClean="0"/>
              <a:t>Scull et al., 2005</a:t>
            </a:r>
            <a:endParaRPr lang="en-US" sz="1000" dirty="0"/>
          </a:p>
        </p:txBody>
      </p:sp>
    </p:spTree>
    <p:extLst>
      <p:ext uri="{BB962C8B-B14F-4D97-AF65-F5344CB8AC3E}">
        <p14:creationId xmlns:p14="http://schemas.microsoft.com/office/powerpoint/2010/main" val="21845802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sz="2000" dirty="0" smtClean="0"/>
              <a:t>Linear regression models are intuitive, quick to execute, and easy to interpret, making them useful for NASIS calculations and </a:t>
            </a:r>
            <a:r>
              <a:rPr lang="en-US" sz="2000" dirty="0" err="1" smtClean="0"/>
              <a:t>pedotransfer</a:t>
            </a:r>
            <a:r>
              <a:rPr lang="en-US" sz="2000" dirty="0" smtClean="0"/>
              <a:t> functions. </a:t>
            </a:r>
          </a:p>
          <a:p>
            <a:r>
              <a:rPr lang="en-US" sz="2000" dirty="0" smtClean="0"/>
              <a:t>Due to the non-linear nature of environmental data, data transformations or deletions are often needed to meet model assumptions. </a:t>
            </a:r>
          </a:p>
          <a:p>
            <a:r>
              <a:rPr lang="en-US" sz="2000" dirty="0" smtClean="0"/>
              <a:t>Tacit knowledge is needed throughout model development. </a:t>
            </a:r>
            <a:endParaRPr lang="en-US" sz="2000" dirty="0"/>
          </a:p>
        </p:txBody>
      </p:sp>
    </p:spTree>
    <p:extLst>
      <p:ext uri="{BB962C8B-B14F-4D97-AF65-F5344CB8AC3E}">
        <p14:creationId xmlns:p14="http://schemas.microsoft.com/office/powerpoint/2010/main" val="370914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in R</a:t>
            </a:r>
            <a:endParaRPr lang="en-US" dirty="0"/>
          </a:p>
        </p:txBody>
      </p:sp>
      <p:sp>
        <p:nvSpPr>
          <p:cNvPr id="3" name="Content Placeholder 2"/>
          <p:cNvSpPr>
            <a:spLocks noGrp="1"/>
          </p:cNvSpPr>
          <p:nvPr>
            <p:ph idx="1"/>
          </p:nvPr>
        </p:nvSpPr>
        <p:spPr>
          <a:xfrm>
            <a:off x="946404" y="1828801"/>
            <a:ext cx="7435596" cy="4351337"/>
          </a:xfrm>
        </p:spPr>
        <p:txBody>
          <a:bodyPr>
            <a:normAutofit/>
          </a:bodyPr>
          <a:lstStyle/>
          <a:p>
            <a:pPr marL="0" indent="0" algn="ctr">
              <a:lnSpc>
                <a:spcPct val="120000"/>
              </a:lnSpc>
              <a:spcBef>
                <a:spcPts val="0"/>
              </a:spcBef>
              <a:buNone/>
            </a:pPr>
            <a:r>
              <a:rPr lang="en-US" sz="2400" b="1" i="1" dirty="0" smtClean="0">
                <a:cs typeface="Times New Roman" panose="02020603050405020304" pitchFamily="18" charset="0"/>
              </a:rPr>
              <a:t>lm(formula, data)</a:t>
            </a:r>
          </a:p>
          <a:p>
            <a:pPr marL="0" indent="0">
              <a:lnSpc>
                <a:spcPct val="120000"/>
              </a:lnSpc>
              <a:spcBef>
                <a:spcPts val="0"/>
              </a:spcBef>
              <a:buNone/>
            </a:pPr>
            <a:r>
              <a:rPr lang="en-US" sz="2000" b="1" dirty="0" smtClean="0">
                <a:cs typeface="Times New Roman" panose="02020603050405020304" pitchFamily="18" charset="0"/>
              </a:rPr>
              <a:t>formula </a:t>
            </a:r>
            <a:r>
              <a:rPr lang="en-US" sz="2000" dirty="0" smtClean="0">
                <a:cs typeface="Times New Roman" panose="02020603050405020304" pitchFamily="18" charset="0"/>
              </a:rPr>
              <a:t>    response~predictor1+predictor2+predictorx</a:t>
            </a:r>
            <a:endParaRPr lang="en-US" sz="2000" dirty="0">
              <a:cs typeface="Times New Roman" panose="02020603050405020304" pitchFamily="18" charset="0"/>
            </a:endParaRPr>
          </a:p>
          <a:p>
            <a:pPr marL="0" indent="0">
              <a:lnSpc>
                <a:spcPct val="120000"/>
              </a:lnSpc>
              <a:spcBef>
                <a:spcPts val="0"/>
              </a:spcBef>
              <a:buNone/>
            </a:pPr>
            <a:r>
              <a:rPr lang="en-US" sz="2000" b="1" dirty="0" smtClean="0">
                <a:cs typeface="Times New Roman" panose="02020603050405020304" pitchFamily="18" charset="0"/>
              </a:rPr>
              <a:t>data=</a:t>
            </a:r>
            <a:r>
              <a:rPr lang="en-US" sz="2000" dirty="0">
                <a:cs typeface="Times New Roman" panose="02020603050405020304" pitchFamily="18" charset="0"/>
              </a:rPr>
              <a:t>	</a:t>
            </a:r>
            <a:r>
              <a:rPr lang="en-US" sz="2000" dirty="0" smtClean="0">
                <a:cs typeface="Times New Roman" panose="02020603050405020304" pitchFamily="18" charset="0"/>
              </a:rPr>
              <a:t>       specifies </a:t>
            </a:r>
            <a:r>
              <a:rPr lang="en-US" sz="2000" dirty="0">
                <a:cs typeface="Times New Roman" panose="02020603050405020304" pitchFamily="18" charset="0"/>
              </a:rPr>
              <a:t>the </a:t>
            </a:r>
            <a:r>
              <a:rPr lang="en-US" sz="2000" dirty="0" smtClean="0">
                <a:cs typeface="Times New Roman" panose="02020603050405020304" pitchFamily="18" charset="0"/>
              </a:rPr>
              <a:t>dataset</a:t>
            </a:r>
            <a:endParaRPr lang="en-US" sz="2000" dirty="0">
              <a:cs typeface="Times New Roman" panose="02020603050405020304" pitchFamily="18" charset="0"/>
            </a:endParaRPr>
          </a:p>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200" dirty="0">
                <a:cs typeface="Times New Roman" panose="02020603050405020304"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1658027818"/>
              </p:ext>
            </p:extLst>
          </p:nvPr>
        </p:nvGraphicFramePr>
        <p:xfrm>
          <a:off x="946404" y="3200400"/>
          <a:ext cx="7316233" cy="1217107"/>
        </p:xfrm>
        <a:graphic>
          <a:graphicData uri="http://schemas.openxmlformats.org/drawingml/2006/table">
            <a:tbl>
              <a:tblPr firstRow="1" bandRow="1">
                <a:tableStyleId>{5940675A-B579-460E-94D1-54222C63F5DA}</a:tableStyleId>
              </a:tblPr>
              <a:tblGrid>
                <a:gridCol w="1833111"/>
                <a:gridCol w="5483122"/>
              </a:tblGrid>
              <a:tr h="516067">
                <a:tc>
                  <a:txBody>
                    <a:bodyPr/>
                    <a:lstStyle/>
                    <a:p>
                      <a:r>
                        <a:rPr lang="en-US" sz="1900" b="1" dirty="0" smtClean="0">
                          <a:solidFill>
                            <a:schemeClr val="tx1"/>
                          </a:solidFill>
                          <a:latin typeface="+mn-lt"/>
                        </a:rPr>
                        <a:t>summary ( )</a:t>
                      </a:r>
                      <a:endParaRPr lang="en-US" sz="1900" b="1" dirty="0">
                        <a:solidFill>
                          <a:schemeClr val="tx1"/>
                        </a:solidFill>
                        <a:latin typeface="+mn-lt"/>
                      </a:endParaRPr>
                    </a:p>
                  </a:txBody>
                  <a:tcPr>
                    <a:solidFill>
                      <a:schemeClr val="bg1"/>
                    </a:solidFill>
                  </a:tcPr>
                </a:tc>
                <a:tc>
                  <a:txBody>
                    <a:bodyPr/>
                    <a:lstStyle/>
                    <a:p>
                      <a:r>
                        <a:rPr lang="en-US" sz="2000" dirty="0" smtClean="0"/>
                        <a:t>detailed statistical summary</a:t>
                      </a:r>
                      <a:endParaRPr lang="en-US" sz="1900" dirty="0">
                        <a:solidFill>
                          <a:schemeClr val="tx1"/>
                        </a:solidFill>
                        <a:latin typeface="+mn-lt"/>
                      </a:endParaRPr>
                    </a:p>
                  </a:txBody>
                  <a:tcPr>
                    <a:solidFill>
                      <a:schemeClr val="bg1"/>
                    </a:solidFill>
                  </a:tcPr>
                </a:tc>
              </a:tr>
              <a:tr h="291690">
                <a:tc>
                  <a:txBody>
                    <a:bodyPr/>
                    <a:lstStyle/>
                    <a:p>
                      <a:r>
                        <a:rPr lang="en-US" sz="1900" b="1" dirty="0" smtClean="0">
                          <a:solidFill>
                            <a:schemeClr val="tx1"/>
                          </a:solidFill>
                          <a:latin typeface="+mn-lt"/>
                        </a:rPr>
                        <a:t>plot ( )</a:t>
                      </a:r>
                      <a:endParaRPr lang="en-US" sz="1900" b="1" dirty="0">
                        <a:solidFill>
                          <a:schemeClr val="tx1"/>
                        </a:solidFill>
                        <a:latin typeface="+mn-lt"/>
                      </a:endParaRPr>
                    </a:p>
                  </a:txBody>
                  <a:tcPr>
                    <a:solidFill>
                      <a:schemeClr val="bg1"/>
                    </a:solidFill>
                  </a:tcPr>
                </a:tc>
                <a:tc>
                  <a:txBody>
                    <a:bodyPr/>
                    <a:lstStyle/>
                    <a:p>
                      <a:r>
                        <a:rPr lang="en-US" sz="2000" dirty="0" smtClean="0"/>
                        <a:t>a series of</a:t>
                      </a:r>
                      <a:r>
                        <a:rPr lang="en-US" sz="2000" baseline="0" dirty="0" smtClean="0"/>
                        <a:t> </a:t>
                      </a:r>
                      <a:r>
                        <a:rPr lang="en-US" sz="2000" dirty="0" smtClean="0"/>
                        <a:t>diagnostic plots,</a:t>
                      </a:r>
                      <a:r>
                        <a:rPr lang="en-US" sz="2000" baseline="0" dirty="0" smtClean="0"/>
                        <a:t> including leverage, residual, and QQ plots</a:t>
                      </a:r>
                      <a:endParaRPr lang="en-US" sz="1900" dirty="0">
                        <a:solidFill>
                          <a:schemeClr val="tx1"/>
                        </a:solidFill>
                        <a:latin typeface="+mn-lt"/>
                      </a:endParaRPr>
                    </a:p>
                  </a:txBody>
                  <a:tcPr>
                    <a:solidFill>
                      <a:schemeClr val="bg1"/>
                    </a:solidFill>
                  </a:tcPr>
                </a:tc>
              </a:tr>
            </a:tbl>
          </a:graphicData>
        </a:graphic>
      </p:graphicFrame>
    </p:spTree>
    <p:extLst>
      <p:ext uri="{BB962C8B-B14F-4D97-AF65-F5344CB8AC3E}">
        <p14:creationId xmlns:p14="http://schemas.microsoft.com/office/powerpoint/2010/main" val="112267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in R – Diagnostic Tests</a:t>
            </a:r>
            <a:endParaRPr lang="en-US" dirty="0"/>
          </a:p>
        </p:txBody>
      </p:sp>
      <p:sp>
        <p:nvSpPr>
          <p:cNvPr id="3" name="Content Placeholder 2"/>
          <p:cNvSpPr>
            <a:spLocks noGrp="1"/>
          </p:cNvSpPr>
          <p:nvPr>
            <p:ph idx="1"/>
          </p:nvPr>
        </p:nvSpPr>
        <p:spPr>
          <a:xfrm>
            <a:off x="946404" y="1828801"/>
            <a:ext cx="7435596" cy="4351337"/>
          </a:xfrm>
        </p:spPr>
        <p:txBody>
          <a:bodyPr>
            <a:normAutofit/>
          </a:bodyPr>
          <a:lstStyle/>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200" dirty="0">
                <a:cs typeface="Times New Roman" panose="02020603050405020304"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99936133"/>
              </p:ext>
            </p:extLst>
          </p:nvPr>
        </p:nvGraphicFramePr>
        <p:xfrm>
          <a:off x="946404" y="1852864"/>
          <a:ext cx="7316233" cy="1857187"/>
        </p:xfrm>
        <a:graphic>
          <a:graphicData uri="http://schemas.openxmlformats.org/drawingml/2006/table">
            <a:tbl>
              <a:tblPr firstRow="1" bandRow="1">
                <a:tableStyleId>{5940675A-B579-460E-94D1-54222C63F5DA}</a:tableStyleId>
              </a:tblPr>
              <a:tblGrid>
                <a:gridCol w="1833111"/>
                <a:gridCol w="5483122"/>
              </a:tblGrid>
              <a:tr h="516067">
                <a:tc>
                  <a:txBody>
                    <a:bodyPr/>
                    <a:lstStyle/>
                    <a:p>
                      <a:r>
                        <a:rPr lang="en-US" sz="1900" b="1" dirty="0" err="1" smtClean="0">
                          <a:solidFill>
                            <a:schemeClr val="tx1"/>
                          </a:solidFill>
                          <a:latin typeface="+mn-lt"/>
                        </a:rPr>
                        <a:t>cor</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correlation matrix</a:t>
                      </a:r>
                      <a:endParaRPr lang="en-US" sz="1900" dirty="0">
                        <a:solidFill>
                          <a:schemeClr val="tx1"/>
                        </a:solidFill>
                        <a:latin typeface="+mn-lt"/>
                      </a:endParaRPr>
                    </a:p>
                  </a:txBody>
                  <a:tcPr>
                    <a:solidFill>
                      <a:schemeClr val="bg1"/>
                    </a:solidFill>
                  </a:tcPr>
                </a:tc>
              </a:tr>
              <a:tr h="291690">
                <a:tc>
                  <a:txBody>
                    <a:bodyPr/>
                    <a:lstStyle/>
                    <a:p>
                      <a:r>
                        <a:rPr lang="en-US" sz="1900" b="1" dirty="0" err="1" smtClean="0">
                          <a:solidFill>
                            <a:schemeClr val="tx1"/>
                          </a:solidFill>
                          <a:latin typeface="+mn-lt"/>
                        </a:rPr>
                        <a:t>hist</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histogram </a:t>
                      </a:r>
                      <a:endParaRPr lang="en-US" sz="1900" dirty="0">
                        <a:solidFill>
                          <a:schemeClr val="tx1"/>
                        </a:solidFill>
                        <a:latin typeface="+mn-lt"/>
                      </a:endParaRPr>
                    </a:p>
                  </a:txBody>
                  <a:tcPr>
                    <a:solidFill>
                      <a:schemeClr val="bg1"/>
                    </a:solidFill>
                  </a:tcPr>
                </a:tc>
              </a:tr>
              <a:tr h="291690">
                <a:tc>
                  <a:txBody>
                    <a:bodyPr/>
                    <a:lstStyle/>
                    <a:p>
                      <a:r>
                        <a:rPr lang="en-US" sz="1900" b="1" dirty="0" err="1" smtClean="0">
                          <a:solidFill>
                            <a:schemeClr val="tx1"/>
                          </a:solidFill>
                          <a:latin typeface="+mn-lt"/>
                        </a:rPr>
                        <a:t>vif</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variance-inflation</a:t>
                      </a:r>
                      <a:r>
                        <a:rPr lang="en-US" sz="1900" baseline="0" dirty="0" smtClean="0">
                          <a:solidFill>
                            <a:schemeClr val="tx1"/>
                          </a:solidFill>
                          <a:latin typeface="+mn-lt"/>
                        </a:rPr>
                        <a:t> and generalized variance inflation factors for linear and generalized linear models (in car package)</a:t>
                      </a:r>
                      <a:endParaRPr lang="en-US" sz="1900" dirty="0">
                        <a:solidFill>
                          <a:schemeClr val="tx1"/>
                        </a:solidFill>
                        <a:latin typeface="+mn-lt"/>
                      </a:endParaRPr>
                    </a:p>
                  </a:txBody>
                  <a:tcPr>
                    <a:solidFill>
                      <a:schemeClr val="bg1"/>
                    </a:solidFill>
                  </a:tcPr>
                </a:tc>
              </a:tr>
            </a:tbl>
          </a:graphicData>
        </a:graphic>
      </p:graphicFrame>
    </p:spTree>
    <p:extLst>
      <p:ext uri="{BB962C8B-B14F-4D97-AF65-F5344CB8AC3E}">
        <p14:creationId xmlns:p14="http://schemas.microsoft.com/office/powerpoint/2010/main" val="305634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Types of Regression</a:t>
            </a:r>
            <a:endParaRPr lang="en-US" dirty="0"/>
          </a:p>
        </p:txBody>
      </p:sp>
      <p:sp>
        <p:nvSpPr>
          <p:cNvPr id="3" name="Content Placeholder 2"/>
          <p:cNvSpPr>
            <a:spLocks noGrp="1"/>
          </p:cNvSpPr>
          <p:nvPr>
            <p:ph idx="1"/>
          </p:nvPr>
        </p:nvSpPr>
        <p:spPr>
          <a:xfrm>
            <a:off x="946404" y="1828801"/>
            <a:ext cx="6446520" cy="4495799"/>
          </a:xfrm>
        </p:spPr>
        <p:txBody>
          <a:bodyPr>
            <a:normAutofit/>
          </a:bodyPr>
          <a:lstStyle/>
          <a:p>
            <a:r>
              <a:rPr lang="en-US" sz="2200" b="1" dirty="0" smtClean="0"/>
              <a:t>Step-wise regression </a:t>
            </a:r>
            <a:r>
              <a:rPr lang="en-US" sz="2400" b="1" dirty="0" smtClean="0"/>
              <a:t>– </a:t>
            </a:r>
            <a:r>
              <a:rPr lang="en-US" sz="2000" dirty="0" smtClean="0"/>
              <a:t>typically </a:t>
            </a:r>
            <a:r>
              <a:rPr lang="en-US" sz="2000" dirty="0"/>
              <a:t>used </a:t>
            </a:r>
            <a:r>
              <a:rPr lang="en-US" sz="2000" dirty="0" smtClean="0"/>
              <a:t>for exploratory data analysis or datasets with large </a:t>
            </a:r>
            <a:r>
              <a:rPr lang="en-US" sz="2000" dirty="0"/>
              <a:t>sets of </a:t>
            </a:r>
            <a:r>
              <a:rPr lang="en-US" sz="2000" dirty="0" smtClean="0"/>
              <a:t>predictors; not recommended for modeling due to its unreliability </a:t>
            </a:r>
            <a:r>
              <a:rPr lang="en-US" sz="1400" dirty="0" smtClean="0"/>
              <a:t>(Whittingham et al., 2006</a:t>
            </a:r>
            <a:r>
              <a:rPr lang="en-US" sz="1400" dirty="0"/>
              <a:t>) </a:t>
            </a:r>
            <a:r>
              <a:rPr lang="en-US" sz="2000" dirty="0"/>
              <a:t>. </a:t>
            </a:r>
          </a:p>
          <a:p>
            <a:r>
              <a:rPr lang="en-US" sz="2200" b="1" dirty="0" smtClean="0"/>
              <a:t>Weighted least squares regression </a:t>
            </a:r>
            <a:r>
              <a:rPr lang="en-US" sz="2000" dirty="0" smtClean="0"/>
              <a:t>– potentially useful when the </a:t>
            </a:r>
            <a:r>
              <a:rPr lang="en-US" sz="2000" dirty="0" err="1" smtClean="0"/>
              <a:t>homoskedasticity</a:t>
            </a:r>
            <a:r>
              <a:rPr lang="en-US" sz="2000" dirty="0" smtClean="0"/>
              <a:t> assumption is violated in OLS; gives more weight to observations with small error variance. WLS is not recommended unless the variance structure is known. </a:t>
            </a:r>
          </a:p>
          <a:p>
            <a:r>
              <a:rPr lang="en-US" sz="2200" b="1" dirty="0" smtClean="0"/>
              <a:t>Logistic </a:t>
            </a:r>
            <a:r>
              <a:rPr lang="en-US" sz="2200" b="1" dirty="0"/>
              <a:t>regression </a:t>
            </a:r>
            <a:r>
              <a:rPr lang="en-US" b="1" dirty="0"/>
              <a:t>-</a:t>
            </a:r>
            <a:r>
              <a:rPr lang="en-US" dirty="0"/>
              <a:t> </a:t>
            </a:r>
            <a:r>
              <a:rPr lang="en-US" sz="2000" dirty="0"/>
              <a:t>useful when predicting a binary outcome from a set of continuous predictor variables.</a:t>
            </a:r>
          </a:p>
          <a:p>
            <a:endParaRPr lang="en-US" dirty="0"/>
          </a:p>
        </p:txBody>
      </p:sp>
    </p:spTree>
    <p:extLst>
      <p:ext uri="{BB962C8B-B14F-4D97-AF65-F5344CB8AC3E}">
        <p14:creationId xmlns:p14="http://schemas.microsoft.com/office/powerpoint/2010/main" val="23290925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What are the components of simple linear regression equation? </a:t>
            </a:r>
          </a:p>
          <a:p>
            <a:pPr marL="0" indent="0">
              <a:buNone/>
            </a:pPr>
            <a:r>
              <a:rPr lang="en-US" sz="2400" dirty="0" smtClean="0">
                <a:solidFill>
                  <a:schemeClr val="bg1">
                    <a:lumMod val="95000"/>
                  </a:schemeClr>
                </a:solidFill>
              </a:rPr>
              <a:t>What </a:t>
            </a:r>
            <a:r>
              <a:rPr lang="en-US" sz="2400" dirty="0">
                <a:solidFill>
                  <a:schemeClr val="bg1">
                    <a:lumMod val="95000"/>
                  </a:schemeClr>
                </a:solidFill>
              </a:rPr>
              <a:t>is the main limitation of using linear regression?</a:t>
            </a:r>
          </a:p>
          <a:p>
            <a:pPr marL="0" indent="0">
              <a:buNone/>
            </a:pPr>
            <a:r>
              <a:rPr lang="en-US" sz="2400" dirty="0" smtClean="0">
                <a:solidFill>
                  <a:schemeClr val="bg1">
                    <a:lumMod val="95000"/>
                  </a:schemeClr>
                </a:solidFill>
              </a:rPr>
              <a:t>Can </a:t>
            </a:r>
            <a:r>
              <a:rPr lang="en-US" sz="2400" dirty="0">
                <a:solidFill>
                  <a:schemeClr val="bg1">
                    <a:lumMod val="95000"/>
                  </a:schemeClr>
                </a:solidFill>
              </a:rPr>
              <a:t>you think of other names for regression?</a:t>
            </a:r>
          </a:p>
          <a:p>
            <a:pPr marL="0" indent="0">
              <a:buNone/>
            </a:pPr>
            <a:r>
              <a:rPr lang="en-US" sz="2400" dirty="0" smtClean="0">
                <a:solidFill>
                  <a:schemeClr val="bg1">
                    <a:lumMod val="95000"/>
                  </a:schemeClr>
                </a:solidFill>
              </a:rPr>
              <a:t>Are </a:t>
            </a:r>
            <a:r>
              <a:rPr lang="en-US" sz="2400" dirty="0">
                <a:solidFill>
                  <a:schemeClr val="bg1">
                    <a:lumMod val="95000"/>
                  </a:schemeClr>
                </a:solidFill>
              </a:rPr>
              <a:t>more variables better?</a:t>
            </a:r>
          </a:p>
          <a:p>
            <a:endParaRPr lang="en-US" dirty="0"/>
          </a:p>
        </p:txBody>
      </p:sp>
      <p:sp>
        <p:nvSpPr>
          <p:cNvPr id="4"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smtClean="0">
                <a:solidFill>
                  <a:schemeClr val="bg1">
                    <a:lumMod val="95000"/>
                  </a:schemeClr>
                </a:solidFill>
              </a:rPr>
              <a:t>What are the components of simple linear regression equation? </a:t>
            </a:r>
          </a:p>
          <a:p>
            <a:pPr marL="0" indent="0">
              <a:buNone/>
            </a:pPr>
            <a:r>
              <a:rPr lang="en-US" sz="2400" dirty="0" smtClean="0"/>
              <a:t>What is the main limitation of using linear regression?</a:t>
            </a:r>
          </a:p>
          <a:p>
            <a:pPr marL="0" indent="0">
              <a:buNone/>
            </a:pPr>
            <a:r>
              <a:rPr lang="en-US" sz="2400" dirty="0" smtClean="0">
                <a:solidFill>
                  <a:schemeClr val="bg1">
                    <a:lumMod val="95000"/>
                  </a:schemeClr>
                </a:solidFill>
              </a:rPr>
              <a:t>Can you think of other names for regression?</a:t>
            </a:r>
          </a:p>
          <a:p>
            <a:pPr marL="0" indent="0">
              <a:buNone/>
            </a:pPr>
            <a:r>
              <a:rPr lang="en-US" sz="2400" dirty="0" smtClean="0">
                <a:solidFill>
                  <a:schemeClr val="bg1">
                    <a:lumMod val="95000"/>
                  </a:schemeClr>
                </a:solidFill>
              </a:rPr>
              <a:t>Are more variables better?</a:t>
            </a:r>
          </a:p>
          <a:p>
            <a:endParaRPr lang="en-US" dirty="0"/>
          </a:p>
        </p:txBody>
      </p:sp>
      <p:sp>
        <p:nvSpPr>
          <p:cNvPr id="6"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smtClean="0">
                <a:solidFill>
                  <a:schemeClr val="bg1">
                    <a:lumMod val="95000"/>
                  </a:schemeClr>
                </a:solidFill>
              </a:rPr>
              <a:t>What are the components of simple linear regression equation? </a:t>
            </a:r>
          </a:p>
          <a:p>
            <a:pPr marL="0" indent="0">
              <a:buNone/>
            </a:pPr>
            <a:r>
              <a:rPr lang="en-US" sz="2400" dirty="0" smtClean="0">
                <a:solidFill>
                  <a:schemeClr val="bg1">
                    <a:lumMod val="95000"/>
                  </a:schemeClr>
                </a:solidFill>
              </a:rPr>
              <a:t>What is the main limitation of using linear regression?</a:t>
            </a:r>
          </a:p>
          <a:p>
            <a:pPr marL="0" indent="0">
              <a:buNone/>
            </a:pPr>
            <a:r>
              <a:rPr lang="en-US" sz="2400" dirty="0" smtClean="0"/>
              <a:t>Can you think of other names for regression?</a:t>
            </a:r>
          </a:p>
          <a:p>
            <a:pPr marL="0" indent="0">
              <a:buNone/>
            </a:pPr>
            <a:r>
              <a:rPr lang="en-US" sz="2400" dirty="0" smtClean="0">
                <a:solidFill>
                  <a:schemeClr val="bg1">
                    <a:lumMod val="95000"/>
                  </a:schemeClr>
                </a:solidFill>
              </a:rPr>
              <a:t>Are more variables better?</a:t>
            </a:r>
          </a:p>
          <a:p>
            <a:endParaRPr lang="en-US" dirty="0"/>
          </a:p>
        </p:txBody>
      </p:sp>
      <p:sp>
        <p:nvSpPr>
          <p:cNvPr id="7"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smtClean="0">
                <a:solidFill>
                  <a:schemeClr val="bg1">
                    <a:lumMod val="95000"/>
                  </a:schemeClr>
                </a:solidFill>
              </a:rPr>
              <a:t>What are the components of simple linear regression equation? </a:t>
            </a:r>
          </a:p>
          <a:p>
            <a:pPr marL="0" indent="0">
              <a:buNone/>
            </a:pPr>
            <a:r>
              <a:rPr lang="en-US" sz="2400" dirty="0" smtClean="0">
                <a:solidFill>
                  <a:schemeClr val="bg1">
                    <a:lumMod val="95000"/>
                  </a:schemeClr>
                </a:solidFill>
              </a:rPr>
              <a:t>What is the main limitation of using linear regression?</a:t>
            </a:r>
          </a:p>
          <a:p>
            <a:pPr marL="0" indent="0">
              <a:buNone/>
            </a:pPr>
            <a:r>
              <a:rPr lang="en-US" sz="2400" dirty="0" smtClean="0">
                <a:solidFill>
                  <a:schemeClr val="bg1">
                    <a:lumMod val="95000"/>
                  </a:schemeClr>
                </a:solidFill>
              </a:rPr>
              <a:t>Can you think of other names for regression?</a:t>
            </a:r>
          </a:p>
          <a:p>
            <a:pPr marL="0" indent="0">
              <a:buNone/>
            </a:pPr>
            <a:r>
              <a:rPr lang="en-US" sz="2400" dirty="0" smtClean="0"/>
              <a:t>Are more variables better?</a:t>
            </a:r>
          </a:p>
          <a:p>
            <a:endParaRPr lang="en-US" dirty="0"/>
          </a:p>
        </p:txBody>
      </p:sp>
    </p:spTree>
    <p:extLst>
      <p:ext uri="{BB962C8B-B14F-4D97-AF65-F5344CB8AC3E}">
        <p14:creationId xmlns:p14="http://schemas.microsoft.com/office/powerpoint/2010/main" val="180242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6404" y="1828801"/>
                <a:ext cx="7435596" cy="4800599"/>
              </a:xfrm>
            </p:spPr>
            <p:txBody>
              <a:bodyPr>
                <a:normAutofit/>
              </a:bodyPr>
              <a:lstStyle/>
              <a:p>
                <a:pPr marL="0" indent="0">
                  <a:spcBef>
                    <a:spcPct val="50000"/>
                  </a:spcBef>
                  <a:buNone/>
                </a:pPr>
                <a:r>
                  <a:rPr lang="en-US" altLang="en-US" sz="2200" dirty="0" smtClean="0"/>
                  <a:t>Sum of Squares Regression (SSR) = </a:t>
                </a:r>
                <a14:m>
                  <m:oMath xmlns:m="http://schemas.openxmlformats.org/officeDocument/2006/math">
                    <m:nary>
                      <m:naryPr>
                        <m:chr m:val="∑"/>
                        <m:subHide m:val="on"/>
                        <m:supHide m:val="on"/>
                        <m:ctrlPr>
                          <a:rPr lang="en-US" altLang="en-US" sz="2400" b="1" i="1">
                            <a:latin typeface="Cambria Math" panose="02040503050406030204" pitchFamily="18" charset="0"/>
                          </a:rPr>
                        </m:ctrlPr>
                      </m:naryPr>
                      <m:sub/>
                      <m:sup/>
                      <m:e>
                        <m:r>
                          <a:rPr lang="en-US" altLang="en-US" sz="2400" b="1" i="1">
                            <a:latin typeface="Cambria Math" panose="02040503050406030204" pitchFamily="18" charset="0"/>
                          </a:rPr>
                          <m:t>(</m:t>
                        </m:r>
                        <m:r>
                          <a:rPr lang="en-US" altLang="en-US" sz="2400" b="1" i="1">
                            <a:latin typeface="Cambria Math" panose="02040503050406030204" pitchFamily="18" charset="0"/>
                          </a:rPr>
                          <m:t>𝒚</m:t>
                        </m:r>
                        <m:r>
                          <a:rPr lang="en-US" altLang="en-US" sz="2400" b="1" i="1">
                            <a:latin typeface="Cambria Math" panose="02040503050406030204" pitchFamily="18" charset="0"/>
                          </a:rPr>
                          <m:t>−</m:t>
                        </m:r>
                        <m:r>
                          <a:rPr lang="en-US" altLang="en-US" sz="2400" b="1" i="1">
                            <a:latin typeface="Cambria Math" panose="02040503050406030204" pitchFamily="18" charset="0"/>
                          </a:rPr>
                          <m:t>𝒚</m:t>
                        </m:r>
                        <m:r>
                          <a:rPr lang="en-US" altLang="en-US" sz="2400" b="1" i="1">
                            <a:latin typeface="Cambria Math" panose="02040503050406030204" pitchFamily="18" charset="0"/>
                          </a:rPr>
                          <m:t>)</m:t>
                        </m:r>
                      </m:e>
                    </m:nary>
                  </m:oMath>
                </a14:m>
                <a:endParaRPr lang="en-US" altLang="en-US" sz="2400" b="1" dirty="0" smtClean="0"/>
              </a:p>
              <a:p>
                <a:pPr marL="0" indent="0">
                  <a:spcBef>
                    <a:spcPct val="50000"/>
                  </a:spcBef>
                  <a:buNone/>
                </a:pPr>
                <a:r>
                  <a:rPr lang="en-US" altLang="en-US" sz="2200" dirty="0" smtClean="0"/>
                  <a:t>Sum of Squares Error (SSE)  = </a:t>
                </a:r>
                <a14:m>
                  <m:oMath xmlns:m="http://schemas.openxmlformats.org/officeDocument/2006/math">
                    <m:nary>
                      <m:naryPr>
                        <m:chr m:val="∑"/>
                        <m:subHide m:val="on"/>
                        <m:supHide m:val="on"/>
                        <m:ctrlPr>
                          <a:rPr lang="en-US" altLang="en-US" sz="2400" b="1" i="1" smtClean="0">
                            <a:latin typeface="Cambria Math" panose="02040503050406030204" pitchFamily="18" charset="0"/>
                          </a:rPr>
                        </m:ctrlPr>
                      </m:naryPr>
                      <m:sub/>
                      <m:sup/>
                      <m:e>
                        <m:r>
                          <a:rPr lang="en-US" altLang="en-US" sz="2400" b="1" i="1" smtClean="0">
                            <a:latin typeface="Cambria Math" panose="02040503050406030204" pitchFamily="18" charset="0"/>
                          </a:rPr>
                          <m:t>(</m:t>
                        </m:r>
                        <m:r>
                          <a:rPr lang="en-US" altLang="en-US" sz="2400" b="1" i="1" smtClean="0">
                            <a:latin typeface="Cambria Math" panose="02040503050406030204" pitchFamily="18" charset="0"/>
                          </a:rPr>
                          <m:t>𝒚</m:t>
                        </m:r>
                        <m:r>
                          <a:rPr lang="en-US" altLang="en-US" sz="2400" b="1" i="1" smtClean="0">
                            <a:latin typeface="Cambria Math" panose="02040503050406030204" pitchFamily="18" charset="0"/>
                          </a:rPr>
                          <m:t>−</m:t>
                        </m:r>
                        <m:r>
                          <a:rPr lang="en-US" altLang="en-US" sz="2400" b="1" i="1" smtClean="0">
                            <a:latin typeface="Cambria Math" panose="02040503050406030204" pitchFamily="18" charset="0"/>
                          </a:rPr>
                          <m:t>𝒚</m:t>
                        </m:r>
                        <m:r>
                          <a:rPr lang="en-US" altLang="en-US" sz="2400" b="1" i="1" smtClean="0">
                            <a:latin typeface="Cambria Math" panose="02040503050406030204" pitchFamily="18" charset="0"/>
                          </a:rPr>
                          <m:t>)</m:t>
                        </m:r>
                      </m:e>
                    </m:nary>
                  </m:oMath>
                </a14:m>
                <a:endParaRPr lang="en-US" altLang="en-US" sz="2400" b="1" dirty="0" smtClean="0"/>
              </a:p>
              <a:p>
                <a:pPr marL="0" indent="0">
                  <a:spcBef>
                    <a:spcPct val="50000"/>
                  </a:spcBef>
                  <a:buNone/>
                </a:pPr>
                <a:r>
                  <a:rPr lang="en-US" altLang="en-US" sz="2200" dirty="0" smtClean="0"/>
                  <a:t>Total Sum of Squares (SST) = </a:t>
                </a:r>
                <a14:m>
                  <m:oMath xmlns:m="http://schemas.openxmlformats.org/officeDocument/2006/math">
                    <m:nary>
                      <m:naryPr>
                        <m:chr m:val="∑"/>
                        <m:subHide m:val="on"/>
                        <m:supHide m:val="on"/>
                        <m:ctrlPr>
                          <a:rPr lang="en-US" altLang="en-US" sz="2400" b="1" i="1">
                            <a:latin typeface="Cambria Math" panose="02040503050406030204" pitchFamily="18" charset="0"/>
                          </a:rPr>
                        </m:ctrlPr>
                      </m:naryPr>
                      <m:sub/>
                      <m:sup/>
                      <m:e>
                        <m:d>
                          <m:dPr>
                            <m:ctrlPr>
                              <a:rPr lang="en-US" altLang="en-US" sz="2400" b="1" i="1">
                                <a:latin typeface="Cambria Math" panose="02040503050406030204" pitchFamily="18" charset="0"/>
                              </a:rPr>
                            </m:ctrlPr>
                          </m:dPr>
                          <m:e>
                            <m:r>
                              <a:rPr lang="en-US" altLang="en-US" sz="2400" b="1" i="1">
                                <a:latin typeface="Cambria Math" panose="02040503050406030204" pitchFamily="18" charset="0"/>
                              </a:rPr>
                              <m:t>𝒚</m:t>
                            </m:r>
                            <m:r>
                              <a:rPr lang="en-US" altLang="en-US" sz="2400" b="1" i="1">
                                <a:latin typeface="Cambria Math" panose="02040503050406030204" pitchFamily="18" charset="0"/>
                              </a:rPr>
                              <m:t>−</m:t>
                            </m:r>
                            <m:r>
                              <a:rPr lang="en-US" altLang="en-US" sz="2400" b="1" i="1">
                                <a:latin typeface="Cambria Math" panose="02040503050406030204" pitchFamily="18" charset="0"/>
                              </a:rPr>
                              <m:t>𝒚</m:t>
                            </m:r>
                          </m:e>
                        </m:d>
                        <m:r>
                          <a:rPr lang="en-US" altLang="en-US" sz="2400" b="1" i="1" baseline="30000" smtClean="0">
                            <a:latin typeface="Cambria Math" panose="02040503050406030204" pitchFamily="18" charset="0"/>
                          </a:rPr>
                          <m:t>𝟐</m:t>
                        </m:r>
                      </m:e>
                    </m:nary>
                  </m:oMath>
                </a14:m>
                <a:r>
                  <a:rPr lang="en-US" altLang="en-US" sz="2400" b="1" dirty="0" smtClean="0"/>
                  <a:t> </a:t>
                </a:r>
                <a:r>
                  <a:rPr lang="en-US" altLang="en-US" sz="2400" dirty="0" smtClean="0"/>
                  <a:t>= </a:t>
                </a:r>
                <a:r>
                  <a:rPr lang="en-US" altLang="en-US" sz="2200" dirty="0" smtClean="0"/>
                  <a:t>SSR + SSE</a:t>
                </a:r>
              </a:p>
              <a:p>
                <a:pPr marL="0" indent="0">
                  <a:spcBef>
                    <a:spcPct val="50000"/>
                  </a:spcBef>
                  <a:buNone/>
                </a:pPr>
                <a:endParaRPr lang="en-US" altLang="en-US" b="1" dirty="0"/>
              </a:p>
              <a:p>
                <a:pPr marL="0" indent="0">
                  <a:spcBef>
                    <a:spcPct val="50000"/>
                  </a:spcBef>
                  <a:buNone/>
                </a:pPr>
                <a:r>
                  <a:rPr lang="en-US" altLang="en-US" sz="2000" dirty="0" smtClean="0"/>
                  <a:t>where</a:t>
                </a:r>
              </a:p>
              <a:p>
                <a:pPr marL="0" indent="0">
                  <a:spcBef>
                    <a:spcPct val="50000"/>
                  </a:spcBef>
                  <a:spcAft>
                    <a:spcPts val="600"/>
                  </a:spcAft>
                  <a:buNone/>
                </a:pPr>
                <a:r>
                  <a:rPr lang="en-US" altLang="en-US" sz="2000" dirty="0" smtClean="0"/>
                  <a:t>      </a:t>
                </a:r>
                <a:r>
                  <a:rPr lang="cy-GB" altLang="en-US" sz="2000" dirty="0" smtClean="0"/>
                  <a:t>y</a:t>
                </a:r>
                <a:r>
                  <a:rPr lang="en-US" altLang="en-US" sz="2000" dirty="0" smtClean="0">
                    <a:latin typeface="Arial" panose="020B0604020202020204" pitchFamily="34" charset="0"/>
                    <a:cs typeface="Arial" panose="020B0604020202020204" pitchFamily="34" charset="0"/>
                  </a:rPr>
                  <a:t>    </a:t>
                </a:r>
                <a:r>
                  <a:rPr lang="en-US" altLang="en-US" sz="2000" dirty="0" smtClean="0"/>
                  <a:t>= observed</a:t>
                </a:r>
              </a:p>
              <a:p>
                <a:pPr marL="0" indent="0">
                  <a:spcBef>
                    <a:spcPct val="50000"/>
                  </a:spcBef>
                  <a:spcAft>
                    <a:spcPts val="600"/>
                  </a:spcAft>
                  <a:buNone/>
                </a:pPr>
                <a:r>
                  <a:rPr lang="cy-GB" altLang="en-US" sz="2000" dirty="0" smtClean="0"/>
                  <a:t>      y    </a:t>
                </a:r>
                <a:r>
                  <a:rPr lang="en-US" altLang="en-US" sz="2000" dirty="0" smtClean="0"/>
                  <a:t>= predicted </a:t>
                </a:r>
              </a:p>
              <a:p>
                <a:pPr marL="0" indent="0">
                  <a:spcBef>
                    <a:spcPct val="50000"/>
                  </a:spcBef>
                  <a:spcAft>
                    <a:spcPts val="600"/>
                  </a:spcAft>
                  <a:buNone/>
                </a:pPr>
                <a:r>
                  <a:rPr lang="en-US" altLang="en-US" sz="2000" dirty="0"/>
                  <a:t> </a:t>
                </a:r>
                <a:r>
                  <a:rPr lang="en-US" altLang="en-US" sz="2000" dirty="0" smtClean="0"/>
                  <a:t>     y    = population mean</a:t>
                </a:r>
              </a:p>
              <a:p>
                <a:pPr marL="0" indent="0">
                  <a:spcBef>
                    <a:spcPct val="50000"/>
                  </a:spcBef>
                  <a:buNone/>
                </a:pPr>
                <a:endParaRPr lang="en-US" altLang="en-US" sz="16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6404" y="1828801"/>
                <a:ext cx="7435596" cy="4800599"/>
              </a:xfrm>
              <a:blipFill rotWithShape="0">
                <a:blip r:embed="rId3"/>
                <a:stretch>
                  <a:fillRect l="-1066" t="-12690"/>
                </a:stretch>
              </a:blipFill>
            </p:spPr>
            <p:txBody>
              <a:bodyPr/>
              <a:lstStyle/>
              <a:p>
                <a:r>
                  <a:rPr lang="en-US">
                    <a:noFill/>
                  </a:rPr>
                  <a:t> </a:t>
                </a:r>
              </a:p>
            </p:txBody>
          </p:sp>
        </mc:Fallback>
      </mc:AlternateContent>
      <p:cxnSp>
        <p:nvCxnSpPr>
          <p:cNvPr id="19" name="Straight Connector 18"/>
          <p:cNvCxnSpPr/>
          <p:nvPr/>
        </p:nvCxnSpPr>
        <p:spPr>
          <a:xfrm>
            <a:off x="5881806" y="304800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672798" y="1838446"/>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34206" y="1700967"/>
            <a:ext cx="324128" cy="369332"/>
          </a:xfrm>
          <a:prstGeom prst="rect">
            <a:avLst/>
          </a:prstGeom>
          <a:noFill/>
        </p:spPr>
        <p:txBody>
          <a:bodyPr wrap="none" rtlCol="0">
            <a:spAutoFit/>
          </a:bodyPr>
          <a:lstStyle/>
          <a:p>
            <a:r>
              <a:rPr lang="en-US" b="1" dirty="0" smtClean="0"/>
              <a:t>^</a:t>
            </a:r>
            <a:endParaRPr lang="en-US" b="1" dirty="0"/>
          </a:p>
        </p:txBody>
      </p:sp>
      <p:sp>
        <p:nvSpPr>
          <p:cNvPr id="22" name="TextBox 21"/>
          <p:cNvSpPr txBox="1"/>
          <p:nvPr/>
        </p:nvSpPr>
        <p:spPr>
          <a:xfrm>
            <a:off x="5996106" y="2290286"/>
            <a:ext cx="324128" cy="369332"/>
          </a:xfrm>
          <a:prstGeom prst="rect">
            <a:avLst/>
          </a:prstGeom>
          <a:noFill/>
        </p:spPr>
        <p:txBody>
          <a:bodyPr wrap="none" rtlCol="0">
            <a:spAutoFit/>
          </a:bodyPr>
          <a:lstStyle/>
          <a:p>
            <a:r>
              <a:rPr lang="en-US" b="1" dirty="0" smtClean="0"/>
              <a:t>^</a:t>
            </a:r>
            <a:endParaRPr lang="en-US" b="1" dirty="0"/>
          </a:p>
        </p:txBody>
      </p:sp>
      <p:cxnSp>
        <p:nvCxnSpPr>
          <p:cNvPr id="23" name="Straight Connector 22"/>
          <p:cNvCxnSpPr/>
          <p:nvPr/>
        </p:nvCxnSpPr>
        <p:spPr>
          <a:xfrm>
            <a:off x="1457464" y="550934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371600" y="4800600"/>
            <a:ext cx="324128" cy="369332"/>
          </a:xfrm>
          <a:prstGeom prst="rect">
            <a:avLst/>
          </a:prstGeom>
          <a:noFill/>
        </p:spPr>
        <p:txBody>
          <a:bodyPr wrap="none" rtlCol="0">
            <a:spAutoFit/>
          </a:bodyPr>
          <a:lstStyle/>
          <a:p>
            <a:r>
              <a:rPr lang="en-US" b="1" dirty="0" smtClean="0"/>
              <a:t>^</a:t>
            </a:r>
            <a:endParaRPr lang="en-US" b="1" dirty="0"/>
          </a:p>
        </p:txBody>
      </p:sp>
    </p:spTree>
    <p:extLst>
      <p:ext uri="{BB962C8B-B14F-4D97-AF65-F5344CB8AC3E}">
        <p14:creationId xmlns:p14="http://schemas.microsoft.com/office/powerpoint/2010/main" val="35181501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6404" y="1828801"/>
                <a:ext cx="4633815" cy="4267199"/>
              </a:xfrm>
              <a:ln>
                <a:noFill/>
              </a:ln>
            </p:spPr>
            <p:style>
              <a:lnRef idx="2">
                <a:schemeClr val="dk1"/>
              </a:lnRef>
              <a:fillRef idx="1">
                <a:schemeClr val="lt1"/>
              </a:fillRef>
              <a:effectRef idx="0">
                <a:schemeClr val="dk1"/>
              </a:effectRef>
              <a:fontRef idx="minor">
                <a:schemeClr val="dk1"/>
              </a:fontRef>
            </p:style>
            <p:txBody>
              <a:bodyPr>
                <a:normAutofit/>
              </a:bodyPr>
              <a:lstStyle/>
              <a:p>
                <a:pPr marL="0" indent="0">
                  <a:spcBef>
                    <a:spcPct val="50000"/>
                  </a:spcBef>
                  <a:buNone/>
                </a:pPr>
                <a:endParaRPr lang="en-US" altLang="en-US" sz="800" dirty="0" smtClean="0"/>
              </a:p>
              <a:p>
                <a:pPr marL="0" indent="0">
                  <a:lnSpc>
                    <a:spcPct val="100000"/>
                  </a:lnSpc>
                  <a:spcBef>
                    <a:spcPts val="0"/>
                  </a:spcBef>
                  <a:spcAft>
                    <a:spcPts val="0"/>
                  </a:spcAft>
                  <a:buNone/>
                </a:pPr>
                <a:r>
                  <a:rPr lang="en-US" altLang="en-US" sz="2200" dirty="0" smtClean="0"/>
                  <a:t>Root Mean Square Error = </a:t>
                </a:r>
              </a:p>
              <a:p>
                <a:pPr marL="0" indent="0">
                  <a:spcBef>
                    <a:spcPct val="50000"/>
                  </a:spcBef>
                  <a:buNone/>
                </a:pPr>
                <a:endParaRPr lang="en-US" altLang="en-US" sz="1100" dirty="0" smtClean="0"/>
              </a:p>
              <a:p>
                <a:pPr marL="0" indent="0">
                  <a:spcBef>
                    <a:spcPct val="50000"/>
                  </a:spcBef>
                  <a:buNone/>
                </a:pPr>
                <a:r>
                  <a:rPr lang="en-US" altLang="en-US" sz="2200" dirty="0" smtClean="0"/>
                  <a:t>R</a:t>
                </a:r>
                <a:r>
                  <a:rPr lang="en-US" altLang="en-US" sz="2200" baseline="30000" dirty="0" smtClean="0"/>
                  <a:t>2 </a:t>
                </a:r>
                <a:r>
                  <a:rPr lang="en-US" altLang="en-US" sz="2200" dirty="0" smtClean="0"/>
                  <a:t>=</a:t>
                </a:r>
              </a:p>
              <a:p>
                <a:pPr marL="0" indent="0">
                  <a:spcBef>
                    <a:spcPct val="50000"/>
                  </a:spcBef>
                  <a:buNone/>
                </a:pPr>
                <a:endParaRPr lang="en-US" altLang="en-US" sz="800" dirty="0" smtClean="0"/>
              </a:p>
              <a:p>
                <a:pPr marL="0" indent="0">
                  <a:spcBef>
                    <a:spcPct val="50000"/>
                  </a:spcBef>
                  <a:buNone/>
                </a:pPr>
                <a:r>
                  <a:rPr lang="en-US" altLang="en-US" sz="2200" dirty="0" smtClean="0"/>
                  <a:t>R</a:t>
                </a:r>
                <a:r>
                  <a:rPr lang="en-US" altLang="en-US" sz="2200" baseline="30000" dirty="0" smtClean="0"/>
                  <a:t>2 </a:t>
                </a:r>
                <a:r>
                  <a:rPr lang="en-US" altLang="en-US" sz="2200" dirty="0"/>
                  <a:t>(</a:t>
                </a:r>
                <a:r>
                  <a:rPr lang="en-US" altLang="en-US" sz="2200" dirty="0" err="1"/>
                  <a:t>adj</a:t>
                </a:r>
                <a:r>
                  <a:rPr lang="en-US" altLang="en-US" sz="2200" dirty="0"/>
                  <a:t>) =</a:t>
                </a:r>
                <a14:m>
                  <m:oMath xmlns:m="http://schemas.openxmlformats.org/officeDocument/2006/math">
                    <m:r>
                      <a:rPr lang="en-US" altLang="en-US" sz="2200" b="0">
                        <a:latin typeface="Cambria Math" panose="02040503050406030204" pitchFamily="18" charset="0"/>
                      </a:rPr>
                      <m:t> </m:t>
                    </m:r>
                    <m:r>
                      <a:rPr lang="en-US" altLang="en-US" sz="2200" b="1" i="1">
                        <a:latin typeface="Cambria Math" panose="02040503050406030204" pitchFamily="18" charset="0"/>
                      </a:rPr>
                      <m:t>𝟏</m:t>
                    </m:r>
                    <m:r>
                      <a:rPr lang="en-US" altLang="en-US" sz="2200" b="1" i="1">
                        <a:latin typeface="Cambria Math" panose="02040503050406030204" pitchFamily="18" charset="0"/>
                      </a:rPr>
                      <m:t>−</m:t>
                    </m:r>
                    <m:d>
                      <m:dPr>
                        <m:ctrlPr>
                          <a:rPr lang="en-US" altLang="en-US" sz="2200" b="1" i="1">
                            <a:latin typeface="Cambria Math" panose="02040503050406030204" pitchFamily="18" charset="0"/>
                          </a:rPr>
                        </m:ctrlPr>
                      </m:dPr>
                      <m:e>
                        <m:f>
                          <m:fPr>
                            <m:ctrlPr>
                              <a:rPr lang="en-US" altLang="en-US" sz="2200" b="1" i="1">
                                <a:latin typeface="Cambria Math" panose="02040503050406030204" pitchFamily="18" charset="0"/>
                              </a:rPr>
                            </m:ctrlPr>
                          </m:fPr>
                          <m:num>
                            <m:r>
                              <a:rPr lang="en-US" altLang="en-US" sz="2200" b="1" i="1" smtClean="0">
                                <a:latin typeface="Cambria Math" panose="02040503050406030204" pitchFamily="18" charset="0"/>
                              </a:rPr>
                              <m:t>𝑵</m:t>
                            </m:r>
                            <m:r>
                              <a:rPr lang="en-US" altLang="en-US" sz="2200" b="1" i="1">
                                <a:latin typeface="Cambria Math" panose="02040503050406030204" pitchFamily="18" charset="0"/>
                              </a:rPr>
                              <m:t>−</m:t>
                            </m:r>
                            <m:r>
                              <a:rPr lang="en-US" altLang="en-US" sz="2200" b="1" i="1">
                                <a:latin typeface="Cambria Math" panose="02040503050406030204" pitchFamily="18" charset="0"/>
                              </a:rPr>
                              <m:t>𝟏</m:t>
                            </m:r>
                          </m:num>
                          <m:den>
                            <m:r>
                              <a:rPr lang="en-US" altLang="en-US" sz="2200" b="1" i="1" smtClean="0">
                                <a:latin typeface="Cambria Math" panose="02040503050406030204" pitchFamily="18" charset="0"/>
                              </a:rPr>
                              <m:t>𝑵</m:t>
                            </m:r>
                            <m:r>
                              <a:rPr lang="en-US" altLang="en-US" sz="2200" b="1" i="1">
                                <a:latin typeface="Cambria Math" panose="02040503050406030204" pitchFamily="18" charset="0"/>
                              </a:rPr>
                              <m:t>−</m:t>
                            </m:r>
                            <m:r>
                              <a:rPr lang="en-US" altLang="en-US" sz="2200" b="1" i="1" smtClean="0">
                                <a:latin typeface="Cambria Math" panose="02040503050406030204" pitchFamily="18" charset="0"/>
                              </a:rPr>
                              <m:t>𝑲</m:t>
                            </m:r>
                            <m:r>
                              <a:rPr lang="en-US" altLang="en-US" sz="2200" b="1" i="1">
                                <a:latin typeface="Cambria Math" panose="02040503050406030204" pitchFamily="18" charset="0"/>
                              </a:rPr>
                              <m:t>−</m:t>
                            </m:r>
                            <m:r>
                              <a:rPr lang="en-US" altLang="en-US" sz="2200" b="1" i="1">
                                <a:latin typeface="Cambria Math" panose="02040503050406030204" pitchFamily="18" charset="0"/>
                              </a:rPr>
                              <m:t>𝟏</m:t>
                            </m:r>
                          </m:den>
                        </m:f>
                      </m:e>
                    </m:d>
                    <m:f>
                      <m:fPr>
                        <m:ctrlPr>
                          <a:rPr lang="en-US" altLang="en-US" sz="2200" b="1" i="1">
                            <a:latin typeface="Cambria Math" panose="02040503050406030204" pitchFamily="18" charset="0"/>
                          </a:rPr>
                        </m:ctrlPr>
                      </m:fPr>
                      <m:num>
                        <m:r>
                          <a:rPr lang="en-US" altLang="en-US" sz="2200" b="1" i="1">
                            <a:latin typeface="Cambria Math" panose="02040503050406030204" pitchFamily="18" charset="0"/>
                          </a:rPr>
                          <m:t>𝑺𝑺𝑬</m:t>
                        </m:r>
                      </m:num>
                      <m:den>
                        <m:r>
                          <a:rPr lang="en-US" altLang="en-US" sz="2200" b="1" i="1">
                            <a:latin typeface="Cambria Math" panose="02040503050406030204" pitchFamily="18" charset="0"/>
                          </a:rPr>
                          <m:t>𝑺𝑺𝑻</m:t>
                        </m:r>
                      </m:den>
                    </m:f>
                  </m:oMath>
                </a14:m>
                <a:endParaRPr lang="en-US" altLang="en-US" sz="1600" b="1" dirty="0" smtClean="0"/>
              </a:p>
              <a:p>
                <a:pPr marL="0" indent="0">
                  <a:spcBef>
                    <a:spcPct val="50000"/>
                  </a:spcBef>
                  <a:buNone/>
                </a:pPr>
                <a:endParaRPr lang="en-US" altLang="en-US" sz="1600" dirty="0" smtClean="0"/>
              </a:p>
              <a:p>
                <a:pPr marL="0" indent="0">
                  <a:spcBef>
                    <a:spcPct val="50000"/>
                  </a:spcBef>
                  <a:buNone/>
                </a:pPr>
                <a:r>
                  <a:rPr lang="en-US" altLang="en-US" sz="2200" dirty="0" smtClean="0"/>
                  <a:t>Residual </a:t>
                </a:r>
                <a:r>
                  <a:rPr lang="en-US" altLang="en-US" sz="2200" dirty="0"/>
                  <a:t>Standard Error = </a:t>
                </a:r>
              </a:p>
              <a:p>
                <a:pPr marL="0" indent="0">
                  <a:spcBef>
                    <a:spcPct val="50000"/>
                  </a:spcBef>
                  <a:buNone/>
                </a:pPr>
                <a:r>
                  <a:rPr lang="en-US" sz="2200" dirty="0" smtClean="0"/>
                  <a:t>t = </a:t>
                </a:r>
                <a14:m>
                  <m:oMath xmlns:m="http://schemas.openxmlformats.org/officeDocument/2006/math">
                    <m:f>
                      <m:fPr>
                        <m:ctrlPr>
                          <a:rPr lang="el-GR" sz="2800" b="1" i="1" dirty="0">
                            <a:latin typeface="Cambria Math" panose="02040503050406030204" pitchFamily="18" charset="0"/>
                          </a:rPr>
                        </m:ctrlPr>
                      </m:fPr>
                      <m:num>
                        <m:r>
                          <a:rPr lang="el-GR" sz="2800" b="1" i="1" dirty="0">
                            <a:latin typeface="Cambria Math" panose="02040503050406030204" pitchFamily="18" charset="0"/>
                          </a:rPr>
                          <m:t>𝜷</m:t>
                        </m:r>
                      </m:num>
                      <m:den>
                        <m:r>
                          <a:rPr lang="en-US" sz="2800" b="1" i="1" dirty="0">
                            <a:latin typeface="Cambria Math" panose="02040503050406030204" pitchFamily="18" charset="0"/>
                          </a:rPr>
                          <m:t>𝑺𝑬</m:t>
                        </m:r>
                        <m:r>
                          <a:rPr lang="el-GR" sz="2800" b="1" i="1" baseline="-25000" dirty="0">
                            <a:latin typeface="Cambria Math" panose="02040503050406030204" pitchFamily="18" charset="0"/>
                          </a:rPr>
                          <m:t>𝜷</m:t>
                        </m:r>
                      </m:den>
                    </m:f>
                  </m:oMath>
                </a14:m>
                <a:r>
                  <a:rPr lang="en-US" altLang="en-US" sz="2200" dirty="0"/>
                  <a:t> </a:t>
                </a:r>
              </a:p>
              <a:p>
                <a:pPr marL="0" indent="0">
                  <a:spcBef>
                    <a:spcPct val="50000"/>
                  </a:spcBef>
                  <a:buNone/>
                </a:pPr>
                <a:endParaRPr lang="en-US" altLang="en-US" sz="16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6404" y="1828801"/>
                <a:ext cx="4633815" cy="4267199"/>
              </a:xfrm>
              <a:blipFill rotWithShape="0">
                <a:blip r:embed="rId3"/>
                <a:stretch>
                  <a:fillRect l="-171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419600" y="1926500"/>
                <a:ext cx="1160619" cy="4708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ad>
                        <m:radPr>
                          <m:degHide m:val="on"/>
                          <m:ctrlPr>
                            <a:rPr lang="en-US" altLang="en-US" sz="2200" b="1" i="1">
                              <a:latin typeface="Cambria Math" panose="02040503050406030204" pitchFamily="18" charset="0"/>
                            </a:rPr>
                          </m:ctrlPr>
                        </m:radPr>
                        <m:deg/>
                        <m:e>
                          <m:r>
                            <a:rPr lang="en-US" altLang="en-US" sz="2200" b="1" i="1">
                              <a:latin typeface="Cambria Math" panose="02040503050406030204" pitchFamily="18" charset="0"/>
                            </a:rPr>
                            <m:t>𝑴𝑺𝑬</m:t>
                          </m:r>
                        </m:e>
                      </m:rad>
                    </m:oMath>
                  </m:oMathPara>
                </a14:m>
                <a:endParaRPr lang="en-US" sz="2200" dirty="0"/>
              </a:p>
            </p:txBody>
          </p:sp>
        </mc:Choice>
        <mc:Fallback xmlns="">
          <p:sp>
            <p:nvSpPr>
              <p:cNvPr id="4" name="Rectangle 3"/>
              <p:cNvSpPr>
                <a:spLocks noRot="1" noChangeAspect="1" noMove="1" noResize="1" noEditPoints="1" noAdjustHandles="1" noChangeArrowheads="1" noChangeShapeType="1" noTextEdit="1"/>
              </p:cNvSpPr>
              <p:nvPr/>
            </p:nvSpPr>
            <p:spPr>
              <a:xfrm>
                <a:off x="4419600" y="1926500"/>
                <a:ext cx="1160619" cy="47083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1371600" y="2621225"/>
                <a:ext cx="1160619" cy="7283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en-US" sz="2200" b="1" i="1" smtClean="0">
                              <a:latin typeface="Cambria Math" panose="02040503050406030204" pitchFamily="18" charset="0"/>
                            </a:rPr>
                          </m:ctrlPr>
                        </m:fPr>
                        <m:num>
                          <m:r>
                            <a:rPr lang="en-US" altLang="en-US" sz="2200" b="1" i="1" smtClean="0">
                              <a:latin typeface="Cambria Math" panose="02040503050406030204" pitchFamily="18" charset="0"/>
                            </a:rPr>
                            <m:t>𝑺𝑺𝑹</m:t>
                          </m:r>
                        </m:num>
                        <m:den>
                          <m:r>
                            <a:rPr lang="en-US" altLang="en-US" sz="2200" b="1" i="1" smtClean="0">
                              <a:latin typeface="Cambria Math" panose="02040503050406030204" pitchFamily="18" charset="0"/>
                            </a:rPr>
                            <m:t>𝑺𝑺𝑻</m:t>
                          </m:r>
                        </m:den>
                      </m:f>
                    </m:oMath>
                  </m:oMathPara>
                </a14:m>
                <a:endParaRPr lang="en-US" sz="2200" dirty="0"/>
              </a:p>
            </p:txBody>
          </p:sp>
        </mc:Choice>
        <mc:Fallback xmlns="">
          <p:sp>
            <p:nvSpPr>
              <p:cNvPr id="18" name="Rectangle 17"/>
              <p:cNvSpPr>
                <a:spLocks noRot="1" noChangeAspect="1" noMove="1" noResize="1" noEditPoints="1" noAdjustHandles="1" noChangeArrowheads="1" noChangeShapeType="1" noTextEdit="1"/>
              </p:cNvSpPr>
              <p:nvPr/>
            </p:nvSpPr>
            <p:spPr>
              <a:xfrm>
                <a:off x="1371600" y="2621225"/>
                <a:ext cx="1160619" cy="72834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144099" y="2621225"/>
                <a:ext cx="2071785" cy="1754326"/>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en-US" altLang="en-US" dirty="0" smtClean="0"/>
                  <a:t>N = number of observations  </a:t>
                </a:r>
              </a:p>
              <a:p>
                <a:pPr>
                  <a:spcBef>
                    <a:spcPct val="50000"/>
                  </a:spcBef>
                </a:pPr>
                <a:r>
                  <a:rPr lang="en-US" altLang="en-US" dirty="0" smtClean="0"/>
                  <a:t>K = number of variables</a:t>
                </a:r>
              </a:p>
              <a:p>
                <a:pPr>
                  <a:spcBef>
                    <a:spcPct val="50000"/>
                  </a:spcBef>
                </a:pPr>
                <a14:m>
                  <m:oMath xmlns:m="http://schemas.openxmlformats.org/officeDocument/2006/math">
                    <m:r>
                      <a:rPr lang="el-GR" i="1" dirty="0">
                        <a:latin typeface="Cambria Math" panose="02040503050406030204" pitchFamily="18" charset="0"/>
                      </a:rPr>
                      <m:t>𝛽</m:t>
                    </m:r>
                  </m:oMath>
                </a14:m>
                <a:r>
                  <a:rPr lang="en-US" altLang="en-US" dirty="0"/>
                  <a:t>= </a:t>
                </a:r>
                <a:r>
                  <a:rPr lang="en-US" altLang="en-US" dirty="0" smtClean="0"/>
                  <a:t>coefficient</a:t>
                </a:r>
                <a:endParaRPr lang="en-US" alt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6144099" y="2621225"/>
                <a:ext cx="2071785" cy="1754326"/>
              </a:xfrm>
              <a:prstGeom prst="rect">
                <a:avLst/>
              </a:prstGeom>
              <a:blipFill rotWithShape="0">
                <a:blip r:embed="rId6"/>
                <a:stretch>
                  <a:fillRect l="-2339" t="-1724" b="-4138"/>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411630" y="4229100"/>
                <a:ext cx="1200649" cy="10926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2200" b="1" i="1" smtClean="0">
                              <a:latin typeface="Cambria Math" panose="02040503050406030204" pitchFamily="18" charset="0"/>
                            </a:rPr>
                          </m:ctrlPr>
                        </m:radPr>
                        <m:deg/>
                        <m:e>
                          <m:f>
                            <m:fPr>
                              <m:ctrlPr>
                                <a:rPr lang="en-US" sz="2200" b="1" i="1" smtClean="0">
                                  <a:latin typeface="Cambria Math" panose="02040503050406030204" pitchFamily="18" charset="0"/>
                                </a:rPr>
                              </m:ctrlPr>
                            </m:fPr>
                            <m:num>
                              <m:r>
                                <a:rPr lang="en-US" sz="2200" b="1" i="1" smtClean="0">
                                  <a:latin typeface="Cambria Math" panose="02040503050406030204" pitchFamily="18" charset="0"/>
                                </a:rPr>
                                <m:t>𝑺𝑺𝑬</m:t>
                              </m:r>
                            </m:num>
                            <m:den>
                              <m:r>
                                <a:rPr lang="en-US" sz="2200" b="1" i="1" smtClean="0">
                                  <a:latin typeface="Cambria Math" panose="02040503050406030204" pitchFamily="18" charset="0"/>
                                </a:rPr>
                                <m:t>𝑵</m:t>
                              </m:r>
                              <m:r>
                                <a:rPr lang="en-US" sz="2200" b="1" i="1" smtClean="0">
                                  <a:latin typeface="Cambria Math" panose="02040503050406030204" pitchFamily="18" charset="0"/>
                                </a:rPr>
                                <m:t>−</m:t>
                              </m:r>
                              <m:r>
                                <a:rPr lang="en-US" sz="2200" b="1" i="1" smtClean="0">
                                  <a:latin typeface="Cambria Math" panose="02040503050406030204" pitchFamily="18" charset="0"/>
                                </a:rPr>
                                <m:t>𝟐</m:t>
                              </m:r>
                            </m:den>
                          </m:f>
                        </m:e>
                      </m:rad>
                    </m:oMath>
                  </m:oMathPara>
                </a14:m>
                <a:endParaRPr lang="en-US" sz="22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4411630" y="4229100"/>
                <a:ext cx="1200649" cy="1092671"/>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477135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 - ANOVA</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981200"/>
            <a:ext cx="7722108" cy="3534414"/>
          </a:xfrm>
          <a:prstGeom prst="rect">
            <a:avLst/>
          </a:prstGeom>
        </p:spPr>
      </p:pic>
      <p:sp>
        <p:nvSpPr>
          <p:cNvPr id="6" name="Rectangle 5"/>
          <p:cNvSpPr/>
          <p:nvPr/>
        </p:nvSpPr>
        <p:spPr>
          <a:xfrm>
            <a:off x="457200" y="5374605"/>
            <a:ext cx="7975854" cy="861774"/>
          </a:xfrm>
          <a:prstGeom prst="rect">
            <a:avLst/>
          </a:prstGeom>
          <a:ln w="28575">
            <a:noFill/>
          </a:ln>
        </p:spPr>
        <p:txBody>
          <a:bodyPr wrap="square">
            <a:spAutoFit/>
          </a:bodyPr>
          <a:lstStyle/>
          <a:p>
            <a:pPr>
              <a:spcBef>
                <a:spcPct val="50000"/>
              </a:spcBef>
            </a:pPr>
            <a:r>
              <a:rPr lang="en-US" altLang="en-US" sz="2000" dirty="0"/>
              <a:t>w</a:t>
            </a:r>
            <a:r>
              <a:rPr lang="en-US" altLang="en-US" sz="2000" dirty="0" smtClean="0"/>
              <a:t>here</a:t>
            </a:r>
          </a:p>
          <a:p>
            <a:pPr>
              <a:spcBef>
                <a:spcPct val="50000"/>
              </a:spcBef>
            </a:pPr>
            <a:r>
              <a:rPr lang="en-US" altLang="en-US" sz="2000" dirty="0"/>
              <a:t> </a:t>
            </a:r>
            <a:r>
              <a:rPr lang="en-US" altLang="en-US" sz="2000" dirty="0" smtClean="0"/>
              <a:t>     </a:t>
            </a:r>
            <a:r>
              <a:rPr lang="en-US" altLang="en-US" dirty="0" smtClean="0"/>
              <a:t>N = number of observations             K = number of variables</a:t>
            </a:r>
            <a:endParaRPr lang="en-US" altLang="en-US" dirty="0"/>
          </a:p>
        </p:txBody>
      </p:sp>
      <p:sp>
        <p:nvSpPr>
          <p:cNvPr id="10" name="Rectangle 9"/>
          <p:cNvSpPr/>
          <p:nvPr/>
        </p:nvSpPr>
        <p:spPr>
          <a:xfrm>
            <a:off x="-10236" y="6642556"/>
            <a:ext cx="6163056" cy="215444"/>
          </a:xfrm>
          <a:prstGeom prst="rect">
            <a:avLst/>
          </a:prstGeom>
        </p:spPr>
        <p:txBody>
          <a:bodyPr wrap="square">
            <a:spAutoFit/>
          </a:bodyPr>
          <a:lstStyle/>
          <a:p>
            <a:r>
              <a:rPr lang="en-US" sz="800" dirty="0"/>
              <a:t>https://www3.nd.edu/~rwilliam/stats2/l02.pdf</a:t>
            </a:r>
          </a:p>
        </p:txBody>
      </p:sp>
    </p:spTree>
    <p:extLst>
      <p:ext uri="{BB962C8B-B14F-4D97-AF65-F5344CB8AC3E}">
        <p14:creationId xmlns:p14="http://schemas.microsoft.com/office/powerpoint/2010/main" val="30365989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dirty="0"/>
          </a:p>
        </p:txBody>
      </p:sp>
      <p:sp>
        <p:nvSpPr>
          <p:cNvPr id="3" name="Content Placeholder 2"/>
          <p:cNvSpPr>
            <a:spLocks noGrp="1"/>
          </p:cNvSpPr>
          <p:nvPr>
            <p:ph idx="1"/>
          </p:nvPr>
        </p:nvSpPr>
        <p:spPr>
          <a:xfrm>
            <a:off x="946404" y="1828801"/>
            <a:ext cx="6446520" cy="4495799"/>
          </a:xfrm>
        </p:spPr>
        <p:txBody>
          <a:bodyPr>
            <a:normAutofit lnSpcReduction="10000"/>
          </a:bodyPr>
          <a:lstStyle/>
          <a:p>
            <a:pPr marL="0" indent="0">
              <a:buNone/>
            </a:pPr>
            <a:r>
              <a:rPr lang="en-US" sz="1500" dirty="0" smtClean="0"/>
              <a:t>Bishop, T.F.A, A.B. </a:t>
            </a:r>
            <a:r>
              <a:rPr lang="en-US" sz="1500" dirty="0" err="1" smtClean="0"/>
              <a:t>McBratney</a:t>
            </a:r>
            <a:r>
              <a:rPr lang="en-US" sz="1500" dirty="0" smtClean="0"/>
              <a:t>. 2001. A comparison of prediction methods for the creation of field-extent soil property maps. </a:t>
            </a:r>
            <a:r>
              <a:rPr lang="en-US" sz="1500" dirty="0" err="1" smtClean="0"/>
              <a:t>Geoderma</a:t>
            </a:r>
            <a:r>
              <a:rPr lang="en-US" sz="1500" dirty="0" smtClean="0"/>
              <a:t>. 103: 1-2, 149-160.</a:t>
            </a:r>
          </a:p>
          <a:p>
            <a:pPr marL="0" indent="0">
              <a:buNone/>
            </a:pPr>
            <a:r>
              <a:rPr lang="en-US" altLang="en-US" sz="1500" dirty="0"/>
              <a:t>Faraway, J. J. 2002. Practical regression and </a:t>
            </a:r>
            <a:r>
              <a:rPr lang="en-US" altLang="en-US" sz="1500" dirty="0" err="1"/>
              <a:t>anova</a:t>
            </a:r>
            <a:r>
              <a:rPr lang="en-US" altLang="en-US" sz="1500" dirty="0"/>
              <a:t> using R. </a:t>
            </a:r>
            <a:r>
              <a:rPr lang="en-US" altLang="en-US" sz="1500" dirty="0" smtClean="0"/>
              <a:t> &lt;https</a:t>
            </a:r>
            <a:r>
              <a:rPr lang="en-US" altLang="en-US" sz="1500" dirty="0"/>
              <a:t>://cran.r-project.org/doc/contrib/Faraway-PRA.pdf</a:t>
            </a:r>
            <a:r>
              <a:rPr lang="en-US" altLang="en-US" sz="1500" dirty="0" smtClean="0"/>
              <a:t>&gt;.</a:t>
            </a:r>
          </a:p>
          <a:p>
            <a:pPr marL="0" indent="0">
              <a:buNone/>
            </a:pPr>
            <a:r>
              <a:rPr lang="en-US" altLang="en-US" sz="1500" dirty="0" smtClean="0"/>
              <a:t>Holland, S. 2011. Data analysis in geosciences</a:t>
            </a:r>
            <a:r>
              <a:rPr lang="en-US" altLang="en-US" sz="1500" dirty="0"/>
              <a:t>. </a:t>
            </a:r>
            <a:r>
              <a:rPr lang="en-US" altLang="en-US" sz="1500" dirty="0" smtClean="0"/>
              <a:t> &lt;http</a:t>
            </a:r>
            <a:r>
              <a:rPr lang="en-US" altLang="en-US" sz="1500" dirty="0"/>
              <a:t>://</a:t>
            </a:r>
            <a:r>
              <a:rPr lang="en-US" altLang="en-US" sz="1500" dirty="0" smtClean="0"/>
              <a:t>strata.uga.edu/6370/rtips/regressionPlots.html&gt;</a:t>
            </a:r>
            <a:endParaRPr lang="en-US" altLang="en-US" sz="1500" dirty="0"/>
          </a:p>
          <a:p>
            <a:pPr marL="0" indent="0">
              <a:buNone/>
            </a:pPr>
            <a:r>
              <a:rPr lang="en-US" sz="1500" dirty="0" smtClean="0"/>
              <a:t>Seybold, C.A., P.R. </a:t>
            </a:r>
            <a:r>
              <a:rPr lang="en-US" sz="1500" dirty="0" err="1" smtClean="0"/>
              <a:t>Finnell</a:t>
            </a:r>
            <a:r>
              <a:rPr lang="en-US" sz="1500" dirty="0" smtClean="0"/>
              <a:t>, M.A. </a:t>
            </a:r>
            <a:r>
              <a:rPr lang="en-US" sz="1500" dirty="0" err="1" smtClean="0"/>
              <a:t>Elrashidi</a:t>
            </a:r>
            <a:r>
              <a:rPr lang="en-US" sz="1500" dirty="0" smtClean="0"/>
              <a:t>. 2009. Estimating total acidity from soil properties using linear models. Soil Science. 174:2, 88-93.</a:t>
            </a:r>
            <a:r>
              <a:rPr lang="en-US" sz="1500" dirty="0"/>
              <a:t> </a:t>
            </a:r>
            <a:endParaRPr lang="en-US" sz="1500" dirty="0" smtClean="0"/>
          </a:p>
          <a:p>
            <a:pPr marL="0" indent="0">
              <a:buNone/>
            </a:pPr>
            <a:r>
              <a:rPr lang="en-US" sz="1500" dirty="0" smtClean="0"/>
              <a:t>Whittingham, M.J., P.A. Stephens, R.B. Bradbury, and R.P. </a:t>
            </a:r>
            <a:r>
              <a:rPr lang="en-US" sz="1500" dirty="0" err="1" smtClean="0"/>
              <a:t>Freckleton</a:t>
            </a:r>
            <a:r>
              <a:rPr lang="en-US" sz="1500" dirty="0" smtClean="0"/>
              <a:t>. 2006. Why do we still use stepwise modelling in ecology and behavior? Journal of Animal Ecology. 75: 1182-1189.</a:t>
            </a:r>
          </a:p>
          <a:p>
            <a:pPr marL="0" indent="0">
              <a:buNone/>
            </a:pPr>
            <a:r>
              <a:rPr lang="en-US" sz="1500" dirty="0" smtClean="0"/>
              <a:t>Wills</a:t>
            </a:r>
            <a:r>
              <a:rPr lang="en-US" sz="1500" dirty="0"/>
              <a:t>, S., C. Seybold, J. </a:t>
            </a:r>
            <a:r>
              <a:rPr lang="en-US" sz="1500" dirty="0" err="1"/>
              <a:t>Chiaretti</a:t>
            </a:r>
            <a:r>
              <a:rPr lang="en-US" sz="1500" dirty="0"/>
              <a:t>, C. </a:t>
            </a:r>
            <a:r>
              <a:rPr lang="en-US" sz="1500" dirty="0" err="1"/>
              <a:t>Sequeira</a:t>
            </a:r>
            <a:r>
              <a:rPr lang="en-US" sz="1500" dirty="0"/>
              <a:t>, and L. West. 2013. Quantifying tacit knowledge about soil SOC stocks using soil taxa and official soil series descriptions. Soil Science Society of America Journal. </a:t>
            </a:r>
            <a:r>
              <a:rPr lang="en-US" sz="1500" dirty="0" smtClean="0"/>
              <a:t>77: </a:t>
            </a:r>
            <a:r>
              <a:rPr lang="en-US" sz="1500" dirty="0"/>
              <a:t>1711-1723</a:t>
            </a:r>
            <a:r>
              <a:rPr lang="en-US" sz="1500" dirty="0" smtClean="0"/>
              <a:t>.</a:t>
            </a:r>
          </a:p>
          <a:p>
            <a:pPr marL="0" indent="0">
              <a:buNone/>
            </a:pPr>
            <a:endParaRPr lang="en-US" sz="1900" dirty="0" smtClean="0"/>
          </a:p>
          <a:p>
            <a:endParaRPr lang="en-US" dirty="0"/>
          </a:p>
        </p:txBody>
      </p:sp>
    </p:spTree>
    <p:extLst>
      <p:ext uri="{BB962C8B-B14F-4D97-AF65-F5344CB8AC3E}">
        <p14:creationId xmlns:p14="http://schemas.microsoft.com/office/powerpoint/2010/main" val="3086065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vs. Multiple Linear Regression</a:t>
            </a:r>
            <a:endParaRPr lang="en-US" dirty="0"/>
          </a:p>
        </p:txBody>
      </p:sp>
      <p:sp>
        <p:nvSpPr>
          <p:cNvPr id="3" name="Content Placeholder 2"/>
          <p:cNvSpPr>
            <a:spLocks noGrp="1"/>
          </p:cNvSpPr>
          <p:nvPr>
            <p:ph idx="1"/>
          </p:nvPr>
        </p:nvSpPr>
        <p:spPr/>
        <p:txBody>
          <a:bodyPr>
            <a:normAutofit/>
          </a:bodyPr>
          <a:lstStyle/>
          <a:p>
            <a:pPr marL="182563" lvl="1" indent="-182563"/>
            <a:r>
              <a:rPr lang="en-US" sz="2400" dirty="0" smtClean="0"/>
              <a:t>Simple linear regression (SLR): </a:t>
            </a:r>
          </a:p>
          <a:p>
            <a:pPr marL="274320" lvl="2" indent="0">
              <a:spcAft>
                <a:spcPts val="2400"/>
              </a:spcAft>
              <a:buNone/>
            </a:pPr>
            <a:r>
              <a:rPr lang="en-US" sz="2200" dirty="0" smtClean="0"/>
              <a:t>Y is predicted from </a:t>
            </a:r>
            <a:r>
              <a:rPr lang="en-US" sz="2200" b="1" u="sng" dirty="0" smtClean="0"/>
              <a:t>one</a:t>
            </a:r>
            <a:r>
              <a:rPr lang="en-US" sz="2200" dirty="0" smtClean="0"/>
              <a:t> independent variable (X).</a:t>
            </a:r>
          </a:p>
          <a:p>
            <a:pPr marL="182563" lvl="1" indent="-182563"/>
            <a:r>
              <a:rPr lang="en-US" sz="2400" dirty="0" smtClean="0"/>
              <a:t>Multiple linear regression (MLR): </a:t>
            </a:r>
          </a:p>
          <a:p>
            <a:pPr marL="274320" lvl="2" indent="0">
              <a:buNone/>
            </a:pPr>
            <a:r>
              <a:rPr lang="en-US" sz="2200" dirty="0" smtClean="0"/>
              <a:t>Y is </a:t>
            </a:r>
            <a:r>
              <a:rPr lang="en-US" sz="2200" dirty="0"/>
              <a:t>predicted from </a:t>
            </a:r>
            <a:r>
              <a:rPr lang="en-US" sz="2200" b="1" u="sng" dirty="0" smtClean="0"/>
              <a:t>two or more </a:t>
            </a:r>
            <a:r>
              <a:rPr lang="en-US" sz="2200" dirty="0" smtClean="0"/>
              <a:t>independent variables (X</a:t>
            </a:r>
            <a:r>
              <a:rPr lang="en-US" sz="2200" baseline="-25000" dirty="0" smtClean="0"/>
              <a:t>1</a:t>
            </a:r>
            <a:r>
              <a:rPr lang="en-US" sz="2200" dirty="0" smtClean="0"/>
              <a:t>, X</a:t>
            </a:r>
            <a:r>
              <a:rPr lang="en-US" sz="2200" baseline="-25000" dirty="0" smtClean="0"/>
              <a:t>2</a:t>
            </a:r>
            <a:r>
              <a:rPr lang="en-US" sz="2200" dirty="0" smtClean="0"/>
              <a:t>, </a:t>
            </a:r>
            <a:r>
              <a:rPr lang="en-US" sz="2200" dirty="0" err="1" smtClean="0"/>
              <a:t>X</a:t>
            </a:r>
            <a:r>
              <a:rPr lang="en-US" sz="2200" baseline="-25000" dirty="0" err="1" smtClean="0"/>
              <a:t>k</a:t>
            </a:r>
            <a:r>
              <a:rPr lang="en-US" sz="2200" dirty="0" smtClean="0"/>
              <a:t>). </a:t>
            </a:r>
          </a:p>
          <a:p>
            <a:pPr marL="182563" lvl="1" indent="-182563"/>
            <a:endParaRPr lang="en-US" sz="2200" dirty="0" smtClean="0"/>
          </a:p>
          <a:p>
            <a:pPr marL="182563" lvl="1" indent="-182563"/>
            <a:endParaRPr lang="en-US" sz="2000" dirty="0"/>
          </a:p>
          <a:p>
            <a:pPr marL="274320" lvl="1" indent="0">
              <a:buNone/>
            </a:pPr>
            <a:endParaRPr lang="en-US" dirty="0" smtClean="0"/>
          </a:p>
          <a:p>
            <a:pPr marL="274320" lvl="1" indent="0">
              <a:buNone/>
            </a:pPr>
            <a:endParaRPr lang="en-US" dirty="0" smtClean="0"/>
          </a:p>
        </p:txBody>
      </p:sp>
    </p:spTree>
    <p:extLst>
      <p:ext uri="{BB962C8B-B14F-4D97-AF65-F5344CB8AC3E}">
        <p14:creationId xmlns:p14="http://schemas.microsoft.com/office/powerpoint/2010/main" val="3032909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16" name="Line 5"/>
          <p:cNvSpPr>
            <a:spLocks noChangeShapeType="1"/>
          </p:cNvSpPr>
          <p:nvPr/>
        </p:nvSpPr>
        <p:spPr bwMode="auto">
          <a:xfrm flipH="1">
            <a:off x="2514600" y="2362200"/>
            <a:ext cx="52388" cy="2479675"/>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7" name="Line 6"/>
          <p:cNvSpPr>
            <a:spLocks noChangeShapeType="1"/>
          </p:cNvSpPr>
          <p:nvPr/>
        </p:nvSpPr>
        <p:spPr bwMode="auto">
          <a:xfrm flipV="1">
            <a:off x="2514602" y="4817268"/>
            <a:ext cx="3475038" cy="24606"/>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8" name="AutoShape 15"/>
          <p:cNvSpPr>
            <a:spLocks noChangeArrowheads="1"/>
          </p:cNvSpPr>
          <p:nvPr/>
        </p:nvSpPr>
        <p:spPr bwMode="auto">
          <a:xfrm>
            <a:off x="3148013" y="3898900"/>
            <a:ext cx="128587"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 name="AutoShape 17"/>
          <p:cNvSpPr>
            <a:spLocks noChangeArrowheads="1"/>
          </p:cNvSpPr>
          <p:nvPr/>
        </p:nvSpPr>
        <p:spPr bwMode="auto">
          <a:xfrm>
            <a:off x="3986213" y="33528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0" name="AutoShape 18"/>
          <p:cNvSpPr>
            <a:spLocks noChangeArrowheads="1"/>
          </p:cNvSpPr>
          <p:nvPr/>
        </p:nvSpPr>
        <p:spPr bwMode="auto">
          <a:xfrm>
            <a:off x="3276600" y="3482975"/>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1" name="AutoShape 19"/>
          <p:cNvSpPr>
            <a:spLocks noChangeArrowheads="1"/>
          </p:cNvSpPr>
          <p:nvPr/>
        </p:nvSpPr>
        <p:spPr bwMode="auto">
          <a:xfrm>
            <a:off x="4443413" y="28956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2" name="AutoShape 20"/>
          <p:cNvSpPr>
            <a:spLocks noChangeArrowheads="1"/>
          </p:cNvSpPr>
          <p:nvPr/>
        </p:nvSpPr>
        <p:spPr bwMode="auto">
          <a:xfrm>
            <a:off x="3429000" y="42672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3" name="AutoShape 21"/>
          <p:cNvSpPr>
            <a:spLocks noChangeArrowheads="1"/>
          </p:cNvSpPr>
          <p:nvPr/>
        </p:nvSpPr>
        <p:spPr bwMode="auto">
          <a:xfrm>
            <a:off x="4038602" y="40147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4" name="AutoShape 22"/>
          <p:cNvSpPr>
            <a:spLocks noChangeArrowheads="1"/>
          </p:cNvSpPr>
          <p:nvPr/>
        </p:nvSpPr>
        <p:spPr bwMode="auto">
          <a:xfrm>
            <a:off x="4550172" y="3245392"/>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5" name="AutoShape 23"/>
          <p:cNvSpPr>
            <a:spLocks noChangeArrowheads="1"/>
          </p:cNvSpPr>
          <p:nvPr/>
        </p:nvSpPr>
        <p:spPr bwMode="auto">
          <a:xfrm>
            <a:off x="4953002" y="3276600"/>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cxnSp>
        <p:nvCxnSpPr>
          <p:cNvPr id="26" name="Straight Connector 20"/>
          <p:cNvCxnSpPr>
            <a:cxnSpLocks noChangeShapeType="1"/>
          </p:cNvCxnSpPr>
          <p:nvPr/>
        </p:nvCxnSpPr>
        <p:spPr bwMode="auto">
          <a:xfrm flipV="1">
            <a:off x="3020022" y="2643980"/>
            <a:ext cx="2360017" cy="1751808"/>
          </a:xfrm>
          <a:prstGeom prst="line">
            <a:avLst/>
          </a:prstGeom>
          <a:noFill/>
          <a:ln w="19050">
            <a:solidFill>
              <a:schemeClr val="tx1"/>
            </a:solidFill>
            <a:round/>
            <a:headEnd/>
            <a:tailEnd/>
          </a:ln>
        </p:spPr>
      </p:cxnSp>
      <p:sp>
        <p:nvSpPr>
          <p:cNvPr id="27" name="TextBox 15"/>
          <p:cNvSpPr txBox="1">
            <a:spLocks noChangeArrowheads="1"/>
          </p:cNvSpPr>
          <p:nvPr/>
        </p:nvSpPr>
        <p:spPr bwMode="auto">
          <a:xfrm rot="16200000">
            <a:off x="1321080" y="3472933"/>
            <a:ext cx="2027237" cy="369332"/>
          </a:xfrm>
          <a:prstGeom prst="rect">
            <a:avLst/>
          </a:prstGeom>
          <a:noFill/>
          <a:ln w="9525">
            <a:noFill/>
            <a:miter lim="800000"/>
            <a:headEnd/>
            <a:tailEnd/>
          </a:ln>
        </p:spPr>
        <p:txBody>
          <a:bodyPr wrap="square">
            <a:prstTxWarp prst="textNoShape">
              <a:avLst/>
            </a:prstTxWarp>
            <a:spAutoFit/>
          </a:bodyPr>
          <a:lstStyle/>
          <a:p>
            <a:pPr algn="ctr"/>
            <a:r>
              <a:rPr lang="en-US" sz="1800" smtClean="0"/>
              <a:t>Bulk Density</a:t>
            </a:r>
            <a:endParaRPr lang="en-US" sz="1800" dirty="0"/>
          </a:p>
        </p:txBody>
      </p:sp>
      <p:sp>
        <p:nvSpPr>
          <p:cNvPr id="28" name="TextBox 16"/>
          <p:cNvSpPr txBox="1">
            <a:spLocks noChangeArrowheads="1"/>
          </p:cNvSpPr>
          <p:nvPr/>
        </p:nvSpPr>
        <p:spPr bwMode="auto">
          <a:xfrm>
            <a:off x="2378077" y="4805362"/>
            <a:ext cx="3748087" cy="368300"/>
          </a:xfrm>
          <a:prstGeom prst="rect">
            <a:avLst/>
          </a:prstGeom>
          <a:noFill/>
          <a:ln w="9525">
            <a:noFill/>
            <a:miter lim="800000"/>
            <a:headEnd/>
            <a:tailEnd/>
          </a:ln>
        </p:spPr>
        <p:txBody>
          <a:bodyPr wrap="square">
            <a:prstTxWarp prst="textNoShape">
              <a:avLst/>
            </a:prstTxWarp>
            <a:spAutoFit/>
          </a:bodyPr>
          <a:lstStyle/>
          <a:p>
            <a:pPr algn="ctr"/>
            <a:r>
              <a:rPr lang="en-US" sz="1800" dirty="0" smtClean="0"/>
              <a:t>Sand Content</a:t>
            </a:r>
            <a:endParaRPr lang="en-US" sz="1800" dirty="0"/>
          </a:p>
        </p:txBody>
      </p:sp>
      <p:sp>
        <p:nvSpPr>
          <p:cNvPr id="31" name="AutoShape 23"/>
          <p:cNvSpPr>
            <a:spLocks noChangeArrowheads="1"/>
          </p:cNvSpPr>
          <p:nvPr/>
        </p:nvSpPr>
        <p:spPr bwMode="auto">
          <a:xfrm>
            <a:off x="5251452" y="2674936"/>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40" name="TextBox 39"/>
          <p:cNvSpPr txBox="1"/>
          <p:nvPr/>
        </p:nvSpPr>
        <p:spPr>
          <a:xfrm>
            <a:off x="1799730" y="5322604"/>
            <a:ext cx="4800600" cy="646331"/>
          </a:xfrm>
          <a:prstGeom prst="rect">
            <a:avLst/>
          </a:prstGeom>
          <a:noFill/>
        </p:spPr>
        <p:txBody>
          <a:bodyPr wrap="square" rtlCol="0">
            <a:spAutoFit/>
          </a:bodyPr>
          <a:lstStyle/>
          <a:p>
            <a:pPr lvl="0"/>
            <a:r>
              <a:rPr lang="en-US" dirty="0" smtClean="0"/>
              <a:t>                    y </a:t>
            </a:r>
            <a:r>
              <a:rPr lang="en-US" dirty="0"/>
              <a:t>= </a:t>
            </a:r>
            <a:r>
              <a:rPr lang="en-US" dirty="0" smtClean="0"/>
              <a:t> </a:t>
            </a:r>
            <a:r>
              <a:rPr lang="el-GR" dirty="0" smtClean="0">
                <a:latin typeface="Book Antiqua" panose="02040602050305030304" pitchFamily="18" charset="0"/>
              </a:rPr>
              <a:t>β</a:t>
            </a:r>
            <a:r>
              <a:rPr lang="en-US" baseline="-25000" dirty="0" smtClean="0"/>
              <a:t>0</a:t>
            </a:r>
            <a:r>
              <a:rPr lang="en-US" dirty="0" smtClean="0"/>
              <a:t>  +  </a:t>
            </a:r>
            <a:r>
              <a:rPr lang="el-GR" dirty="0" smtClean="0">
                <a:latin typeface="Book Antiqua" panose="02040602050305030304" pitchFamily="18" charset="0"/>
              </a:rPr>
              <a:t>β</a:t>
            </a:r>
            <a:r>
              <a:rPr lang="en-US" baseline="-25000" dirty="0"/>
              <a:t>1</a:t>
            </a:r>
            <a:r>
              <a:rPr lang="en-US" dirty="0"/>
              <a:t>x </a:t>
            </a:r>
            <a:r>
              <a:rPr lang="en-US" dirty="0" smtClean="0"/>
              <a:t> +  </a:t>
            </a:r>
            <a:r>
              <a:rPr lang="el-GR" dirty="0" smtClean="0"/>
              <a:t>ε</a:t>
            </a:r>
            <a:endParaRPr lang="en-US" dirty="0"/>
          </a:p>
          <a:p>
            <a:r>
              <a:rPr lang="en-US" dirty="0" smtClean="0"/>
              <a:t>Bulk Density =  </a:t>
            </a:r>
            <a:r>
              <a:rPr lang="el-GR" dirty="0" smtClean="0">
                <a:latin typeface="Book Antiqua" panose="02040602050305030304" pitchFamily="18" charset="0"/>
              </a:rPr>
              <a:t>β</a:t>
            </a:r>
            <a:r>
              <a:rPr lang="en-US" baseline="-25000" dirty="0"/>
              <a:t>0</a:t>
            </a:r>
            <a:r>
              <a:rPr lang="en-US" dirty="0" smtClean="0"/>
              <a:t>  +  </a:t>
            </a:r>
            <a:r>
              <a:rPr lang="el-GR" dirty="0" smtClean="0">
                <a:latin typeface="Book Antiqua" panose="02040602050305030304" pitchFamily="18" charset="0"/>
              </a:rPr>
              <a:t>β</a:t>
            </a:r>
            <a:r>
              <a:rPr lang="en-US" baseline="-25000" dirty="0"/>
              <a:t>1 </a:t>
            </a:r>
            <a:r>
              <a:rPr lang="en-US" dirty="0" smtClean="0"/>
              <a:t>(sand)</a:t>
            </a:r>
            <a:endParaRPr lang="en-US" dirty="0"/>
          </a:p>
        </p:txBody>
      </p:sp>
      <p:cxnSp>
        <p:nvCxnSpPr>
          <p:cNvPr id="5" name="Straight Connector 4"/>
          <p:cNvCxnSpPr/>
          <p:nvPr/>
        </p:nvCxnSpPr>
        <p:spPr>
          <a:xfrm>
            <a:off x="4343400" y="3422033"/>
            <a:ext cx="0" cy="37905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833147" y="3790685"/>
            <a:ext cx="510253" cy="64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4372436" y="3435349"/>
                <a:ext cx="3357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372436" y="3435349"/>
                <a:ext cx="335798" cy="276999"/>
              </a:xfrm>
              <a:prstGeom prst="rect">
                <a:avLst/>
              </a:prstGeom>
              <a:blipFill rotWithShape="0">
                <a:blip r:embed="rId3"/>
                <a:stretch>
                  <a:fillRect l="-14545" r="-14545" b="-3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3961742" y="3754049"/>
                <a:ext cx="3357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3961742" y="3754049"/>
                <a:ext cx="335798" cy="276999"/>
              </a:xfrm>
              <a:prstGeom prst="rect">
                <a:avLst/>
              </a:prstGeom>
              <a:blipFill rotWithShape="0">
                <a:blip r:embed="rId4"/>
                <a:stretch>
                  <a:fillRect l="-14545" r="-7273" b="-11111"/>
                </a:stretch>
              </a:blipFill>
            </p:spPr>
            <p:txBody>
              <a:bodyPr/>
              <a:lstStyle/>
              <a:p>
                <a:r>
                  <a:rPr lang="en-US">
                    <a:noFill/>
                  </a:rPr>
                  <a:t> </a:t>
                </a:r>
              </a:p>
            </p:txBody>
          </p:sp>
        </mc:Fallback>
      </mc:AlternateContent>
      <p:sp>
        <p:nvSpPr>
          <p:cNvPr id="13" name="Rectangle 12"/>
          <p:cNvSpPr/>
          <p:nvPr/>
        </p:nvSpPr>
        <p:spPr>
          <a:xfrm>
            <a:off x="4716505" y="3555255"/>
            <a:ext cx="550151" cy="369332"/>
          </a:xfrm>
          <a:prstGeom prst="rect">
            <a:avLst/>
          </a:prstGeom>
        </p:spPr>
        <p:txBody>
          <a:bodyPr wrap="none">
            <a:spAutoFit/>
          </a:bodyPr>
          <a:lstStyle/>
          <a:p>
            <a:r>
              <a:rPr lang="el-GR" dirty="0" smtClean="0">
                <a:latin typeface="Book Antiqua" panose="02040602050305030304" pitchFamily="18" charset="0"/>
              </a:rPr>
              <a:t>Β</a:t>
            </a:r>
            <a:r>
              <a:rPr lang="en-US" baseline="-25000" dirty="0" smtClean="0"/>
              <a:t>1</a:t>
            </a:r>
            <a:r>
              <a:rPr lang="en-US" dirty="0" smtClean="0"/>
              <a:t>=</a:t>
            </a:r>
            <a:endParaRPr lang="en-US" dirty="0"/>
          </a:p>
        </p:txBody>
      </p:sp>
      <mc:AlternateContent xmlns:mc="http://schemas.openxmlformats.org/markup-compatibility/2006" xmlns:a14="http://schemas.microsoft.com/office/drawing/2010/main">
        <mc:Choice Requires="a14">
          <p:sp>
            <p:nvSpPr>
              <p:cNvPr id="32" name="TextBox 31"/>
              <p:cNvSpPr txBox="1"/>
              <p:nvPr/>
            </p:nvSpPr>
            <p:spPr>
              <a:xfrm>
                <a:off x="5180056" y="3584220"/>
                <a:ext cx="36907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u="sng" smtClean="0">
                          <a:latin typeface="Cambria Math" panose="02040503050406030204" pitchFamily="18" charset="0"/>
                          <a:ea typeface="Cambria Math" panose="02040503050406030204" pitchFamily="18" charset="0"/>
                        </a:rPr>
                        <m:t>∆</m:t>
                      </m:r>
                      <m:r>
                        <a:rPr lang="en-US" b="0" i="1" u="sng" smtClean="0">
                          <a:latin typeface="Cambria Math" panose="02040503050406030204" pitchFamily="18" charset="0"/>
                          <a:ea typeface="Cambria Math" panose="02040503050406030204" pitchFamily="18" charset="0"/>
                        </a:rPr>
                        <m:t>𝑦</m:t>
                      </m:r>
                    </m:oMath>
                  </m:oMathPara>
                </a14:m>
                <a:endParaRPr lang="en-US" b="0" u="sng" dirty="0" smtClean="0">
                  <a:ea typeface="Cambria Math" panose="02040503050406030204" pitchFamily="18" charset="0"/>
                </a:endParaRPr>
              </a:p>
              <a:p>
                <a:endParaRPr lang="en-US" u="sng" dirty="0"/>
              </a:p>
            </p:txBody>
          </p:sp>
        </mc:Choice>
        <mc:Fallback xmlns="">
          <p:sp>
            <p:nvSpPr>
              <p:cNvPr id="32" name="TextBox 31"/>
              <p:cNvSpPr txBox="1">
                <a:spLocks noRot="1" noChangeAspect="1" noMove="1" noResize="1" noEditPoints="1" noAdjustHandles="1" noChangeArrowheads="1" noChangeShapeType="1" noTextEdit="1"/>
              </p:cNvSpPr>
              <p:nvPr/>
            </p:nvSpPr>
            <p:spPr>
              <a:xfrm>
                <a:off x="5180056" y="3584220"/>
                <a:ext cx="369075" cy="553998"/>
              </a:xfrm>
              <a:prstGeom prst="rect">
                <a:avLst/>
              </a:prstGeom>
              <a:blipFill rotWithShape="0">
                <a:blip r:embed="rId5"/>
                <a:stretch>
                  <a:fillRect l="-10000" r="-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198393" y="3790685"/>
                <a:ext cx="3323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5198393" y="3790685"/>
                <a:ext cx="332399" cy="276999"/>
              </a:xfrm>
              <a:prstGeom prst="rect">
                <a:avLst/>
              </a:prstGeom>
              <a:blipFill rotWithShape="0">
                <a:blip r:embed="rId6"/>
                <a:stretch>
                  <a:fillRect l="-16667" r="-7407" b="-11111"/>
                </a:stretch>
              </a:blipFill>
            </p:spPr>
            <p:txBody>
              <a:bodyPr/>
              <a:lstStyle/>
              <a:p>
                <a:r>
                  <a:rPr lang="en-US">
                    <a:noFill/>
                  </a:rPr>
                  <a:t> </a:t>
                </a:r>
              </a:p>
            </p:txBody>
          </p:sp>
        </mc:Fallback>
      </mc:AlternateContent>
      <p:sp>
        <p:nvSpPr>
          <p:cNvPr id="35" name="TextBox 34"/>
          <p:cNvSpPr txBox="1"/>
          <p:nvPr/>
        </p:nvSpPr>
        <p:spPr>
          <a:xfrm>
            <a:off x="3051096" y="4145211"/>
            <a:ext cx="372218" cy="769441"/>
          </a:xfrm>
          <a:prstGeom prst="rect">
            <a:avLst/>
          </a:prstGeom>
          <a:noFill/>
        </p:spPr>
        <p:txBody>
          <a:bodyPr wrap="none" rtlCol="0">
            <a:spAutoFit/>
          </a:bodyPr>
          <a:lstStyle/>
          <a:p>
            <a:r>
              <a:rPr lang="en-US" sz="4400" dirty="0" smtClean="0">
                <a:solidFill>
                  <a:srgbClr val="C00000"/>
                </a:solidFill>
              </a:rPr>
              <a:t>}</a:t>
            </a:r>
            <a:endParaRPr lang="en-US" sz="4400" dirty="0">
              <a:solidFill>
                <a:srgbClr val="C00000"/>
              </a:solidFill>
            </a:endParaRPr>
          </a:p>
        </p:txBody>
      </p:sp>
      <p:sp>
        <p:nvSpPr>
          <p:cNvPr id="36" name="Rectangle 35"/>
          <p:cNvSpPr/>
          <p:nvPr/>
        </p:nvSpPr>
        <p:spPr>
          <a:xfrm>
            <a:off x="3251745" y="4368958"/>
            <a:ext cx="402674" cy="369332"/>
          </a:xfrm>
          <a:prstGeom prst="rect">
            <a:avLst/>
          </a:prstGeom>
        </p:spPr>
        <p:txBody>
          <a:bodyPr wrap="none">
            <a:spAutoFit/>
          </a:bodyPr>
          <a:lstStyle/>
          <a:p>
            <a:r>
              <a:rPr lang="el-GR" dirty="0">
                <a:latin typeface="Book Antiqua" panose="02040602050305030304" pitchFamily="18" charset="0"/>
              </a:rPr>
              <a:t>β</a:t>
            </a:r>
            <a:r>
              <a:rPr lang="en-US" baseline="-25000" dirty="0"/>
              <a:t>0</a:t>
            </a:r>
            <a:endParaRPr lang="en-US" dirty="0"/>
          </a:p>
        </p:txBody>
      </p:sp>
      <p:cxnSp>
        <p:nvCxnSpPr>
          <p:cNvPr id="38" name="Straight Connector 37"/>
          <p:cNvCxnSpPr>
            <a:endCxn id="25" idx="0"/>
          </p:cNvCxnSpPr>
          <p:nvPr/>
        </p:nvCxnSpPr>
        <p:spPr>
          <a:xfrm>
            <a:off x="5017295" y="2922381"/>
            <a:ext cx="1" cy="3542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1" idx="4"/>
          </p:cNvCxnSpPr>
          <p:nvPr/>
        </p:nvCxnSpPr>
        <p:spPr>
          <a:xfrm flipH="1">
            <a:off x="4503336" y="3025775"/>
            <a:ext cx="4371" cy="26063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447768" y="2893118"/>
            <a:ext cx="292068" cy="369332"/>
          </a:xfrm>
          <a:prstGeom prst="rect">
            <a:avLst/>
          </a:prstGeom>
        </p:spPr>
        <p:txBody>
          <a:bodyPr wrap="none">
            <a:spAutoFit/>
          </a:bodyPr>
          <a:lstStyle/>
          <a:p>
            <a:r>
              <a:rPr lang="el-GR" dirty="0"/>
              <a:t>ε</a:t>
            </a:r>
            <a:endParaRPr lang="en-US" dirty="0"/>
          </a:p>
        </p:txBody>
      </p:sp>
      <p:sp>
        <p:nvSpPr>
          <p:cNvPr id="46" name="Rectangle 45"/>
          <p:cNvSpPr/>
          <p:nvPr/>
        </p:nvSpPr>
        <p:spPr>
          <a:xfrm>
            <a:off x="4956370" y="2893853"/>
            <a:ext cx="292068" cy="369332"/>
          </a:xfrm>
          <a:prstGeom prst="rect">
            <a:avLst/>
          </a:prstGeom>
        </p:spPr>
        <p:txBody>
          <a:bodyPr wrap="none">
            <a:spAutoFit/>
          </a:bodyPr>
          <a:lstStyle/>
          <a:p>
            <a:r>
              <a:rPr lang="el-GR" dirty="0"/>
              <a:t>ε</a:t>
            </a:r>
            <a:endParaRPr lang="en-US" dirty="0"/>
          </a:p>
        </p:txBody>
      </p:sp>
    </p:spTree>
    <p:extLst>
      <p:ext uri="{BB962C8B-B14F-4D97-AF65-F5344CB8AC3E}">
        <p14:creationId xmlns:p14="http://schemas.microsoft.com/office/powerpoint/2010/main" val="327401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fade">
                                      <p:cBhvr>
                                        <p:cTn id="57" dur="500"/>
                                        <p:tgtEl>
                                          <p:spTgt spid="44"/>
                                        </p:tgtEl>
                                      </p:cBhvr>
                                    </p:animEffect>
                                  </p:childTnLst>
                                </p:cTn>
                              </p:par>
                              <p:par>
                                <p:cTn id="58" presetID="10" presetClass="entr" presetSubtype="0" fill="hold"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ntr" presetSubtype="0"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2" grpId="0"/>
      <p:bldP spid="30" grpId="0"/>
      <p:bldP spid="13" grpId="0"/>
      <p:bldP spid="32" grpId="0"/>
      <p:bldP spid="34" grpId="0"/>
      <p:bldP spid="35" grpId="0"/>
      <p:bldP spid="36" grpId="0"/>
      <p:bldP spid="44" grpId="0"/>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Ordinary Least Squares</a:t>
            </a:r>
            <a:endParaRPr lang="en-US" dirty="0"/>
          </a:p>
        </p:txBody>
      </p:sp>
      <p:sp>
        <p:nvSpPr>
          <p:cNvPr id="16" name="Line 5"/>
          <p:cNvSpPr>
            <a:spLocks noChangeShapeType="1"/>
          </p:cNvSpPr>
          <p:nvPr/>
        </p:nvSpPr>
        <p:spPr bwMode="auto">
          <a:xfrm flipH="1">
            <a:off x="2514600" y="2362200"/>
            <a:ext cx="52388" cy="2479675"/>
          </a:xfrm>
          <a:prstGeom prst="line">
            <a:avLst/>
          </a:prstGeom>
          <a:noFill/>
          <a:ln w="9525">
            <a:solidFill>
              <a:schemeClr val="tx1"/>
            </a:solidFill>
            <a:round/>
            <a:headEnd/>
            <a:tailEnd/>
          </a:ln>
        </p:spPr>
        <p:txBody>
          <a:bodyPr wrap="none">
            <a:prstTxWarp prst="textNoShape">
              <a:avLst/>
            </a:prstTxWarp>
          </a:bodyPr>
          <a:lstStyle/>
          <a:p>
            <a:endParaRPr lang="en-US" dirty="0"/>
          </a:p>
        </p:txBody>
      </p:sp>
      <p:sp>
        <p:nvSpPr>
          <p:cNvPr id="17" name="Line 6"/>
          <p:cNvSpPr>
            <a:spLocks noChangeShapeType="1"/>
          </p:cNvSpPr>
          <p:nvPr/>
        </p:nvSpPr>
        <p:spPr bwMode="auto">
          <a:xfrm flipV="1">
            <a:off x="2514602" y="4817268"/>
            <a:ext cx="3475038" cy="24606"/>
          </a:xfrm>
          <a:prstGeom prst="line">
            <a:avLst/>
          </a:prstGeom>
          <a:noFill/>
          <a:ln w="9525">
            <a:solidFill>
              <a:schemeClr val="tx1"/>
            </a:solidFill>
            <a:round/>
            <a:headEnd/>
            <a:tailEnd/>
          </a:ln>
        </p:spPr>
        <p:txBody>
          <a:bodyPr wrap="none">
            <a:prstTxWarp prst="textNoShape">
              <a:avLst/>
            </a:prstTxWarp>
          </a:bodyPr>
          <a:lstStyle/>
          <a:p>
            <a:endParaRPr lang="en-US" dirty="0"/>
          </a:p>
        </p:txBody>
      </p:sp>
      <p:sp>
        <p:nvSpPr>
          <p:cNvPr id="18" name="AutoShape 15"/>
          <p:cNvSpPr>
            <a:spLocks noChangeArrowheads="1"/>
          </p:cNvSpPr>
          <p:nvPr/>
        </p:nvSpPr>
        <p:spPr bwMode="auto">
          <a:xfrm>
            <a:off x="3148013" y="3898900"/>
            <a:ext cx="128587"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19" name="AutoShape 17"/>
          <p:cNvSpPr>
            <a:spLocks noChangeArrowheads="1"/>
          </p:cNvSpPr>
          <p:nvPr/>
        </p:nvSpPr>
        <p:spPr bwMode="auto">
          <a:xfrm>
            <a:off x="3986213" y="33528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0" name="AutoShape 18"/>
          <p:cNvSpPr>
            <a:spLocks noChangeArrowheads="1"/>
          </p:cNvSpPr>
          <p:nvPr/>
        </p:nvSpPr>
        <p:spPr bwMode="auto">
          <a:xfrm>
            <a:off x="3276600" y="3482975"/>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1" name="AutoShape 19"/>
          <p:cNvSpPr>
            <a:spLocks noChangeArrowheads="1"/>
          </p:cNvSpPr>
          <p:nvPr/>
        </p:nvSpPr>
        <p:spPr bwMode="auto">
          <a:xfrm>
            <a:off x="4443413" y="28956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2" name="AutoShape 20"/>
          <p:cNvSpPr>
            <a:spLocks noChangeArrowheads="1"/>
          </p:cNvSpPr>
          <p:nvPr/>
        </p:nvSpPr>
        <p:spPr bwMode="auto">
          <a:xfrm>
            <a:off x="3429000" y="42672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3" name="AutoShape 21"/>
          <p:cNvSpPr>
            <a:spLocks noChangeArrowheads="1"/>
          </p:cNvSpPr>
          <p:nvPr/>
        </p:nvSpPr>
        <p:spPr bwMode="auto">
          <a:xfrm>
            <a:off x="4038602" y="40147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4" name="AutoShape 22"/>
          <p:cNvSpPr>
            <a:spLocks noChangeArrowheads="1"/>
          </p:cNvSpPr>
          <p:nvPr/>
        </p:nvSpPr>
        <p:spPr bwMode="auto">
          <a:xfrm>
            <a:off x="4550172" y="3245392"/>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5" name="AutoShape 23"/>
          <p:cNvSpPr>
            <a:spLocks noChangeArrowheads="1"/>
          </p:cNvSpPr>
          <p:nvPr/>
        </p:nvSpPr>
        <p:spPr bwMode="auto">
          <a:xfrm>
            <a:off x="4953002" y="3276600"/>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cxnSp>
        <p:nvCxnSpPr>
          <p:cNvPr id="26" name="Straight Connector 20"/>
          <p:cNvCxnSpPr>
            <a:cxnSpLocks noChangeShapeType="1"/>
          </p:cNvCxnSpPr>
          <p:nvPr/>
        </p:nvCxnSpPr>
        <p:spPr bwMode="auto">
          <a:xfrm flipV="1">
            <a:off x="3020022" y="2643980"/>
            <a:ext cx="2360017" cy="1751808"/>
          </a:xfrm>
          <a:prstGeom prst="line">
            <a:avLst/>
          </a:prstGeom>
          <a:noFill/>
          <a:ln w="19050">
            <a:solidFill>
              <a:schemeClr val="tx1"/>
            </a:solidFill>
            <a:round/>
            <a:headEnd/>
            <a:tailEnd/>
          </a:ln>
        </p:spPr>
      </p:cxnSp>
      <p:sp>
        <p:nvSpPr>
          <p:cNvPr id="27" name="TextBox 15"/>
          <p:cNvSpPr txBox="1">
            <a:spLocks noChangeArrowheads="1"/>
          </p:cNvSpPr>
          <p:nvPr/>
        </p:nvSpPr>
        <p:spPr bwMode="auto">
          <a:xfrm rot="16200000">
            <a:off x="1321080" y="3472933"/>
            <a:ext cx="2027237" cy="369332"/>
          </a:xfrm>
          <a:prstGeom prst="rect">
            <a:avLst/>
          </a:prstGeom>
          <a:noFill/>
          <a:ln w="9525">
            <a:noFill/>
            <a:miter lim="800000"/>
            <a:headEnd/>
            <a:tailEnd/>
          </a:ln>
        </p:spPr>
        <p:txBody>
          <a:bodyPr wrap="square">
            <a:prstTxWarp prst="textNoShape">
              <a:avLst/>
            </a:prstTxWarp>
            <a:spAutoFit/>
          </a:bodyPr>
          <a:lstStyle/>
          <a:p>
            <a:pPr algn="ctr"/>
            <a:r>
              <a:rPr lang="en-US" sz="1800" dirty="0" smtClean="0"/>
              <a:t>Bulk Density</a:t>
            </a:r>
            <a:endParaRPr lang="en-US" sz="1800" dirty="0"/>
          </a:p>
        </p:txBody>
      </p:sp>
      <p:sp>
        <p:nvSpPr>
          <p:cNvPr id="28" name="TextBox 16"/>
          <p:cNvSpPr txBox="1">
            <a:spLocks noChangeArrowheads="1"/>
          </p:cNvSpPr>
          <p:nvPr/>
        </p:nvSpPr>
        <p:spPr bwMode="auto">
          <a:xfrm>
            <a:off x="2378077" y="4805362"/>
            <a:ext cx="3748087" cy="368300"/>
          </a:xfrm>
          <a:prstGeom prst="rect">
            <a:avLst/>
          </a:prstGeom>
          <a:noFill/>
          <a:ln w="9525">
            <a:noFill/>
            <a:miter lim="800000"/>
            <a:headEnd/>
            <a:tailEnd/>
          </a:ln>
        </p:spPr>
        <p:txBody>
          <a:bodyPr wrap="square">
            <a:prstTxWarp prst="textNoShape">
              <a:avLst/>
            </a:prstTxWarp>
            <a:spAutoFit/>
          </a:bodyPr>
          <a:lstStyle/>
          <a:p>
            <a:pPr algn="ctr"/>
            <a:r>
              <a:rPr lang="en-US" sz="1800" dirty="0" smtClean="0"/>
              <a:t>Sand Content</a:t>
            </a:r>
            <a:endParaRPr lang="en-US" sz="1800" dirty="0"/>
          </a:p>
        </p:txBody>
      </p:sp>
      <p:sp>
        <p:nvSpPr>
          <p:cNvPr id="31" name="AutoShape 23"/>
          <p:cNvSpPr>
            <a:spLocks noChangeArrowheads="1"/>
          </p:cNvSpPr>
          <p:nvPr/>
        </p:nvSpPr>
        <p:spPr bwMode="auto">
          <a:xfrm>
            <a:off x="5251452" y="2674936"/>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40" name="TextBox 39"/>
          <p:cNvSpPr txBox="1"/>
          <p:nvPr/>
        </p:nvSpPr>
        <p:spPr>
          <a:xfrm>
            <a:off x="1799730" y="5322604"/>
            <a:ext cx="4800600" cy="646331"/>
          </a:xfrm>
          <a:prstGeom prst="rect">
            <a:avLst/>
          </a:prstGeom>
          <a:noFill/>
        </p:spPr>
        <p:txBody>
          <a:bodyPr wrap="square" rtlCol="0">
            <a:spAutoFit/>
          </a:bodyPr>
          <a:lstStyle/>
          <a:p>
            <a:pPr lvl="0"/>
            <a:r>
              <a:rPr lang="en-US" dirty="0" smtClean="0"/>
              <a:t>                    y </a:t>
            </a:r>
            <a:r>
              <a:rPr lang="en-US" dirty="0"/>
              <a:t>= </a:t>
            </a:r>
            <a:r>
              <a:rPr lang="en-US" dirty="0" smtClean="0"/>
              <a:t> </a:t>
            </a:r>
            <a:r>
              <a:rPr lang="el-GR" dirty="0" smtClean="0">
                <a:latin typeface="Book Antiqua" panose="02040602050305030304" pitchFamily="18" charset="0"/>
              </a:rPr>
              <a:t>β</a:t>
            </a:r>
            <a:r>
              <a:rPr lang="en-US" baseline="-25000" dirty="0" smtClean="0"/>
              <a:t>0</a:t>
            </a:r>
            <a:r>
              <a:rPr lang="en-US" dirty="0" smtClean="0"/>
              <a:t>  +  </a:t>
            </a:r>
            <a:r>
              <a:rPr lang="el-GR" dirty="0" smtClean="0">
                <a:latin typeface="Book Antiqua" panose="02040602050305030304" pitchFamily="18" charset="0"/>
              </a:rPr>
              <a:t>β</a:t>
            </a:r>
            <a:r>
              <a:rPr lang="en-US" baseline="-25000" dirty="0"/>
              <a:t>1</a:t>
            </a:r>
            <a:r>
              <a:rPr lang="en-US" dirty="0"/>
              <a:t>x </a:t>
            </a:r>
            <a:r>
              <a:rPr lang="en-US" dirty="0" smtClean="0"/>
              <a:t> +  </a:t>
            </a:r>
            <a:r>
              <a:rPr lang="el-GR" dirty="0" smtClean="0"/>
              <a:t>ε</a:t>
            </a:r>
            <a:endParaRPr lang="en-US" dirty="0"/>
          </a:p>
          <a:p>
            <a:r>
              <a:rPr lang="en-US" dirty="0" smtClean="0"/>
              <a:t>Bulk Density =  </a:t>
            </a:r>
            <a:r>
              <a:rPr lang="el-GR" dirty="0" smtClean="0">
                <a:latin typeface="Book Antiqua" panose="02040602050305030304" pitchFamily="18" charset="0"/>
              </a:rPr>
              <a:t>β</a:t>
            </a:r>
            <a:r>
              <a:rPr lang="en-US" baseline="-25000" dirty="0"/>
              <a:t>0</a:t>
            </a:r>
            <a:r>
              <a:rPr lang="en-US" dirty="0" smtClean="0"/>
              <a:t>  +  </a:t>
            </a:r>
            <a:r>
              <a:rPr lang="el-GR" dirty="0" smtClean="0">
                <a:latin typeface="Book Antiqua" panose="02040602050305030304" pitchFamily="18" charset="0"/>
              </a:rPr>
              <a:t>β</a:t>
            </a:r>
            <a:r>
              <a:rPr lang="en-US" baseline="-25000" dirty="0"/>
              <a:t>1 </a:t>
            </a:r>
            <a:r>
              <a:rPr lang="en-US" dirty="0" smtClean="0"/>
              <a:t>(sand)</a:t>
            </a:r>
            <a:endParaRPr lang="en-US" dirty="0"/>
          </a:p>
        </p:txBody>
      </p:sp>
      <p:sp>
        <p:nvSpPr>
          <p:cNvPr id="3" name="Rectangle 2"/>
          <p:cNvSpPr/>
          <p:nvPr/>
        </p:nvSpPr>
        <p:spPr>
          <a:xfrm>
            <a:off x="2931556" y="3958289"/>
            <a:ext cx="280750" cy="28733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2743200" y="3553909"/>
            <a:ext cx="602461" cy="5805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4167189" y="2948734"/>
            <a:ext cx="338750" cy="32786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3798695" y="3413387"/>
            <a:ext cx="247317" cy="2140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3489128" y="4038600"/>
            <a:ext cx="265511" cy="2788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4097935" y="3595184"/>
            <a:ext cx="522288" cy="4793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5023623" y="2895600"/>
            <a:ext cx="444882" cy="44529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13023" y="3200400"/>
            <a:ext cx="109969" cy="11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5320009" y="2674935"/>
            <a:ext cx="60030" cy="6145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5870321" y="2413221"/>
            <a:ext cx="1879041" cy="923330"/>
          </a:xfrm>
          <a:prstGeom prst="rect">
            <a:avLst/>
          </a:prstGeom>
          <a:noFill/>
        </p:spPr>
        <p:txBody>
          <a:bodyPr wrap="none" rtlCol="0">
            <a:spAutoFit/>
          </a:bodyPr>
          <a:lstStyle/>
          <a:p>
            <a:r>
              <a:rPr lang="en-US" dirty="0" smtClean="0"/>
              <a:t>Goal: minimize </a:t>
            </a:r>
          </a:p>
          <a:p>
            <a:r>
              <a:rPr lang="en-US" dirty="0"/>
              <a:t>s</a:t>
            </a:r>
            <a:r>
              <a:rPr lang="en-US" dirty="0" smtClean="0"/>
              <a:t>um of </a:t>
            </a:r>
            <a:r>
              <a:rPr lang="en-US" smtClean="0"/>
              <a:t>squared </a:t>
            </a:r>
          </a:p>
          <a:p>
            <a:r>
              <a:rPr lang="en-US" smtClean="0"/>
              <a:t>error</a:t>
            </a:r>
            <a:endParaRPr lang="en-US" dirty="0"/>
          </a:p>
        </p:txBody>
      </p:sp>
    </p:spTree>
    <p:extLst>
      <p:ext uri="{BB962C8B-B14F-4D97-AF65-F5344CB8AC3E}">
        <p14:creationId xmlns:p14="http://schemas.microsoft.com/office/powerpoint/2010/main" val="99128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3" grpId="0" animBg="1"/>
      <p:bldP spid="37" grpId="0" animBg="1"/>
      <p:bldP spid="39" grpId="0" animBg="1"/>
      <p:bldP spid="41" grpId="0" animBg="1"/>
      <p:bldP spid="43" grpId="0" animBg="1"/>
      <p:bldP spid="45" grpId="0" animBg="1"/>
      <p:bldP spid="47" grpId="0" animBg="1"/>
      <p:bldP spid="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Wills et al., 2013</a:t>
            </a:r>
            <a:endParaRPr lang="en-US" dirty="0"/>
          </a:p>
        </p:txBody>
      </p:sp>
      <p:sp>
        <p:nvSpPr>
          <p:cNvPr id="3" name="Content Placeholder 2"/>
          <p:cNvSpPr>
            <a:spLocks noGrp="1"/>
          </p:cNvSpPr>
          <p:nvPr>
            <p:ph idx="1"/>
          </p:nvPr>
        </p:nvSpPr>
        <p:spPr>
          <a:xfrm>
            <a:off x="946404" y="1828801"/>
            <a:ext cx="6902196" cy="4351337"/>
          </a:xfrm>
        </p:spPr>
        <p:txBody>
          <a:bodyPr/>
          <a:lstStyle/>
          <a:p>
            <a:pPr marL="0" indent="0">
              <a:buFont typeface="Wingdings 3" pitchFamily="18" charset="2"/>
              <a:buNone/>
              <a:defRPr/>
            </a:pPr>
            <a:r>
              <a:rPr lang="en-US" altLang="en-US" sz="2400" dirty="0"/>
              <a:t>C</a:t>
            </a:r>
            <a:r>
              <a:rPr lang="en-US" altLang="en-US" sz="2400" dirty="0" smtClean="0"/>
              <a:t>arbon </a:t>
            </a:r>
            <a:r>
              <a:rPr lang="en-US" altLang="en-US" sz="2400" dirty="0"/>
              <a:t>equivalent correction </a:t>
            </a:r>
            <a:r>
              <a:rPr lang="en-US" altLang="en-US" sz="2400" dirty="0" smtClean="0"/>
              <a:t>regression factor:</a:t>
            </a:r>
          </a:p>
          <a:p>
            <a:pPr>
              <a:buFont typeface="Wingdings 3" pitchFamily="18" charset="2"/>
              <a:buNone/>
              <a:defRPr/>
            </a:pPr>
            <a:r>
              <a:rPr lang="en-US" altLang="en-US" sz="3000" dirty="0" smtClean="0"/>
              <a:t>OC</a:t>
            </a:r>
            <a:r>
              <a:rPr lang="en-US" altLang="en-US" sz="3000" baseline="-25000" dirty="0" smtClean="0"/>
              <a:t>dc</a:t>
            </a:r>
            <a:r>
              <a:rPr lang="en-US" altLang="en-US" sz="3000" dirty="0" smtClean="0"/>
              <a:t> </a:t>
            </a:r>
            <a:r>
              <a:rPr lang="en-US" altLang="en-US" sz="3000" dirty="0"/>
              <a:t>= 0.25 + </a:t>
            </a:r>
            <a:r>
              <a:rPr lang="en-US" altLang="en-US" sz="3000" dirty="0" smtClean="0"/>
              <a:t>0.86(OC</a:t>
            </a:r>
            <a:r>
              <a:rPr lang="en-US" altLang="en-US" sz="3000" baseline="-25000" dirty="0" smtClean="0"/>
              <a:t>wc</a:t>
            </a:r>
            <a:r>
              <a:rPr lang="en-US" altLang="en-US" sz="3000" dirty="0" smtClean="0"/>
              <a:t>)</a:t>
            </a:r>
          </a:p>
          <a:p>
            <a:pPr>
              <a:buFont typeface="Wingdings 3" pitchFamily="18" charset="2"/>
              <a:buNone/>
              <a:defRPr/>
            </a:pPr>
            <a:r>
              <a:rPr lang="en-US" altLang="en-US" sz="2000" dirty="0" smtClean="0"/>
              <a:t>where</a:t>
            </a:r>
            <a:r>
              <a:rPr lang="en-US" altLang="en-US" sz="2600" dirty="0" smtClean="0"/>
              <a:t> </a:t>
            </a:r>
          </a:p>
          <a:p>
            <a:pPr lvl="1" indent="0">
              <a:buNone/>
              <a:defRPr/>
            </a:pPr>
            <a:r>
              <a:rPr lang="en-US" altLang="en-US" sz="2000" dirty="0" smtClean="0"/>
              <a:t>OC</a:t>
            </a:r>
            <a:r>
              <a:rPr lang="en-US" altLang="en-US" sz="2000" baseline="-25000" dirty="0" smtClean="0"/>
              <a:t>dc</a:t>
            </a:r>
            <a:r>
              <a:rPr lang="en-US" altLang="en-US" sz="2000" dirty="0" smtClean="0"/>
              <a:t> </a:t>
            </a:r>
            <a:r>
              <a:rPr lang="en-US" altLang="en-US" sz="2000" dirty="0"/>
              <a:t>= organic carbon by dry combustion </a:t>
            </a:r>
            <a:r>
              <a:rPr lang="en-US" altLang="en-US" sz="2000" dirty="0" smtClean="0"/>
              <a:t>(%) </a:t>
            </a:r>
          </a:p>
          <a:p>
            <a:pPr lvl="1" indent="0">
              <a:buNone/>
              <a:defRPr/>
            </a:pPr>
            <a:r>
              <a:rPr lang="en-US" altLang="en-US" sz="2000" dirty="0" smtClean="0"/>
              <a:t>OC</a:t>
            </a:r>
            <a:r>
              <a:rPr lang="en-US" altLang="en-US" sz="2000" baseline="-25000" dirty="0" smtClean="0"/>
              <a:t>wc  </a:t>
            </a:r>
            <a:r>
              <a:rPr lang="en-US" altLang="en-US" sz="2000" dirty="0"/>
              <a:t>= organic carbon by wet combustion </a:t>
            </a:r>
            <a:r>
              <a:rPr lang="en-US" altLang="en-US" sz="2000" dirty="0" smtClean="0"/>
              <a:t>(%)</a:t>
            </a:r>
          </a:p>
          <a:p>
            <a:pPr lvl="1" indent="0">
              <a:buNone/>
              <a:defRPr/>
            </a:pPr>
            <a:endParaRPr lang="en-US" sz="2000" dirty="0" smtClean="0"/>
          </a:p>
        </p:txBody>
      </p:sp>
      <p:sp>
        <p:nvSpPr>
          <p:cNvPr id="4" name="Rectangle 3"/>
          <p:cNvSpPr/>
          <p:nvPr/>
        </p:nvSpPr>
        <p:spPr>
          <a:xfrm>
            <a:off x="3429000" y="2424308"/>
            <a:ext cx="838200" cy="38100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286000" y="2424308"/>
            <a:ext cx="838200" cy="38100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3296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25959" t="18599" r="22179" b="22497"/>
          <a:stretch/>
        </p:blipFill>
        <p:spPr>
          <a:xfrm>
            <a:off x="835422" y="1870116"/>
            <a:ext cx="6668481" cy="4260421"/>
          </a:xfrm>
          <a:prstGeom prst="rect">
            <a:avLst/>
          </a:prstGeom>
          <a:ln>
            <a:solidFill>
              <a:schemeClr val="tx1"/>
            </a:solidFill>
          </a:ln>
        </p:spPr>
      </p:pic>
      <p:sp>
        <p:nvSpPr>
          <p:cNvPr id="2" name="Title 1"/>
          <p:cNvSpPr>
            <a:spLocks noGrp="1"/>
          </p:cNvSpPr>
          <p:nvPr>
            <p:ph type="title"/>
          </p:nvPr>
        </p:nvSpPr>
        <p:spPr/>
        <p:txBody>
          <a:bodyPr/>
          <a:lstStyle/>
          <a:p>
            <a:r>
              <a:rPr lang="en-US" dirty="0" smtClean="0"/>
              <a:t>Seybold et al., 2009</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3"/>
          <a:srcRect b="4667"/>
          <a:stretch/>
        </p:blipFill>
        <p:spPr>
          <a:xfrm>
            <a:off x="189519" y="1870116"/>
            <a:ext cx="7960289" cy="4268705"/>
          </a:xfrm>
          <a:prstGeom prst="rect">
            <a:avLst/>
          </a:prstGeom>
          <a:ln>
            <a:solidFill>
              <a:schemeClr val="tx1"/>
            </a:solidFill>
          </a:ln>
        </p:spPr>
      </p:pic>
    </p:spTree>
    <p:extLst>
      <p:ext uri="{BB962C8B-B14F-4D97-AF65-F5344CB8AC3E}">
        <p14:creationId xmlns:p14="http://schemas.microsoft.com/office/powerpoint/2010/main" val="189193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noFill/>
          <a:ln>
            <a:solidFill>
              <a:schemeClr val="bg1"/>
            </a:solidFill>
          </a:ln>
        </p:spPr>
        <p:txBody>
          <a:bodyPr>
            <a:normAutofit/>
          </a:bodyPr>
          <a:lstStyle/>
          <a:p>
            <a:pPr>
              <a:lnSpc>
                <a:spcPct val="90000"/>
              </a:lnSpc>
              <a:buClr>
                <a:schemeClr val="tx1">
                  <a:lumMod val="65000"/>
                  <a:lumOff val="35000"/>
                </a:schemeClr>
              </a:buClr>
            </a:pPr>
            <a:r>
              <a:rPr lang="en-US" altLang="en-US" sz="2400" b="1" dirty="0" smtClean="0"/>
              <a:t>Linearity</a:t>
            </a:r>
            <a:r>
              <a:rPr lang="en-US" altLang="en-US" sz="3200" b="1" dirty="0" smtClean="0"/>
              <a:t> </a:t>
            </a:r>
            <a:r>
              <a:rPr lang="en-US" altLang="en-US" sz="3200" b="1" dirty="0"/>
              <a:t>- </a:t>
            </a:r>
            <a:r>
              <a:rPr lang="en-US" altLang="en-US" sz="2200" dirty="0" smtClean="0"/>
              <a:t>Y is </a:t>
            </a:r>
            <a:r>
              <a:rPr lang="en-US" altLang="en-US" sz="2200" b="1" i="1" dirty="0"/>
              <a:t>linearly</a:t>
            </a:r>
            <a:r>
              <a:rPr lang="en-US" altLang="en-US" sz="2200" b="1" dirty="0"/>
              <a:t> </a:t>
            </a:r>
            <a:r>
              <a:rPr lang="en-US" altLang="en-US" sz="2200" dirty="0"/>
              <a:t>related to </a:t>
            </a:r>
            <a:r>
              <a:rPr lang="en-US" altLang="en-US" sz="2200" dirty="0" smtClean="0"/>
              <a:t>X. </a:t>
            </a:r>
            <a:endParaRPr lang="en-US" altLang="en-US" sz="2200" dirty="0"/>
          </a:p>
          <a:p>
            <a:pPr>
              <a:lnSpc>
                <a:spcPct val="90000"/>
              </a:lnSpc>
              <a:buClr>
                <a:schemeClr val="tx1">
                  <a:lumMod val="65000"/>
                  <a:lumOff val="35000"/>
                </a:schemeClr>
              </a:buClr>
            </a:pPr>
            <a:r>
              <a:rPr lang="en-US" altLang="en-US" sz="2400" b="1" dirty="0"/>
              <a:t>Independence of Error - </a:t>
            </a:r>
            <a:r>
              <a:rPr lang="en-US" altLang="en-US" sz="2200" dirty="0"/>
              <a:t>the error (residual) is </a:t>
            </a:r>
            <a:r>
              <a:rPr lang="en-US" altLang="en-US" sz="2200" b="1" i="1" dirty="0"/>
              <a:t>independent</a:t>
            </a:r>
            <a:r>
              <a:rPr lang="en-US" altLang="en-US" sz="2200" dirty="0"/>
              <a:t> for each value of X.</a:t>
            </a:r>
          </a:p>
          <a:p>
            <a:pPr>
              <a:lnSpc>
                <a:spcPct val="90000"/>
              </a:lnSpc>
              <a:buClr>
                <a:schemeClr val="tx1">
                  <a:lumMod val="65000"/>
                  <a:lumOff val="35000"/>
                </a:schemeClr>
              </a:buClr>
            </a:pPr>
            <a:r>
              <a:rPr lang="en-US" altLang="en-US" sz="2400" b="1" dirty="0"/>
              <a:t>Homoscedasticity - </a:t>
            </a:r>
            <a:r>
              <a:rPr lang="en-US" altLang="en-US" sz="2200" dirty="0"/>
              <a:t>the </a:t>
            </a:r>
            <a:r>
              <a:rPr lang="en-US" altLang="en-US" sz="2200" b="1" i="1" dirty="0"/>
              <a:t>variation </a:t>
            </a:r>
            <a:r>
              <a:rPr lang="en-US" altLang="en-US" sz="2200" dirty="0"/>
              <a:t>around the </a:t>
            </a:r>
            <a:r>
              <a:rPr lang="en-US" altLang="en-US" sz="2200" dirty="0" smtClean="0"/>
              <a:t>regression line is </a:t>
            </a:r>
            <a:r>
              <a:rPr lang="en-US" altLang="en-US" sz="2200" b="1" i="1" dirty="0"/>
              <a:t>constant</a:t>
            </a:r>
            <a:r>
              <a:rPr lang="en-US" altLang="en-US" sz="2200" dirty="0"/>
              <a:t> for all values of X.</a:t>
            </a:r>
          </a:p>
          <a:p>
            <a:pPr>
              <a:lnSpc>
                <a:spcPct val="90000"/>
              </a:lnSpc>
              <a:buClr>
                <a:schemeClr val="tx1">
                  <a:lumMod val="65000"/>
                  <a:lumOff val="35000"/>
                </a:schemeClr>
              </a:buClr>
            </a:pPr>
            <a:r>
              <a:rPr lang="en-US" altLang="en-US" sz="2400" b="1" dirty="0"/>
              <a:t>Normality</a:t>
            </a:r>
            <a:r>
              <a:rPr lang="en-US" altLang="en-US" sz="2000" b="1" dirty="0"/>
              <a:t> - </a:t>
            </a:r>
            <a:r>
              <a:rPr lang="en-US" altLang="en-US" sz="2200" dirty="0"/>
              <a:t>the values of Y </a:t>
            </a:r>
            <a:r>
              <a:rPr lang="en-US" altLang="en-US" sz="2200" dirty="0" smtClean="0"/>
              <a:t>are </a:t>
            </a:r>
            <a:r>
              <a:rPr lang="en-US" altLang="en-US" sz="2200" b="1" i="1" dirty="0"/>
              <a:t>normally</a:t>
            </a:r>
            <a:r>
              <a:rPr lang="en-US" altLang="en-US" sz="2200" dirty="0"/>
              <a:t> distributed at each value of X.</a:t>
            </a:r>
          </a:p>
          <a:p>
            <a:pPr marL="0" indent="0">
              <a:buClrTx/>
              <a:buNone/>
            </a:pPr>
            <a:endParaRPr lang="en-US" sz="2200" dirty="0"/>
          </a:p>
        </p:txBody>
      </p:sp>
      <p:sp>
        <p:nvSpPr>
          <p:cNvPr id="2" name="Title 1"/>
          <p:cNvSpPr>
            <a:spLocks noGrp="1"/>
          </p:cNvSpPr>
          <p:nvPr>
            <p:ph type="title"/>
          </p:nvPr>
        </p:nvSpPr>
        <p:spPr/>
        <p:txBody>
          <a:bodyPr/>
          <a:lstStyle/>
          <a:p>
            <a:r>
              <a:rPr lang="en-US" dirty="0" smtClean="0"/>
              <a:t>Model Assumptions</a:t>
            </a:r>
            <a:endParaRPr lang="en-US" dirty="0"/>
          </a:p>
        </p:txBody>
      </p:sp>
      <p:sp>
        <p:nvSpPr>
          <p:cNvPr id="6" name="Rectangle 5"/>
          <p:cNvSpPr/>
          <p:nvPr/>
        </p:nvSpPr>
        <p:spPr>
          <a:xfrm>
            <a:off x="0" y="6519446"/>
            <a:ext cx="4572000" cy="338554"/>
          </a:xfrm>
          <a:prstGeom prst="rect">
            <a:avLst/>
          </a:prstGeom>
        </p:spPr>
        <p:txBody>
          <a:bodyPr>
            <a:spAutoFit/>
          </a:bodyPr>
          <a:lstStyle/>
          <a:p>
            <a:r>
              <a:rPr lang="en-US" sz="800" dirty="0"/>
              <a:t>https://</a:t>
            </a:r>
            <a:r>
              <a:rPr lang="en-US" sz="800" dirty="0" smtClean="0"/>
              <a:t>mathcoachblog.files.wordpress.com/2014/10/paranormal.jpg</a:t>
            </a:r>
          </a:p>
          <a:p>
            <a:r>
              <a:rPr lang="en-US" sz="800" dirty="0"/>
              <a:t>www.csus.edu/indiv/h/hopfem/multiple.ppt</a:t>
            </a:r>
          </a:p>
        </p:txBody>
      </p:sp>
    </p:spTree>
    <p:extLst>
      <p:ext uri="{BB962C8B-B14F-4D97-AF65-F5344CB8AC3E}">
        <p14:creationId xmlns:p14="http://schemas.microsoft.com/office/powerpoint/2010/main" val="406256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Model Assumptions</a:t>
            </a:r>
            <a:endParaRPr lang="en-US" dirty="0"/>
          </a:p>
        </p:txBody>
      </p:sp>
      <p:sp>
        <p:nvSpPr>
          <p:cNvPr id="3" name="Content Placeholder 2"/>
          <p:cNvSpPr>
            <a:spLocks noGrp="1"/>
          </p:cNvSpPr>
          <p:nvPr>
            <p:ph idx="1"/>
          </p:nvPr>
        </p:nvSpPr>
        <p:spPr>
          <a:xfrm>
            <a:off x="946404" y="1828801"/>
            <a:ext cx="6446520" cy="4800599"/>
          </a:xfrm>
        </p:spPr>
        <p:txBody>
          <a:bodyPr>
            <a:normAutofit fontScale="92500"/>
          </a:bodyPr>
          <a:lstStyle/>
          <a:p>
            <a:pPr marL="0" indent="0">
              <a:buNone/>
            </a:pPr>
            <a:r>
              <a:rPr lang="en-US" sz="2400" u="sng" dirty="0" smtClean="0"/>
              <a:t>Normality</a:t>
            </a:r>
          </a:p>
          <a:p>
            <a:pPr lvl="1"/>
            <a:r>
              <a:rPr lang="en-US" sz="2200" dirty="0" smtClean="0">
                <a:solidFill>
                  <a:schemeClr val="tx1"/>
                </a:solidFill>
              </a:rPr>
              <a:t>Histograms</a:t>
            </a:r>
          </a:p>
          <a:p>
            <a:pPr lvl="1"/>
            <a:r>
              <a:rPr lang="en-US" sz="2200" dirty="0" smtClean="0">
                <a:solidFill>
                  <a:schemeClr val="tx1"/>
                </a:solidFill>
              </a:rPr>
              <a:t>QQ plots</a:t>
            </a:r>
          </a:p>
          <a:p>
            <a:pPr lvl="1"/>
            <a:r>
              <a:rPr lang="en-US" sz="2200" dirty="0" smtClean="0">
                <a:solidFill>
                  <a:schemeClr val="tx1"/>
                </a:solidFill>
              </a:rPr>
              <a:t>Residual plots</a:t>
            </a:r>
          </a:p>
          <a:p>
            <a:pPr marL="0" indent="0">
              <a:buNone/>
            </a:pPr>
            <a:r>
              <a:rPr lang="en-US" sz="2400" u="sng" dirty="0" smtClean="0"/>
              <a:t>Outliers</a:t>
            </a:r>
          </a:p>
          <a:p>
            <a:pPr lvl="1"/>
            <a:r>
              <a:rPr lang="en-US" sz="2200" dirty="0" smtClean="0">
                <a:solidFill>
                  <a:schemeClr val="tx1"/>
                </a:solidFill>
              </a:rPr>
              <a:t>QQ plots</a:t>
            </a:r>
          </a:p>
          <a:p>
            <a:pPr lvl="1"/>
            <a:r>
              <a:rPr lang="en-US" sz="2200" dirty="0" smtClean="0">
                <a:solidFill>
                  <a:schemeClr val="tx1"/>
                </a:solidFill>
              </a:rPr>
              <a:t>Box plots</a:t>
            </a:r>
          </a:p>
          <a:p>
            <a:pPr marL="0" indent="0">
              <a:buNone/>
            </a:pPr>
            <a:r>
              <a:rPr lang="en-US" sz="2400" u="sng" dirty="0" smtClean="0"/>
              <a:t>Multicollinearity</a:t>
            </a:r>
          </a:p>
          <a:p>
            <a:pPr lvl="1"/>
            <a:r>
              <a:rPr lang="en-US" sz="2200" dirty="0" smtClean="0">
                <a:solidFill>
                  <a:schemeClr val="tx1"/>
                </a:solidFill>
              </a:rPr>
              <a:t>Correlation (</a:t>
            </a:r>
            <a:r>
              <a:rPr lang="en-US" sz="2200" u="sng" dirty="0" smtClean="0">
                <a:solidFill>
                  <a:schemeClr val="tx1"/>
                </a:solidFill>
              </a:rPr>
              <a:t>&gt;</a:t>
            </a:r>
            <a:r>
              <a:rPr lang="en-US" sz="2200" dirty="0" smtClean="0">
                <a:solidFill>
                  <a:schemeClr val="tx1"/>
                </a:solidFill>
              </a:rPr>
              <a:t>0.7 or </a:t>
            </a:r>
            <a:r>
              <a:rPr lang="en-US" sz="2200" u="sng" dirty="0" smtClean="0">
                <a:solidFill>
                  <a:schemeClr val="tx1"/>
                </a:solidFill>
              </a:rPr>
              <a:t>&lt;</a:t>
            </a:r>
            <a:r>
              <a:rPr lang="en-US" sz="2200" dirty="0" smtClean="0">
                <a:solidFill>
                  <a:schemeClr val="tx1"/>
                </a:solidFill>
              </a:rPr>
              <a:t>-0.7 = highly correlated)</a:t>
            </a:r>
          </a:p>
          <a:p>
            <a:pPr lvl="1"/>
            <a:r>
              <a:rPr lang="en-US" sz="2200" dirty="0" smtClean="0">
                <a:solidFill>
                  <a:schemeClr val="tx1"/>
                </a:solidFill>
              </a:rPr>
              <a:t>Variance inflation factors</a:t>
            </a:r>
          </a:p>
          <a:p>
            <a:pPr marL="0" indent="0">
              <a:buNone/>
            </a:pPr>
            <a:r>
              <a:rPr lang="en-US" sz="2400" u="sng" dirty="0" smtClean="0"/>
              <a:t>Homoscedasticity</a:t>
            </a:r>
          </a:p>
          <a:p>
            <a:pPr marL="457200" indent="-222250">
              <a:lnSpc>
                <a:spcPct val="90000"/>
              </a:lnSpc>
              <a:spcBef>
                <a:spcPts val="300"/>
              </a:spcBef>
              <a:spcAft>
                <a:spcPts val="300"/>
              </a:spcAft>
            </a:pPr>
            <a:r>
              <a:rPr lang="en-US" sz="2200" dirty="0" smtClean="0"/>
              <a:t>Residual plots</a:t>
            </a:r>
            <a:endParaRPr lang="en-US" sz="2200" dirty="0"/>
          </a:p>
        </p:txBody>
      </p:sp>
      <p:sp>
        <p:nvSpPr>
          <p:cNvPr id="7" name="Content Placeholder 2"/>
          <p:cNvSpPr txBox="1">
            <a:spLocks/>
          </p:cNvSpPr>
          <p:nvPr/>
        </p:nvSpPr>
        <p:spPr>
          <a:xfrm>
            <a:off x="946404" y="1691322"/>
            <a:ext cx="6446520" cy="464819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indent="-457200">
              <a:buFont typeface="+mj-lt"/>
              <a:buAutoNum type="arabicPeriod"/>
            </a:pPr>
            <a:r>
              <a:rPr lang="en-US" sz="3200" dirty="0" smtClean="0"/>
              <a:t>Normality</a:t>
            </a:r>
          </a:p>
          <a:p>
            <a:pPr marL="457200" indent="-457200">
              <a:buFont typeface="+mj-lt"/>
              <a:buAutoNum type="arabicPeriod"/>
            </a:pPr>
            <a:r>
              <a:rPr lang="en-US" sz="3200" dirty="0" smtClean="0"/>
              <a:t>Outliers</a:t>
            </a:r>
          </a:p>
          <a:p>
            <a:pPr marL="457200" indent="-457200">
              <a:buFont typeface="+mj-lt"/>
              <a:buAutoNum type="arabicPeriod"/>
            </a:pPr>
            <a:r>
              <a:rPr lang="en-US" sz="3200" dirty="0" smtClean="0"/>
              <a:t>Multicollinearity</a:t>
            </a:r>
          </a:p>
          <a:p>
            <a:pPr marL="457200" indent="-457200">
              <a:buFont typeface="+mj-lt"/>
              <a:buAutoNum type="arabicPeriod"/>
            </a:pPr>
            <a:r>
              <a:rPr lang="en-US" sz="3200" dirty="0" smtClean="0"/>
              <a:t>Homoscedasticity</a:t>
            </a:r>
          </a:p>
        </p:txBody>
      </p:sp>
    </p:spTree>
    <p:extLst>
      <p:ext uri="{BB962C8B-B14F-4D97-AF65-F5344CB8AC3E}">
        <p14:creationId xmlns:p14="http://schemas.microsoft.com/office/powerpoint/2010/main" val="30472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12325</TotalTime>
  <Words>1975</Words>
  <Application>Microsoft Office PowerPoint</Application>
  <PresentationFormat>On-screen Show (4:3)</PresentationFormat>
  <Paragraphs>243</Paragraphs>
  <Slides>29</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Book Antiqua</vt:lpstr>
      <vt:lpstr>Calibri</vt:lpstr>
      <vt:lpstr>Cambria Math</vt:lpstr>
      <vt:lpstr>Century Schoolbook</vt:lpstr>
      <vt:lpstr>Times New Roman</vt:lpstr>
      <vt:lpstr>Wingdings 2</vt:lpstr>
      <vt:lpstr>Wingdings 3</vt:lpstr>
      <vt:lpstr>View</vt:lpstr>
      <vt:lpstr>Linear Regression</vt:lpstr>
      <vt:lpstr>Linear Regression</vt:lpstr>
      <vt:lpstr>Simple vs. Multiple Linear Regression</vt:lpstr>
      <vt:lpstr>Linear Regression</vt:lpstr>
      <vt:lpstr>Ordinary Least Squares</vt:lpstr>
      <vt:lpstr>Wills et al., 2013</vt:lpstr>
      <vt:lpstr>Seybold et al., 2009</vt:lpstr>
      <vt:lpstr>Model Assumptions</vt:lpstr>
      <vt:lpstr>Testing Model Assumptions</vt:lpstr>
      <vt:lpstr>Heteroscedasticity</vt:lpstr>
      <vt:lpstr>Analysis of Residuals</vt:lpstr>
      <vt:lpstr>Interpreting Model Results</vt:lpstr>
      <vt:lpstr>Diagnostic Plots</vt:lpstr>
      <vt:lpstr>Residuals vs Fitted</vt:lpstr>
      <vt:lpstr>QQ Plot</vt:lpstr>
      <vt:lpstr>Spread-Location</vt:lpstr>
      <vt:lpstr>Leverage Plot</vt:lpstr>
      <vt:lpstr>EXERCISE: Linear Regression</vt:lpstr>
      <vt:lpstr>Summary</vt:lpstr>
      <vt:lpstr>PowerPoint Presentation</vt:lpstr>
      <vt:lpstr>Summary</vt:lpstr>
      <vt:lpstr>Linear Regression in R</vt:lpstr>
      <vt:lpstr>Linear Regression in R – Diagnostic Tests</vt:lpstr>
      <vt:lpstr>Other Types of Regression</vt:lpstr>
      <vt:lpstr>Review Questions</vt:lpstr>
      <vt:lpstr>Additional Resources</vt:lpstr>
      <vt:lpstr>Additional Resources</vt:lpstr>
      <vt:lpstr>Additional Resources - ANOVA</vt:lpstr>
      <vt:lpstr>References</vt:lpstr>
    </vt:vector>
  </TitlesOfParts>
  <Company>USDA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Tree_models</dc:title>
  <dc:creator>KY</dc:creator>
  <cp:lastModifiedBy>Katey Yoast</cp:lastModifiedBy>
  <cp:revision>333</cp:revision>
  <dcterms:created xsi:type="dcterms:W3CDTF">2014-07-22T17:36:19Z</dcterms:created>
  <dcterms:modified xsi:type="dcterms:W3CDTF">2016-03-04T15:57:19Z</dcterms:modified>
</cp:coreProperties>
</file>