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Default Extension="xlsm" ContentType="application/vnd.ms-excel.sheet.macroEnabled.12"/>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xls" ContentType="application/vnd.ms-exce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331" r:id="rId6"/>
    <p:sldId id="260" r:id="rId7"/>
    <p:sldId id="317" r:id="rId8"/>
    <p:sldId id="332" r:id="rId9"/>
    <p:sldId id="318" r:id="rId10"/>
    <p:sldId id="319" r:id="rId11"/>
    <p:sldId id="333" r:id="rId12"/>
    <p:sldId id="290" r:id="rId13"/>
    <p:sldId id="261" r:id="rId14"/>
    <p:sldId id="338" r:id="rId15"/>
    <p:sldId id="358" r:id="rId16"/>
    <p:sldId id="259" r:id="rId17"/>
    <p:sldId id="265" r:id="rId18"/>
    <p:sldId id="266" r:id="rId19"/>
    <p:sldId id="262" r:id="rId20"/>
    <p:sldId id="271" r:id="rId21"/>
    <p:sldId id="267" r:id="rId22"/>
    <p:sldId id="274" r:id="rId23"/>
    <p:sldId id="269" r:id="rId24"/>
    <p:sldId id="270" r:id="rId25"/>
    <p:sldId id="268" r:id="rId26"/>
    <p:sldId id="273" r:id="rId27"/>
    <p:sldId id="334" r:id="rId28"/>
    <p:sldId id="275" r:id="rId29"/>
    <p:sldId id="359" r:id="rId30"/>
    <p:sldId id="293" r:id="rId31"/>
    <p:sldId id="291" r:id="rId32"/>
    <p:sldId id="279" r:id="rId33"/>
    <p:sldId id="305" r:id="rId34"/>
    <p:sldId id="308" r:id="rId35"/>
    <p:sldId id="312" r:id="rId36"/>
    <p:sldId id="345" r:id="rId37"/>
    <p:sldId id="339" r:id="rId38"/>
    <p:sldId id="344" r:id="rId39"/>
    <p:sldId id="340" r:id="rId40"/>
    <p:sldId id="341" r:id="rId41"/>
    <p:sldId id="342" r:id="rId42"/>
    <p:sldId id="343" r:id="rId43"/>
    <p:sldId id="346" r:id="rId44"/>
    <p:sldId id="347" r:id="rId45"/>
    <p:sldId id="348" r:id="rId46"/>
    <p:sldId id="304" r:id="rId47"/>
    <p:sldId id="307" r:id="rId48"/>
    <p:sldId id="310" r:id="rId49"/>
    <p:sldId id="314" r:id="rId50"/>
    <p:sldId id="315" r:id="rId51"/>
    <p:sldId id="313" r:id="rId52"/>
    <p:sldId id="326" r:id="rId53"/>
    <p:sldId id="351" r:id="rId54"/>
    <p:sldId id="356" r:id="rId55"/>
    <p:sldId id="327" r:id="rId56"/>
    <p:sldId id="349" r:id="rId57"/>
    <p:sldId id="329" r:id="rId58"/>
    <p:sldId id="357" r:id="rId59"/>
    <p:sldId id="360" r:id="rId60"/>
    <p:sldId id="352" r:id="rId61"/>
    <p:sldId id="362" r:id="rId62"/>
    <p:sldId id="354" r:id="rId63"/>
    <p:sldId id="353" r:id="rId64"/>
    <p:sldId id="355" r:id="rId65"/>
    <p:sldId id="361" r:id="rId66"/>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EEAB0"/>
    <a:srgbClr val="008000"/>
    <a:srgbClr val="FF3300"/>
    <a:srgbClr val="FFFF00"/>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77797" autoAdjust="0"/>
  </p:normalViewPr>
  <p:slideViewPr>
    <p:cSldViewPr>
      <p:cViewPr>
        <p:scale>
          <a:sx n="55" d="100"/>
          <a:sy n="55" d="100"/>
        </p:scale>
        <p:origin x="-1602"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skye.wills\My%20Documents\Classes\Soil%20Tech%2009\histogram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33" b="1" i="0" u="none" strike="noStrike" baseline="0">
                <a:solidFill>
                  <a:srgbClr val="000000"/>
                </a:solidFill>
                <a:latin typeface="Arial"/>
                <a:ea typeface="Arial"/>
                <a:cs typeface="Arial"/>
              </a:defRPr>
            </a:pPr>
            <a:r>
              <a:rPr lang="en-US"/>
              <a:t>Height Histogram</a:t>
            </a:r>
          </a:p>
        </c:rich>
      </c:tx>
      <c:layout>
        <c:manualLayout>
          <c:xMode val="edge"/>
          <c:yMode val="edge"/>
          <c:x val="0.38483146067415791"/>
          <c:y val="2.0833333333333402E-2"/>
        </c:manualLayout>
      </c:layout>
      <c:spPr>
        <a:noFill/>
        <a:ln w="29107">
          <a:noFill/>
        </a:ln>
      </c:spPr>
    </c:title>
    <c:plotArea>
      <c:layout>
        <c:manualLayout>
          <c:layoutTarget val="inner"/>
          <c:xMode val="edge"/>
          <c:yMode val="edge"/>
          <c:x val="8.8483146067415697E-2"/>
          <c:y val="0.18489583333333362"/>
          <c:w val="0.89887640449438355"/>
          <c:h val="0.62500000000000111"/>
        </c:manualLayout>
      </c:layout>
      <c:barChart>
        <c:barDir val="col"/>
        <c:grouping val="clustered"/>
        <c:ser>
          <c:idx val="0"/>
          <c:order val="0"/>
          <c:spPr>
            <a:solidFill>
              <a:srgbClr val="9999FF"/>
            </a:solidFill>
            <a:ln w="14553">
              <a:solidFill>
                <a:srgbClr val="000000"/>
              </a:solidFill>
              <a:prstDash val="solid"/>
            </a:ln>
          </c:spPr>
          <c:cat>
            <c:numRef>
              <c:f>'Month of Birth_1'!$Q$9:$Q$20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 of Birth_1'!$T$9:$T$20</c:f>
              <c:numCache>
                <c:formatCode>General</c:formatCode>
                <c:ptCount val="12"/>
                <c:pt idx="0">
                  <c:v>1</c:v>
                </c:pt>
                <c:pt idx="1">
                  <c:v>2</c:v>
                </c:pt>
                <c:pt idx="2">
                  <c:v>3</c:v>
                </c:pt>
                <c:pt idx="3">
                  <c:v>0</c:v>
                </c:pt>
                <c:pt idx="4">
                  <c:v>2</c:v>
                </c:pt>
                <c:pt idx="5">
                  <c:v>3</c:v>
                </c:pt>
                <c:pt idx="6">
                  <c:v>4</c:v>
                </c:pt>
                <c:pt idx="7">
                  <c:v>2</c:v>
                </c:pt>
                <c:pt idx="8">
                  <c:v>1</c:v>
                </c:pt>
                <c:pt idx="9">
                  <c:v>2</c:v>
                </c:pt>
                <c:pt idx="10">
                  <c:v>3</c:v>
                </c:pt>
                <c:pt idx="11">
                  <c:v>1</c:v>
                </c:pt>
              </c:numCache>
            </c:numRef>
          </c:val>
        </c:ser>
        <c:gapWidth val="0"/>
        <c:axId val="109243776"/>
        <c:axId val="109897216"/>
      </c:barChart>
      <c:catAx>
        <c:axId val="109243776"/>
        <c:scaling>
          <c:orientation val="minMax"/>
        </c:scaling>
        <c:axPos val="b"/>
        <c:title>
          <c:tx>
            <c:rich>
              <a:bodyPr/>
              <a:lstStyle/>
              <a:p>
                <a:pPr>
                  <a:defRPr sz="1318" b="1" i="0" u="none" strike="noStrike" baseline="0">
                    <a:solidFill>
                      <a:srgbClr val="000000"/>
                    </a:solidFill>
                    <a:latin typeface="Arial"/>
                    <a:ea typeface="Arial"/>
                    <a:cs typeface="Arial"/>
                  </a:defRPr>
                </a:pPr>
                <a:r>
                  <a:rPr lang="en-US"/>
                  <a:t>Height </a:t>
                </a:r>
              </a:p>
            </c:rich>
          </c:tx>
          <c:layout>
            <c:manualLayout>
              <c:xMode val="edge"/>
              <c:yMode val="edge"/>
              <c:x val="0.5014044943820225"/>
              <c:y val="0.90104166666666663"/>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09897216"/>
        <c:crosses val="autoZero"/>
        <c:auto val="1"/>
        <c:lblAlgn val="ctr"/>
        <c:lblOffset val="100"/>
        <c:tickLblSkip val="1"/>
        <c:tickMarkSkip val="1"/>
      </c:catAx>
      <c:valAx>
        <c:axId val="109897216"/>
        <c:scaling>
          <c:orientation val="minMax"/>
        </c:scaling>
        <c:axPos val="l"/>
        <c:majorGridlines>
          <c:spPr>
            <a:ln w="3638">
              <a:solidFill>
                <a:srgbClr val="000000"/>
              </a:solidFill>
              <a:prstDash val="solid"/>
            </a:ln>
          </c:spPr>
        </c:majorGridlines>
        <c:title>
          <c:tx>
            <c:rich>
              <a:bodyPr/>
              <a:lstStyle/>
              <a:p>
                <a:pPr>
                  <a:defRPr sz="1318" b="1" i="0" u="none" strike="noStrike" baseline="0">
                    <a:solidFill>
                      <a:srgbClr val="000000"/>
                    </a:solidFill>
                    <a:latin typeface="Arial"/>
                    <a:ea typeface="Arial"/>
                    <a:cs typeface="Arial"/>
                  </a:defRPr>
                </a:pPr>
                <a:r>
                  <a:rPr lang="en-US"/>
                  <a:t>Count</a:t>
                </a:r>
              </a:p>
            </c:rich>
          </c:tx>
          <c:layout>
            <c:manualLayout>
              <c:xMode val="edge"/>
              <c:yMode val="edge"/>
              <c:x val="1.2640449438202283E-2"/>
              <c:y val="0.43489583333333331"/>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09243776"/>
        <c:crosses val="autoZero"/>
        <c:crossBetween val="between"/>
        <c:majorUnit val="1"/>
      </c:valAx>
      <c:spPr>
        <a:solidFill>
          <a:srgbClr val="C0C0C0"/>
        </a:solidFill>
        <a:ln w="14553">
          <a:solidFill>
            <a:srgbClr val="808080"/>
          </a:solidFill>
          <a:prstDash val="solid"/>
        </a:ln>
      </c:spPr>
    </c:plotArea>
    <c:plotVisOnly val="1"/>
    <c:dispBlanksAs val="gap"/>
  </c:chart>
  <c:spPr>
    <a:solidFill>
      <a:srgbClr val="FFFFFF"/>
    </a:solidFill>
    <a:ln w="3638">
      <a:solidFill>
        <a:srgbClr val="000000"/>
      </a:solidFill>
      <a:prstDash val="solid"/>
    </a:ln>
  </c:spPr>
  <c:txPr>
    <a:bodyPr/>
    <a:lstStyle/>
    <a:p>
      <a:pPr>
        <a:defRPr sz="1375"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33" b="1" i="0" u="none" strike="noStrike" baseline="0">
                <a:solidFill>
                  <a:srgbClr val="000000"/>
                </a:solidFill>
                <a:latin typeface="Arial"/>
                <a:ea typeface="Arial"/>
                <a:cs typeface="Arial"/>
              </a:defRPr>
            </a:pPr>
            <a:r>
              <a:rPr lang="en-US"/>
              <a:t>Height Histogram</a:t>
            </a:r>
          </a:p>
        </c:rich>
      </c:tx>
      <c:layout>
        <c:manualLayout>
          <c:xMode val="edge"/>
          <c:yMode val="edge"/>
          <c:x val="0.38483146067415774"/>
          <c:y val="2.0833333333333388E-2"/>
        </c:manualLayout>
      </c:layout>
      <c:spPr>
        <a:noFill/>
        <a:ln w="29107">
          <a:noFill/>
        </a:ln>
      </c:spPr>
    </c:title>
    <c:plotArea>
      <c:layout>
        <c:manualLayout>
          <c:layoutTarget val="inner"/>
          <c:xMode val="edge"/>
          <c:yMode val="edge"/>
          <c:x val="8.8483146067415683E-2"/>
          <c:y val="0.18489583333333356"/>
          <c:w val="0.89887640449438311"/>
          <c:h val="0.62500000000000089"/>
        </c:manualLayout>
      </c:layout>
      <c:barChart>
        <c:barDir val="col"/>
        <c:grouping val="clustered"/>
        <c:ser>
          <c:idx val="0"/>
          <c:order val="0"/>
          <c:spPr>
            <a:solidFill>
              <a:srgbClr val="9999FF"/>
            </a:solidFill>
            <a:ln w="14553">
              <a:solidFill>
                <a:srgbClr val="000000"/>
              </a:solidFill>
              <a:prstDash val="solid"/>
            </a:ln>
          </c:spPr>
          <c:cat>
            <c:numRef>
              <c:f>'Month of Birth_1'!$Q$9:$Q$20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 of Birth_1'!$T$9:$T$20</c:f>
              <c:numCache>
                <c:formatCode>General</c:formatCode>
                <c:ptCount val="12"/>
                <c:pt idx="0">
                  <c:v>1</c:v>
                </c:pt>
                <c:pt idx="1">
                  <c:v>2</c:v>
                </c:pt>
                <c:pt idx="2">
                  <c:v>3</c:v>
                </c:pt>
                <c:pt idx="3">
                  <c:v>0</c:v>
                </c:pt>
                <c:pt idx="4">
                  <c:v>2</c:v>
                </c:pt>
                <c:pt idx="5">
                  <c:v>3</c:v>
                </c:pt>
                <c:pt idx="6">
                  <c:v>4</c:v>
                </c:pt>
                <c:pt idx="7">
                  <c:v>2</c:v>
                </c:pt>
                <c:pt idx="8">
                  <c:v>1</c:v>
                </c:pt>
                <c:pt idx="9">
                  <c:v>2</c:v>
                </c:pt>
                <c:pt idx="10">
                  <c:v>3</c:v>
                </c:pt>
                <c:pt idx="11">
                  <c:v>1</c:v>
                </c:pt>
              </c:numCache>
            </c:numRef>
          </c:val>
        </c:ser>
        <c:gapWidth val="0"/>
        <c:axId val="109915520"/>
        <c:axId val="109958656"/>
      </c:barChart>
      <c:catAx>
        <c:axId val="109915520"/>
        <c:scaling>
          <c:orientation val="minMax"/>
        </c:scaling>
        <c:axPos val="b"/>
        <c:title>
          <c:tx>
            <c:rich>
              <a:bodyPr/>
              <a:lstStyle/>
              <a:p>
                <a:pPr>
                  <a:defRPr sz="1318" b="1" i="0" u="none" strike="noStrike" baseline="0">
                    <a:solidFill>
                      <a:srgbClr val="000000"/>
                    </a:solidFill>
                    <a:latin typeface="Arial"/>
                    <a:ea typeface="Arial"/>
                    <a:cs typeface="Arial"/>
                  </a:defRPr>
                </a:pPr>
                <a:r>
                  <a:rPr lang="en-US"/>
                  <a:t>Height </a:t>
                </a:r>
              </a:p>
            </c:rich>
          </c:tx>
          <c:layout>
            <c:manualLayout>
              <c:xMode val="edge"/>
              <c:yMode val="edge"/>
              <c:x val="0.5014044943820225"/>
              <c:y val="0.90104166666666663"/>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09958656"/>
        <c:crosses val="autoZero"/>
        <c:auto val="1"/>
        <c:lblAlgn val="ctr"/>
        <c:lblOffset val="100"/>
        <c:tickLblSkip val="1"/>
        <c:tickMarkSkip val="1"/>
      </c:catAx>
      <c:valAx>
        <c:axId val="109958656"/>
        <c:scaling>
          <c:orientation val="minMax"/>
        </c:scaling>
        <c:axPos val="l"/>
        <c:majorGridlines>
          <c:spPr>
            <a:ln w="3638">
              <a:solidFill>
                <a:srgbClr val="000000"/>
              </a:solidFill>
              <a:prstDash val="solid"/>
            </a:ln>
          </c:spPr>
        </c:majorGridlines>
        <c:title>
          <c:tx>
            <c:rich>
              <a:bodyPr/>
              <a:lstStyle/>
              <a:p>
                <a:pPr>
                  <a:defRPr sz="1318" b="1" i="0" u="none" strike="noStrike" baseline="0">
                    <a:solidFill>
                      <a:srgbClr val="000000"/>
                    </a:solidFill>
                    <a:latin typeface="Arial"/>
                    <a:ea typeface="Arial"/>
                    <a:cs typeface="Arial"/>
                  </a:defRPr>
                </a:pPr>
                <a:r>
                  <a:rPr lang="en-US"/>
                  <a:t>Count</a:t>
                </a:r>
              </a:p>
            </c:rich>
          </c:tx>
          <c:layout>
            <c:manualLayout>
              <c:xMode val="edge"/>
              <c:yMode val="edge"/>
              <c:x val="1.2640449438202275E-2"/>
              <c:y val="0.43489583333333331"/>
            </c:manualLayout>
          </c:layout>
          <c:spPr>
            <a:noFill/>
            <a:ln w="29107">
              <a:noFill/>
            </a:ln>
          </c:spPr>
        </c:title>
        <c:numFmt formatCode="General" sourceLinked="1"/>
        <c:tickLblPos val="nextTo"/>
        <c:spPr>
          <a:ln w="3638">
            <a:solidFill>
              <a:srgbClr val="000000"/>
            </a:solidFill>
            <a:prstDash val="solid"/>
          </a:ln>
        </c:spPr>
        <c:txPr>
          <a:bodyPr rot="0" vert="horz"/>
          <a:lstStyle/>
          <a:p>
            <a:pPr>
              <a:defRPr sz="1375" b="0" i="0" u="none" strike="noStrike" baseline="0">
                <a:solidFill>
                  <a:srgbClr val="000000"/>
                </a:solidFill>
                <a:latin typeface="Arial"/>
                <a:ea typeface="Arial"/>
                <a:cs typeface="Arial"/>
              </a:defRPr>
            </a:pPr>
            <a:endParaRPr lang="en-US"/>
          </a:p>
        </c:txPr>
        <c:crossAx val="109915520"/>
        <c:crosses val="autoZero"/>
        <c:crossBetween val="between"/>
        <c:majorUnit val="1"/>
      </c:valAx>
      <c:spPr>
        <a:solidFill>
          <a:srgbClr val="C0C0C0"/>
        </a:solidFill>
        <a:ln w="14553">
          <a:solidFill>
            <a:srgbClr val="808080"/>
          </a:solidFill>
          <a:prstDash val="solid"/>
        </a:ln>
      </c:spPr>
    </c:plotArea>
    <c:plotVisOnly val="1"/>
    <c:dispBlanksAs val="gap"/>
  </c:chart>
  <c:spPr>
    <a:solidFill>
      <a:srgbClr val="FFFFFF"/>
    </a:solidFill>
    <a:ln w="3638">
      <a:solidFill>
        <a:srgbClr val="000000"/>
      </a:solidFill>
      <a:prstDash val="solid"/>
    </a:ln>
  </c:spPr>
  <c:txPr>
    <a:bodyPr/>
    <a:lstStyle/>
    <a:p>
      <a:pPr>
        <a:defRPr sz="1375"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679" b="1" i="0" u="none" strike="noStrike" baseline="0">
                <a:solidFill>
                  <a:srgbClr val="000000"/>
                </a:solidFill>
                <a:latin typeface="Arial"/>
                <a:ea typeface="Arial"/>
                <a:cs typeface="Arial"/>
              </a:defRPr>
            </a:pPr>
            <a:r>
              <a:rPr lang="en-US"/>
              <a:t>Height Histogram</a:t>
            </a:r>
          </a:p>
        </c:rich>
      </c:tx>
      <c:layout>
        <c:manualLayout>
          <c:xMode val="edge"/>
          <c:yMode val="edge"/>
          <c:x val="0.38855054811205897"/>
          <c:y val="2.0361990950226245E-2"/>
        </c:manualLayout>
      </c:layout>
      <c:spPr>
        <a:noFill/>
        <a:ln w="25849">
          <a:noFill/>
        </a:ln>
      </c:spPr>
    </c:title>
    <c:plotArea>
      <c:layout>
        <c:manualLayout>
          <c:layoutTarget val="inner"/>
          <c:xMode val="edge"/>
          <c:yMode val="edge"/>
          <c:x val="9.0133982947624841E-2"/>
          <c:y val="0.18099547511312258"/>
          <c:w val="0.89890377588306947"/>
          <c:h val="0.56561085972850755"/>
        </c:manualLayout>
      </c:layout>
      <c:barChart>
        <c:barDir val="col"/>
        <c:grouping val="clustered"/>
        <c:ser>
          <c:idx val="0"/>
          <c:order val="0"/>
          <c:spPr>
            <a:solidFill>
              <a:srgbClr val="9999FF"/>
            </a:solidFill>
            <a:ln w="12924">
              <a:solidFill>
                <a:srgbClr val="000000"/>
              </a:solidFill>
              <a:prstDash val="solid"/>
            </a:ln>
          </c:spPr>
          <c:cat>
            <c:strRef>
              <c:f>'Height_1 (2)'!$Q$2:$Q$21</c:f>
              <c:strCache>
                <c:ptCount val="20"/>
                <c:pt idx="0">
                  <c:v>&lt;40</c:v>
                </c:pt>
                <c:pt idx="1">
                  <c:v>40 - 42.5</c:v>
                </c:pt>
                <c:pt idx="2">
                  <c:v>42.5 - 45</c:v>
                </c:pt>
                <c:pt idx="3">
                  <c:v>45 - 47.5</c:v>
                </c:pt>
                <c:pt idx="4">
                  <c:v>47.5 - 50</c:v>
                </c:pt>
                <c:pt idx="5">
                  <c:v>50 - 52.5</c:v>
                </c:pt>
                <c:pt idx="6">
                  <c:v>52.5 - 55</c:v>
                </c:pt>
                <c:pt idx="7">
                  <c:v>55 - 57.5</c:v>
                </c:pt>
                <c:pt idx="8">
                  <c:v>57.5 - 60</c:v>
                </c:pt>
                <c:pt idx="9">
                  <c:v>60 - 62.5</c:v>
                </c:pt>
                <c:pt idx="10">
                  <c:v>62.5 - 65</c:v>
                </c:pt>
                <c:pt idx="11">
                  <c:v>65 - 67.5</c:v>
                </c:pt>
                <c:pt idx="12">
                  <c:v>67.5 - 70</c:v>
                </c:pt>
                <c:pt idx="13">
                  <c:v>70 - 72.5</c:v>
                </c:pt>
                <c:pt idx="14">
                  <c:v>72.5 - 75</c:v>
                </c:pt>
                <c:pt idx="15">
                  <c:v>75 - 77.5</c:v>
                </c:pt>
                <c:pt idx="16">
                  <c:v>77.5 - 80</c:v>
                </c:pt>
                <c:pt idx="17">
                  <c:v>80 - 82.5</c:v>
                </c:pt>
                <c:pt idx="18">
                  <c:v>82.5 - 85</c:v>
                </c:pt>
                <c:pt idx="19">
                  <c:v>&gt; 85</c:v>
                </c:pt>
              </c:strCache>
            </c:strRef>
          </c:cat>
          <c:val>
            <c:numRef>
              <c:f>'Height_1 (2)'!$R$2:$R$21</c:f>
              <c:numCache>
                <c:formatCode>General</c:formatCode>
                <c:ptCount val="20"/>
                <c:pt idx="0">
                  <c:v>1</c:v>
                </c:pt>
                <c:pt idx="1">
                  <c:v>0</c:v>
                </c:pt>
                <c:pt idx="2">
                  <c:v>0</c:v>
                </c:pt>
                <c:pt idx="3">
                  <c:v>0</c:v>
                </c:pt>
                <c:pt idx="4">
                  <c:v>0</c:v>
                </c:pt>
                <c:pt idx="5">
                  <c:v>0</c:v>
                </c:pt>
                <c:pt idx="6">
                  <c:v>0</c:v>
                </c:pt>
                <c:pt idx="7">
                  <c:v>0</c:v>
                </c:pt>
                <c:pt idx="8">
                  <c:v>0</c:v>
                </c:pt>
                <c:pt idx="9">
                  <c:v>1</c:v>
                </c:pt>
                <c:pt idx="10">
                  <c:v>0</c:v>
                </c:pt>
                <c:pt idx="11">
                  <c:v>1</c:v>
                </c:pt>
                <c:pt idx="12">
                  <c:v>0</c:v>
                </c:pt>
                <c:pt idx="13">
                  <c:v>1</c:v>
                </c:pt>
                <c:pt idx="14">
                  <c:v>2</c:v>
                </c:pt>
                <c:pt idx="15">
                  <c:v>3</c:v>
                </c:pt>
                <c:pt idx="16">
                  <c:v>6</c:v>
                </c:pt>
                <c:pt idx="17">
                  <c:v>7</c:v>
                </c:pt>
                <c:pt idx="18">
                  <c:v>10</c:v>
                </c:pt>
                <c:pt idx="19">
                  <c:v>2</c:v>
                </c:pt>
              </c:numCache>
            </c:numRef>
          </c:val>
        </c:ser>
        <c:gapWidth val="0"/>
        <c:axId val="120780672"/>
        <c:axId val="100376576"/>
      </c:barChart>
      <c:catAx>
        <c:axId val="120780672"/>
        <c:scaling>
          <c:orientation val="minMax"/>
        </c:scaling>
        <c:axPos val="b"/>
        <c:title>
          <c:tx>
            <c:rich>
              <a:bodyPr/>
              <a:lstStyle/>
              <a:p>
                <a:pPr>
                  <a:defRPr sz="1221" b="1" i="0" u="none" strike="noStrike" baseline="0">
                    <a:solidFill>
                      <a:srgbClr val="000000"/>
                    </a:solidFill>
                    <a:latin typeface="Arial"/>
                    <a:ea typeface="Arial"/>
                    <a:cs typeface="Arial"/>
                  </a:defRPr>
                </a:pPr>
                <a:r>
                  <a:rPr lang="en-US"/>
                  <a:t>Height </a:t>
                </a:r>
              </a:p>
            </c:rich>
          </c:tx>
          <c:layout>
            <c:manualLayout>
              <c:xMode val="edge"/>
              <c:yMode val="edge"/>
              <c:x val="0.50791717417783111"/>
              <c:y val="0.9095022624434389"/>
            </c:manualLayout>
          </c:layout>
          <c:spPr>
            <a:noFill/>
            <a:ln w="25849">
              <a:noFill/>
            </a:ln>
          </c:spPr>
        </c:title>
        <c:numFmt formatCode="General" sourceLinked="1"/>
        <c:tickLblPos val="nextTo"/>
        <c:spPr>
          <a:ln w="3231">
            <a:solidFill>
              <a:srgbClr val="000000"/>
            </a:solidFill>
            <a:prstDash val="solid"/>
          </a:ln>
        </c:spPr>
        <c:txPr>
          <a:bodyPr rot="-2700000" vert="horz"/>
          <a:lstStyle/>
          <a:p>
            <a:pPr>
              <a:defRPr sz="1221" b="0" i="0" u="none" strike="noStrike" baseline="0">
                <a:solidFill>
                  <a:srgbClr val="000000"/>
                </a:solidFill>
                <a:latin typeface="Arial"/>
                <a:ea typeface="Arial"/>
                <a:cs typeface="Arial"/>
              </a:defRPr>
            </a:pPr>
            <a:endParaRPr lang="en-US"/>
          </a:p>
        </c:txPr>
        <c:crossAx val="100376576"/>
        <c:crosses val="autoZero"/>
        <c:auto val="1"/>
        <c:lblAlgn val="ctr"/>
        <c:lblOffset val="100"/>
        <c:tickLblSkip val="1"/>
        <c:tickMarkSkip val="1"/>
      </c:catAx>
      <c:valAx>
        <c:axId val="100376576"/>
        <c:scaling>
          <c:orientation val="minMax"/>
        </c:scaling>
        <c:axPos val="l"/>
        <c:majorGridlines>
          <c:spPr>
            <a:ln w="3231">
              <a:solidFill>
                <a:srgbClr val="000000"/>
              </a:solidFill>
              <a:prstDash val="solid"/>
            </a:ln>
          </c:spPr>
        </c:majorGridlines>
        <c:title>
          <c:tx>
            <c:rich>
              <a:bodyPr/>
              <a:lstStyle/>
              <a:p>
                <a:pPr>
                  <a:defRPr sz="1221" b="1" i="0" u="none" strike="noStrike" baseline="0">
                    <a:solidFill>
                      <a:srgbClr val="000000"/>
                    </a:solidFill>
                    <a:latin typeface="Arial"/>
                    <a:ea typeface="Arial"/>
                    <a:cs typeface="Arial"/>
                  </a:defRPr>
                </a:pPr>
                <a:r>
                  <a:rPr lang="en-US"/>
                  <a:t>Count</a:t>
                </a:r>
              </a:p>
            </c:rich>
          </c:tx>
          <c:layout>
            <c:manualLayout>
              <c:xMode val="edge"/>
              <c:yMode val="edge"/>
              <c:x val="1.2180267965895246E-2"/>
              <c:y val="0.40271493212669685"/>
            </c:manualLayout>
          </c:layout>
          <c:spPr>
            <a:noFill/>
            <a:ln w="25849">
              <a:noFill/>
            </a:ln>
          </c:spPr>
        </c:title>
        <c:numFmt formatCode="General" sourceLinked="1"/>
        <c:tickLblPos val="nextTo"/>
        <c:spPr>
          <a:ln w="3231">
            <a:solidFill>
              <a:srgbClr val="000000"/>
            </a:solidFill>
            <a:prstDash val="solid"/>
          </a:ln>
        </c:spPr>
        <c:txPr>
          <a:bodyPr rot="0" vert="horz"/>
          <a:lstStyle/>
          <a:p>
            <a:pPr>
              <a:defRPr sz="1221" b="0" i="0" u="none" strike="noStrike" baseline="0">
                <a:solidFill>
                  <a:srgbClr val="000000"/>
                </a:solidFill>
                <a:latin typeface="Arial"/>
                <a:ea typeface="Arial"/>
                <a:cs typeface="Arial"/>
              </a:defRPr>
            </a:pPr>
            <a:endParaRPr lang="en-US"/>
          </a:p>
        </c:txPr>
        <c:crossAx val="120780672"/>
        <c:crosses val="autoZero"/>
        <c:crossBetween val="between"/>
      </c:valAx>
      <c:spPr>
        <a:solidFill>
          <a:srgbClr val="C0C0C0"/>
        </a:solidFill>
        <a:ln w="12924">
          <a:solidFill>
            <a:srgbClr val="808080"/>
          </a:solidFill>
          <a:prstDash val="solid"/>
        </a:ln>
      </c:spPr>
    </c:plotArea>
    <c:plotVisOnly val="1"/>
    <c:dispBlanksAs val="gap"/>
  </c:chart>
  <c:spPr>
    <a:solidFill>
      <a:srgbClr val="FFFFFF"/>
    </a:solidFill>
    <a:ln w="3231">
      <a:solidFill>
        <a:srgbClr val="000000"/>
      </a:solidFill>
      <a:prstDash val="solid"/>
    </a:ln>
  </c:spPr>
  <c:txPr>
    <a:bodyPr/>
    <a:lstStyle/>
    <a:p>
      <a:pPr>
        <a:defRPr sz="1221" b="0"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525" b="1" i="0" u="none" strike="noStrike" baseline="0">
                <a:solidFill>
                  <a:srgbClr val="000000"/>
                </a:solidFill>
                <a:latin typeface="Arial"/>
                <a:ea typeface="Arial"/>
                <a:cs typeface="Arial"/>
              </a:defRPr>
            </a:pPr>
            <a:r>
              <a:rPr lang="en-US"/>
              <a:t>Height Histogram</a:t>
            </a:r>
          </a:p>
        </c:rich>
      </c:tx>
      <c:layout>
        <c:manualLayout>
          <c:xMode val="edge"/>
          <c:yMode val="edge"/>
          <c:x val="0.38896189224704458"/>
          <c:y val="4.1362628693898111E-2"/>
        </c:manualLayout>
      </c:layout>
      <c:spPr>
        <a:noFill/>
        <a:ln w="25400">
          <a:noFill/>
        </a:ln>
      </c:spPr>
    </c:title>
    <c:plotArea>
      <c:layout>
        <c:manualLayout>
          <c:layoutTarget val="inner"/>
          <c:xMode val="edge"/>
          <c:yMode val="edge"/>
          <c:x val="8.4099868593955657E-2"/>
          <c:y val="0.14841884413692893"/>
          <c:w val="0.89750328515111599"/>
          <c:h val="0.69343230457417271"/>
        </c:manualLayout>
      </c:layout>
      <c:barChart>
        <c:barDir val="col"/>
        <c:grouping val="clustered"/>
        <c:ser>
          <c:idx val="0"/>
          <c:order val="0"/>
          <c:spPr>
            <a:solidFill>
              <a:srgbClr val="9999FF"/>
            </a:solidFill>
            <a:ln w="12700">
              <a:solidFill>
                <a:srgbClr val="000000"/>
              </a:solidFill>
              <a:prstDash val="solid"/>
            </a:ln>
          </c:spPr>
          <c:cat>
            <c:strRef>
              <c:f>Height_CI!$X$2:$X$9</c:f>
              <c:strCache>
                <c:ptCount val="8"/>
                <c:pt idx="0">
                  <c:v>&lt;55</c:v>
                </c:pt>
                <c:pt idx="1">
                  <c:v>55 - 60</c:v>
                </c:pt>
                <c:pt idx="2">
                  <c:v>60 -65</c:v>
                </c:pt>
                <c:pt idx="3">
                  <c:v>65 - 67</c:v>
                </c:pt>
                <c:pt idx="4">
                  <c:v>67 -70</c:v>
                </c:pt>
                <c:pt idx="5">
                  <c:v>70 -75</c:v>
                </c:pt>
                <c:pt idx="6">
                  <c:v>75 - 80</c:v>
                </c:pt>
                <c:pt idx="7">
                  <c:v>More</c:v>
                </c:pt>
              </c:strCache>
            </c:strRef>
          </c:cat>
          <c:val>
            <c:numRef>
              <c:f>Height_CI!$Y$2:$Y$9</c:f>
              <c:numCache>
                <c:formatCode>General</c:formatCode>
                <c:ptCount val="8"/>
                <c:pt idx="0">
                  <c:v>1</c:v>
                </c:pt>
                <c:pt idx="1">
                  <c:v>4</c:v>
                </c:pt>
                <c:pt idx="2">
                  <c:v>3</c:v>
                </c:pt>
                <c:pt idx="3">
                  <c:v>5</c:v>
                </c:pt>
                <c:pt idx="4">
                  <c:v>7</c:v>
                </c:pt>
                <c:pt idx="5">
                  <c:v>4</c:v>
                </c:pt>
                <c:pt idx="6">
                  <c:v>5</c:v>
                </c:pt>
                <c:pt idx="7">
                  <c:v>3</c:v>
                </c:pt>
              </c:numCache>
            </c:numRef>
          </c:val>
        </c:ser>
        <c:gapWidth val="0"/>
        <c:axId val="69608960"/>
        <c:axId val="69652864"/>
      </c:barChart>
      <c:catAx>
        <c:axId val="69608960"/>
        <c:scaling>
          <c:orientation val="minMax"/>
        </c:scaling>
        <c:axPos val="b"/>
        <c:title>
          <c:tx>
            <c:rich>
              <a:bodyPr/>
              <a:lstStyle/>
              <a:p>
                <a:pPr>
                  <a:defRPr sz="1200" b="1" i="0" u="none" strike="noStrike" baseline="0">
                    <a:solidFill>
                      <a:srgbClr val="000000"/>
                    </a:solidFill>
                    <a:latin typeface="Arial"/>
                    <a:ea typeface="Arial"/>
                    <a:cs typeface="Arial"/>
                  </a:defRPr>
                </a:pPr>
                <a:r>
                  <a:rPr lang="en-US"/>
                  <a:t>Height </a:t>
                </a:r>
              </a:p>
            </c:rich>
          </c:tx>
          <c:layout>
            <c:manualLayout>
              <c:xMode val="edge"/>
              <c:yMode val="edge"/>
              <c:x val="0.49540078843626861"/>
              <c:y val="0.9197102144878499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9652864"/>
        <c:crosses val="autoZero"/>
        <c:auto val="1"/>
        <c:lblAlgn val="ctr"/>
        <c:lblOffset val="100"/>
        <c:tickLblSkip val="1"/>
        <c:tickMarkSkip val="1"/>
      </c:catAx>
      <c:valAx>
        <c:axId val="69652864"/>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Count</a:t>
                </a:r>
              </a:p>
            </c:rich>
          </c:tx>
          <c:layout>
            <c:manualLayout>
              <c:xMode val="edge"/>
              <c:yMode val="edge"/>
              <c:x val="1.3140604467805548E-2"/>
              <c:y val="0.4306579575776447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9608960"/>
        <c:crosses val="autoZero"/>
        <c:crossBetween val="between"/>
      </c:valAx>
      <c:spPr>
        <a:solidFill>
          <a:srgbClr val="C0C0C0"/>
        </a:solidFill>
        <a:ln w="12700">
          <a:solidFill>
            <a:srgbClr val="808080"/>
          </a:solidFill>
          <a:prstDash val="solid"/>
        </a:ln>
      </c:spPr>
    </c:plotArea>
    <c:plotVisOnly val="1"/>
    <c:dispBlanksAs val="gap"/>
  </c:chart>
  <c:spPr>
    <a:solidFill>
      <a:srgbClr val="FFFFFF"/>
    </a:solidFill>
    <a:ln w="3175">
      <a:solidFill>
        <a:srgbClr val="000000"/>
      </a:solid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311751C-7379-4FBF-ACC3-9C3B7C97907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01D985C-03FD-4496-93B8-74C78B08B110}" type="slidenum">
              <a:rPr lang="en-US"/>
              <a:pPr/>
              <a:t>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You don’t have to remember everything in the this powerpoint, however, you do need to think about these issues when analyzing any dataset.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does “normal” mean to you?</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statistics are used to</a:t>
            </a:r>
            <a:r>
              <a:rPr lang="en-US" baseline="0" dirty="0" smtClean="0"/>
              <a:t> summarize a set of observations – communicate a large amount of information as </a:t>
            </a:r>
            <a:r>
              <a:rPr lang="en-US" baseline="0" dirty="0" err="1" smtClean="0"/>
              <a:t>easilty</a:t>
            </a:r>
            <a:r>
              <a:rPr lang="en-US" baseline="0" dirty="0" smtClean="0"/>
              <a:t> as possible</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38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FAF07B3-C3E7-40C4-B162-41A673A0B3D9}" type="slidenum">
              <a:rPr lang="en-US"/>
              <a:pPr/>
              <a:t>43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Its expected that 68% of the samples will fall within one standard deviation (the red), 95 % within 2 standard deviations (red and greed) and 99% will fall within 3 std deviations (red, green and blue).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AEB5E12-9076-4763-A0BE-75CD29633732}" type="slidenum">
              <a:rPr lang="en-US"/>
              <a:pPr/>
              <a:t>46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A value that is far outside of the rest of the values is called an outlier.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smtClean="0"/>
              <a:t>CI and CL can be confusing.  The higher the CL, the wider the CI</a:t>
            </a:r>
          </a:p>
          <a:p>
            <a:pPr eaLnBrk="1" hangingPunct="1"/>
            <a:endParaRPr lang="en-US" dirty="0" smtClean="0"/>
          </a:p>
          <a:p>
            <a:pPr eaLnBrk="1" hangingPunct="1"/>
            <a:r>
              <a:rPr lang="en-US" dirty="0" smtClean="0"/>
              <a:t>Alpha = 1 – the confidence limit</a:t>
            </a:r>
          </a:p>
          <a:p>
            <a:pPr eaLnBrk="1" hangingPunct="1"/>
            <a:endParaRPr lang="en-US" dirty="0" smtClean="0"/>
          </a:p>
          <a:p>
            <a:pPr eaLnBrk="1" hangingPunct="1"/>
            <a:r>
              <a:rPr lang="en-US" dirty="0" smtClean="0"/>
              <a:t>CI = t* x std</a:t>
            </a:r>
            <a:r>
              <a:rPr lang="en-US" baseline="0" dirty="0" smtClean="0"/>
              <a:t> dev/</a:t>
            </a:r>
            <a:r>
              <a:rPr lang="en-US" baseline="0" dirty="0" err="1" smtClean="0"/>
              <a:t>sqrt</a:t>
            </a:r>
            <a:r>
              <a:rPr lang="en-US" baseline="0" dirty="0" smtClean="0"/>
              <a:t>(N-1)</a:t>
            </a:r>
          </a:p>
          <a:p>
            <a:pPr eaLnBrk="1" hangingPunct="1"/>
            <a:endParaRPr lang="en-US" baseline="0" dirty="0" smtClean="0"/>
          </a:p>
          <a:p>
            <a:pPr eaLnBrk="1" hangingPunct="1"/>
            <a:r>
              <a:rPr lang="en-US" baseline="0" dirty="0" smtClean="0"/>
              <a:t>Get t from a standard table</a:t>
            </a:r>
          </a:p>
          <a:p>
            <a:pPr eaLnBrk="1" hangingPunct="1"/>
            <a:r>
              <a:rPr lang="en-US" baseline="0" dirty="0" smtClean="0"/>
              <a:t>t* = students t with alpha/2 and N-1 degrees of table</a:t>
            </a:r>
            <a:endParaRPr lang="en-US" dirty="0" smtClean="0"/>
          </a:p>
        </p:txBody>
      </p:sp>
      <p:sp>
        <p:nvSpPr>
          <p:cNvPr id="71684" name="Slide Number Placeholder 3"/>
          <p:cNvSpPr>
            <a:spLocks noGrp="1"/>
          </p:cNvSpPr>
          <p:nvPr>
            <p:ph type="sldNum" sz="quarter" idx="5"/>
          </p:nvPr>
        </p:nvSpPr>
        <p:spPr>
          <a:noFill/>
        </p:spPr>
        <p:txBody>
          <a:bodyPr/>
          <a:lstStyle/>
          <a:p>
            <a:fld id="{45AEA621-158C-45EF-A307-16487E107127}" type="slidenum">
              <a:rPr lang="en-US"/>
              <a:pPr/>
              <a:t>52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Standard error</a:t>
            </a:r>
            <a:r>
              <a:rPr lang="en-US" baseline="0" dirty="0" smtClean="0"/>
              <a:t>s are a kind of standard deviation, </a:t>
            </a:r>
            <a:r>
              <a:rPr lang="en-US" dirty="0" smtClean="0"/>
              <a:t>If you took lots of samples from one population; how would the mean vary.  As sample size</a:t>
            </a:r>
            <a:r>
              <a:rPr lang="en-US" baseline="0" dirty="0" smtClean="0"/>
              <a:t> increases, standard error decreases.  This is not generally the case for standard deviation</a:t>
            </a:r>
            <a:endParaRPr lang="en-US" dirty="0"/>
          </a:p>
        </p:txBody>
      </p:sp>
      <p:sp>
        <p:nvSpPr>
          <p:cNvPr id="4" name="Slide Number Placeholder 3"/>
          <p:cNvSpPr>
            <a:spLocks noGrp="1"/>
          </p:cNvSpPr>
          <p:nvPr>
            <p:ph type="sldNum" sz="quarter" idx="10"/>
          </p:nvPr>
        </p:nvSpPr>
        <p:spPr/>
        <p:txBody>
          <a:bodyPr/>
          <a:lstStyle/>
          <a:p>
            <a:pPr>
              <a:defRPr/>
            </a:pPr>
            <a:fld id="{C311751C-7379-4FBF-ACC3-9C3B7C97907D}" type="slidenum">
              <a:rPr lang="en-US" smtClean="0"/>
              <a:pPr>
                <a:defRPr/>
              </a:pPr>
              <a:t>55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01D985C-03FD-4496-93B8-74C78B08B110}" type="slidenum">
              <a:rPr lang="en-US"/>
              <a:pPr/>
              <a:t>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You don’t have to remember everything in the this powerpoint, however, you do need to think about these issues when analyzing any dataset.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316B7A2-3108-4D85-BD01-591907A67A35}" type="slidenum">
              <a:rPr lang="en-US"/>
              <a:pPr/>
              <a:t>10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t>Nominal – names or classes</a:t>
            </a:r>
          </a:p>
          <a:p>
            <a:pPr eaLnBrk="1" hangingPunct="1"/>
            <a:r>
              <a:rPr lang="en-US" smtClean="0"/>
              <a:t>Ordinal – numbers or letters that can be ranked</a:t>
            </a:r>
          </a:p>
          <a:p>
            <a:pPr eaLnBrk="1" hangingPunct="1"/>
            <a:r>
              <a:rPr lang="en-US" smtClean="0"/>
              <a:t>Continuous – numbers that are continuous from zero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9604360-0A0B-4363-BC5A-8F6570EE550B}" type="slidenum">
              <a:rPr lang="en-US"/>
              <a:pPr/>
              <a:t>15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Average is a fuzzy term, google “average vs. mean” and you’ll see what I mean.  Most people use average to mean arithmetic mean – but it can also mean any value that represents the central tendency of a dataset, sample or population.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336E512-38AF-4046-B7FC-2170A78E81C1}" type="slidenum">
              <a:rPr lang="en-US"/>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t>The median has the same number of values above and below it.  To get the median, list all the values from lowest to highest, the one in the middle is the median.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0F4F3B8-A2C7-4675-ABCD-481A658050C4}" type="slidenum">
              <a:rPr lang="en-US"/>
              <a:pPr/>
              <a:t>24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t>Ordinal values have a rank but no true zero.  January always come before February. Often the distance between values isn’t constant (January has 31 days, but February has 28).  Therefore, 7.2 doesn’t have</a:t>
            </a:r>
            <a:r>
              <a:rPr lang="en-US" baseline="0" dirty="0" smtClean="0"/>
              <a:t> real meaning</a:t>
            </a:r>
            <a:r>
              <a:rPr lang="en-US" dirty="0"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0F4F3B8-A2C7-4675-ABCD-481A658050C4}" type="slidenum">
              <a:rPr lang="en-US"/>
              <a:pPr/>
              <a:t>25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t>Ordinal values have a rank but no true zero.  January always come before February. Often the distance between values isn’t constant (January has 31 days, but February has 28).  Therefore, 7.2 doesn’t have</a:t>
            </a:r>
            <a:r>
              <a:rPr lang="en-US" baseline="0" dirty="0" smtClean="0"/>
              <a:t> real meaning</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FE7D89C-145E-4860-9014-1E5756943EBD}" type="slidenum">
              <a:rPr lang="en-US"/>
              <a:pPr/>
              <a:t>27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Nominal – names or classes</a:t>
            </a:r>
          </a:p>
          <a:p>
            <a:pPr eaLnBrk="1" hangingPunct="1"/>
            <a:r>
              <a:rPr lang="en-US" smtClean="0"/>
              <a:t>Ordinal – numbers or letters that can be ranked</a:t>
            </a:r>
          </a:p>
          <a:p>
            <a:pPr eaLnBrk="1" hangingPunct="1"/>
            <a:r>
              <a:rPr lang="en-US" smtClean="0"/>
              <a:t>Continuous – numbers that are continuous from zero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t>Standard deviation is a property of the population (you don’t expect it to change dramatically as you collect more samples)</a:t>
            </a:r>
          </a:p>
          <a:p>
            <a:pPr eaLnBrk="1" hangingPunct="1"/>
            <a:r>
              <a:rPr lang="en-US" smtClean="0"/>
              <a:t>Confidence intervals are a property of the sample (this means increasing the number of samples will increase your certainty or shrink the confidence interval).</a:t>
            </a:r>
          </a:p>
        </p:txBody>
      </p:sp>
      <p:sp>
        <p:nvSpPr>
          <p:cNvPr id="68612" name="Slide Number Placeholder 3"/>
          <p:cNvSpPr>
            <a:spLocks noGrp="1"/>
          </p:cNvSpPr>
          <p:nvPr>
            <p:ph type="sldNum" sz="quarter" idx="5"/>
          </p:nvPr>
        </p:nvSpPr>
        <p:spPr>
          <a:noFill/>
        </p:spPr>
        <p:txBody>
          <a:bodyPr/>
          <a:lstStyle/>
          <a:p>
            <a:fld id="{C39F6E71-8B43-4B56-A35D-20425E85DA0B}" type="slidenum">
              <a:rPr lang="en-US"/>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9BE39-2B76-4AEB-B1A3-21CF6C93BF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39B09A-F516-4B04-A5FC-83ED020EEC9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3B826A-C91D-4933-A8DD-08C3F466122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FF3FA5-2E84-4092-9D5F-4D1F46CAECF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592A9-9AAF-4E0C-B121-9B339FAA668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6DEA25E-245E-4360-AB9D-2776B07C579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C637B2-A7E7-4E1A-B0D6-9FFD4111C31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5965F3-78E6-4FBA-BE1A-5E66629090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BDD77C-5B4F-4B72-8370-7DD50B27CA4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27C72A-6ABE-4B20-BACD-63D7F0A958E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98381A0-9C5C-4AAB-A16E-C758BD97A0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56EE73-22CE-4E29-A940-3F6EF85D9B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837A95-DBA5-4541-8277-349CB784A6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D49485-5A17-4083-B785-B3E49612D59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F45C3F1-7A96-4BE2-8F06-E7F43CD840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Excel_97-2003_Worksheet5.xls"/><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Excel_97-2003_Worksheet6.xl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Excel_97-2003_Worksheet7.xls"/><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Excel_97-2003_Worksheet8.xls"/><Relationship Id="rId2" Type="http://schemas.openxmlformats.org/officeDocument/2006/relationships/slideLayout" Target="../slideLayouts/slideLayout14.xml"/><Relationship Id="rId1" Type="http://schemas.openxmlformats.org/officeDocument/2006/relationships/vmlDrawing" Target="../drawings/vmlDrawing8.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Excel_97-2003_Worksheet9.xls"/><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Excel_97-2003_Worksheet10.xls"/><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4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Microsoft_Office_Excel_97-2003_Worksheet11.xls"/></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oleObject" Target="../embeddings/oleObject11.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8.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15.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IMG_0596"/>
          <p:cNvPicPr>
            <a:picLocks noChangeAspect="1" noChangeArrowheads="1"/>
          </p:cNvPicPr>
          <p:nvPr/>
        </p:nvPicPr>
        <p:blipFill>
          <a:blip r:embed="rId2" cstate="print">
            <a:lum bright="2000" contrast="10000"/>
          </a:blip>
          <a:srcRect l="5019" r="5852"/>
          <a:stretch>
            <a:fillRect/>
          </a:stretch>
        </p:blipFill>
        <p:spPr bwMode="auto">
          <a:xfrm>
            <a:off x="0" y="0"/>
            <a:ext cx="9144000" cy="7086600"/>
          </a:xfrm>
          <a:prstGeom prst="rect">
            <a:avLst/>
          </a:prstGeom>
          <a:noFill/>
          <a:ln w="9525">
            <a:noFill/>
            <a:miter lim="800000"/>
            <a:headEnd/>
            <a:tailEnd/>
          </a:ln>
        </p:spPr>
      </p:pic>
      <p:sp>
        <p:nvSpPr>
          <p:cNvPr id="16387" name="Rectangle 2"/>
          <p:cNvSpPr>
            <a:spLocks noGrp="1" noChangeArrowheads="1"/>
          </p:cNvSpPr>
          <p:nvPr>
            <p:ph type="ctrTitle"/>
          </p:nvPr>
        </p:nvSpPr>
        <p:spPr>
          <a:xfrm>
            <a:off x="533400" y="762000"/>
            <a:ext cx="7772400" cy="1470025"/>
          </a:xfrm>
        </p:spPr>
        <p:txBody>
          <a:bodyPr/>
          <a:lstStyle/>
          <a:p>
            <a:pPr eaLnBrk="1" hangingPunct="1"/>
            <a:r>
              <a:rPr lang="en-US" smtClean="0">
                <a:solidFill>
                  <a:schemeClr val="accent2"/>
                </a:solidFill>
              </a:rPr>
              <a:t>Statistics</a:t>
            </a:r>
            <a:r>
              <a:rPr lang="en-US" smtClean="0"/>
              <a:t/>
            </a:r>
            <a:br>
              <a:rPr lang="en-US" smtClean="0"/>
            </a:br>
            <a:endParaRPr lang="en-US" smtClean="0"/>
          </a:p>
        </p:txBody>
      </p:sp>
      <p:sp>
        <p:nvSpPr>
          <p:cNvPr id="16388" name="Rectangle 3"/>
          <p:cNvSpPr>
            <a:spLocks noGrp="1" noChangeArrowheads="1"/>
          </p:cNvSpPr>
          <p:nvPr>
            <p:ph type="subTitle" idx="1"/>
          </p:nvPr>
        </p:nvSpPr>
        <p:spPr>
          <a:xfrm>
            <a:off x="685800" y="1600200"/>
            <a:ext cx="7315200" cy="1752600"/>
          </a:xfrm>
        </p:spPr>
        <p:txBody>
          <a:bodyPr/>
          <a:lstStyle/>
          <a:p>
            <a:pPr eaLnBrk="1" hangingPunct="1"/>
            <a:r>
              <a:rPr lang="en-US" dirty="0" smtClean="0"/>
              <a:t>the basics</a:t>
            </a:r>
          </a:p>
        </p:txBody>
      </p:sp>
      <p:sp>
        <p:nvSpPr>
          <p:cNvPr id="16389" name="Line 5"/>
          <p:cNvSpPr>
            <a:spLocks noChangeShapeType="1"/>
          </p:cNvSpPr>
          <p:nvPr/>
        </p:nvSpPr>
        <p:spPr bwMode="auto">
          <a:xfrm>
            <a:off x="4191000" y="2895600"/>
            <a:ext cx="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Three kinds of data</a:t>
            </a:r>
          </a:p>
        </p:txBody>
      </p:sp>
      <p:sp>
        <p:nvSpPr>
          <p:cNvPr id="16387" name="Rectangle 3"/>
          <p:cNvSpPr>
            <a:spLocks noGrp="1" noChangeArrowheads="1"/>
          </p:cNvSpPr>
          <p:nvPr>
            <p:ph type="body" idx="1"/>
          </p:nvPr>
        </p:nvSpPr>
        <p:spPr>
          <a:xfrm>
            <a:off x="457200" y="1371600"/>
            <a:ext cx="8229600" cy="4754563"/>
          </a:xfrm>
        </p:spPr>
        <p:txBody>
          <a:bodyPr/>
          <a:lstStyle/>
          <a:p>
            <a:pPr eaLnBrk="1" hangingPunct="1"/>
            <a:r>
              <a:rPr lang="en-US" smtClean="0"/>
              <a:t>We’ll talk about some examples</a:t>
            </a:r>
          </a:p>
          <a:p>
            <a:pPr eaLnBrk="1" hangingPunct="1"/>
            <a:r>
              <a:rPr lang="en-US" smtClean="0"/>
              <a:t>We’ll apply the ideas to soil information.</a:t>
            </a:r>
          </a:p>
        </p:txBody>
      </p:sp>
      <p:sp>
        <p:nvSpPr>
          <p:cNvPr id="16390" name="AutoShape 6"/>
          <p:cNvSpPr>
            <a:spLocks noChangeArrowheads="1"/>
          </p:cNvSpPr>
          <p:nvPr/>
        </p:nvSpPr>
        <p:spPr bwMode="auto">
          <a:xfrm>
            <a:off x="990600" y="3352800"/>
            <a:ext cx="7391400" cy="1371600"/>
          </a:xfrm>
          <a:prstGeom prst="rightArrow">
            <a:avLst>
              <a:gd name="adj1" fmla="val 50000"/>
              <a:gd name="adj2" fmla="val 13472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2533" name="Text Box 7"/>
          <p:cNvSpPr txBox="1">
            <a:spLocks noChangeArrowheads="1"/>
          </p:cNvSpPr>
          <p:nvPr/>
        </p:nvSpPr>
        <p:spPr bwMode="auto">
          <a:xfrm>
            <a:off x="6629400" y="3733800"/>
            <a:ext cx="692150" cy="641350"/>
          </a:xfrm>
          <a:prstGeom prst="rect">
            <a:avLst/>
          </a:prstGeom>
          <a:noFill/>
          <a:ln w="9525">
            <a:noFill/>
            <a:miter lim="800000"/>
            <a:headEnd/>
            <a:tailEnd/>
          </a:ln>
        </p:spPr>
        <p:txBody>
          <a:bodyPr wrap="none">
            <a:spAutoFit/>
          </a:bodyPr>
          <a:lstStyle/>
          <a:p>
            <a:r>
              <a:rPr lang="en-US" sz="1800" dirty="0"/>
              <a:t>Most</a:t>
            </a:r>
          </a:p>
          <a:p>
            <a:r>
              <a:rPr lang="en-US" sz="1800" dirty="0"/>
              <a:t>math</a:t>
            </a:r>
          </a:p>
        </p:txBody>
      </p:sp>
      <p:sp>
        <p:nvSpPr>
          <p:cNvPr id="22534" name="Text Box 8"/>
          <p:cNvSpPr txBox="1">
            <a:spLocks noChangeArrowheads="1"/>
          </p:cNvSpPr>
          <p:nvPr/>
        </p:nvSpPr>
        <p:spPr bwMode="auto">
          <a:xfrm>
            <a:off x="990600" y="3733800"/>
            <a:ext cx="692150" cy="641350"/>
          </a:xfrm>
          <a:prstGeom prst="rect">
            <a:avLst/>
          </a:prstGeom>
          <a:noFill/>
          <a:ln w="9525">
            <a:noFill/>
            <a:miter lim="800000"/>
            <a:headEnd/>
            <a:tailEnd/>
          </a:ln>
        </p:spPr>
        <p:txBody>
          <a:bodyPr wrap="none">
            <a:spAutoFit/>
          </a:bodyPr>
          <a:lstStyle/>
          <a:p>
            <a:r>
              <a:rPr lang="en-US" sz="1800" dirty="0"/>
              <a:t>No</a:t>
            </a:r>
          </a:p>
          <a:p>
            <a:r>
              <a:rPr lang="en-US" sz="1800" dirty="0"/>
              <a:t>math</a:t>
            </a:r>
          </a:p>
        </p:txBody>
      </p:sp>
      <p:sp>
        <p:nvSpPr>
          <p:cNvPr id="16393" name="Text Box 9"/>
          <p:cNvSpPr txBox="1">
            <a:spLocks noChangeArrowheads="1"/>
          </p:cNvSpPr>
          <p:nvPr/>
        </p:nvSpPr>
        <p:spPr bwMode="auto">
          <a:xfrm>
            <a:off x="914400" y="4800600"/>
            <a:ext cx="1573213" cy="457200"/>
          </a:xfrm>
          <a:prstGeom prst="rect">
            <a:avLst/>
          </a:prstGeom>
          <a:solidFill>
            <a:schemeClr val="accent2"/>
          </a:solidFill>
          <a:ln w="9525">
            <a:noFill/>
            <a:miter lim="800000"/>
            <a:headEnd/>
            <a:tailEnd/>
          </a:ln>
        </p:spPr>
        <p:txBody>
          <a:bodyPr wrap="none">
            <a:spAutoFit/>
          </a:bodyPr>
          <a:lstStyle/>
          <a:p>
            <a:r>
              <a:rPr lang="en-US" sz="2400" dirty="0">
                <a:solidFill>
                  <a:srgbClr val="FFFF00"/>
                </a:solidFill>
              </a:rPr>
              <a:t>NOMINAL</a:t>
            </a:r>
          </a:p>
        </p:txBody>
      </p:sp>
      <p:sp>
        <p:nvSpPr>
          <p:cNvPr id="16394" name="Text Box 10"/>
          <p:cNvSpPr txBox="1">
            <a:spLocks noChangeArrowheads="1"/>
          </p:cNvSpPr>
          <p:nvPr/>
        </p:nvSpPr>
        <p:spPr bwMode="auto">
          <a:xfrm>
            <a:off x="3429000" y="4800600"/>
            <a:ext cx="1539875" cy="457200"/>
          </a:xfrm>
          <a:prstGeom prst="rect">
            <a:avLst/>
          </a:prstGeom>
          <a:solidFill>
            <a:schemeClr val="accent2"/>
          </a:solidFill>
          <a:ln w="9525">
            <a:noFill/>
            <a:miter lim="800000"/>
            <a:headEnd/>
            <a:tailEnd/>
          </a:ln>
        </p:spPr>
        <p:txBody>
          <a:bodyPr wrap="none">
            <a:spAutoFit/>
          </a:bodyPr>
          <a:lstStyle/>
          <a:p>
            <a:r>
              <a:rPr lang="en-US" sz="2400" dirty="0">
                <a:solidFill>
                  <a:srgbClr val="FFFF00"/>
                </a:solidFill>
              </a:rPr>
              <a:t>ORDINAL</a:t>
            </a:r>
          </a:p>
        </p:txBody>
      </p:sp>
      <p:sp>
        <p:nvSpPr>
          <p:cNvPr id="16395" name="Text Box 11"/>
          <p:cNvSpPr txBox="1">
            <a:spLocks noChangeArrowheads="1"/>
          </p:cNvSpPr>
          <p:nvPr/>
        </p:nvSpPr>
        <p:spPr bwMode="auto">
          <a:xfrm>
            <a:off x="6477000" y="4800600"/>
            <a:ext cx="2233613" cy="457200"/>
          </a:xfrm>
          <a:prstGeom prst="rect">
            <a:avLst/>
          </a:prstGeom>
          <a:solidFill>
            <a:schemeClr val="accent2"/>
          </a:solidFill>
          <a:ln w="9525">
            <a:noFill/>
            <a:miter lim="800000"/>
            <a:headEnd/>
            <a:tailEnd/>
          </a:ln>
        </p:spPr>
        <p:txBody>
          <a:bodyPr wrap="none">
            <a:spAutoFit/>
          </a:bodyPr>
          <a:lstStyle/>
          <a:p>
            <a:r>
              <a:rPr lang="en-US" sz="2400" dirty="0">
                <a:solidFill>
                  <a:srgbClr val="FFFF00"/>
                </a:solidFill>
              </a:rPr>
              <a:t>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93" grpId="0" animBg="1"/>
      <p:bldP spid="16394" grpId="0" animBg="1"/>
      <p:bldP spid="163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r>
              <a:rPr lang="en-US" dirty="0" smtClean="0"/>
              <a:t>Answer questions on your note cards</a:t>
            </a:r>
          </a:p>
          <a:p>
            <a:pPr lvl="1"/>
            <a:r>
              <a:rPr lang="en-US" dirty="0" smtClean="0"/>
              <a:t>We’ll use these as examples now and later</a:t>
            </a:r>
          </a:p>
          <a:p>
            <a:pPr lvl="1"/>
            <a:endParaRPr lang="en-US" sz="1200" dirty="0" smtClean="0"/>
          </a:p>
          <a:p>
            <a:r>
              <a:rPr lang="en-US" dirty="0" smtClean="0"/>
              <a:t>Basic Information</a:t>
            </a:r>
          </a:p>
          <a:p>
            <a:pPr lvl="1"/>
            <a:r>
              <a:rPr lang="en-US" dirty="0" smtClean="0"/>
              <a:t>Gender: M or F</a:t>
            </a:r>
          </a:p>
          <a:p>
            <a:pPr lvl="1"/>
            <a:r>
              <a:rPr lang="en-US" dirty="0" smtClean="0"/>
              <a:t>Native State</a:t>
            </a:r>
          </a:p>
          <a:p>
            <a:pPr lvl="1"/>
            <a:r>
              <a:rPr lang="en-US" dirty="0" smtClean="0"/>
              <a:t>Current State</a:t>
            </a:r>
          </a:p>
          <a:p>
            <a:pPr lvl="1"/>
            <a:r>
              <a:rPr lang="en-US" dirty="0" smtClean="0"/>
              <a:t>Hair Color:  blonde, brunette, redhead</a:t>
            </a:r>
          </a:p>
          <a:p>
            <a:pPr lvl="1"/>
            <a:r>
              <a:rPr lang="en-US" dirty="0" smtClean="0"/>
              <a:t>Eye color: blue, brown, hazel, green, grey</a:t>
            </a:r>
          </a:p>
          <a:p>
            <a:pPr lvl="1"/>
            <a:r>
              <a:rPr lang="en-US" dirty="0" smtClean="0"/>
              <a:t>Rate you knowledge of statistics:</a:t>
            </a:r>
          </a:p>
          <a:p>
            <a:pPr lvl="2"/>
            <a:r>
              <a:rPr lang="en-US" dirty="0" smtClean="0"/>
              <a:t>1 – almost none to 5 – extensive</a:t>
            </a:r>
            <a:endParaRPr lang="en-US" dirty="0"/>
          </a:p>
        </p:txBody>
      </p:sp>
      <p:sp>
        <p:nvSpPr>
          <p:cNvPr id="4" name="Title 3"/>
          <p:cNvSpPr>
            <a:spLocks noGrp="1"/>
          </p:cNvSpPr>
          <p:nvPr>
            <p:ph type="title"/>
          </p:nvPr>
        </p:nvSpPr>
        <p:spPr>
          <a:xfrm>
            <a:off x="381000" y="0"/>
            <a:ext cx="8229600" cy="1143000"/>
          </a:xfrm>
        </p:spPr>
        <p:txBody>
          <a:bodyPr/>
          <a:lstStyle/>
          <a:p>
            <a:r>
              <a:rPr lang="en-US" dirty="0" smtClean="0"/>
              <a:t>Note cards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tall are you?</a:t>
            </a:r>
            <a:endParaRPr lang="en-US" dirty="0"/>
          </a:p>
        </p:txBody>
      </p:sp>
      <p:sp>
        <p:nvSpPr>
          <p:cNvPr id="3" name="Content Placeholder 2"/>
          <p:cNvSpPr>
            <a:spLocks noGrp="1"/>
          </p:cNvSpPr>
          <p:nvPr>
            <p:ph idx="1"/>
          </p:nvPr>
        </p:nvSpPr>
        <p:spPr/>
        <p:txBody>
          <a:bodyPr/>
          <a:lstStyle/>
          <a:p>
            <a:r>
              <a:rPr lang="en-US" dirty="0" smtClean="0"/>
              <a:t>In inches</a:t>
            </a:r>
          </a:p>
          <a:p>
            <a:endParaRPr lang="en-US" dirty="0" smtClean="0"/>
          </a:p>
          <a:p>
            <a:r>
              <a:rPr lang="en-US" dirty="0" smtClean="0"/>
              <a:t>What kind of data is this?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2590800" cy="1143000"/>
          </a:xfrm>
        </p:spPr>
        <p:txBody>
          <a:bodyPr/>
          <a:lstStyle/>
          <a:p>
            <a:pPr algn="l" eaLnBrk="1" hangingPunct="1"/>
            <a:r>
              <a:rPr lang="en-US" smtClean="0"/>
              <a:t>Height </a:t>
            </a:r>
          </a:p>
        </p:txBody>
      </p:sp>
      <p:sp>
        <p:nvSpPr>
          <p:cNvPr id="10630" name="Rectangle 390"/>
          <p:cNvSpPr>
            <a:spLocks noGrp="1" noChangeArrowheads="1"/>
          </p:cNvSpPr>
          <p:nvPr>
            <p:ph type="body" idx="1"/>
          </p:nvPr>
        </p:nvSpPr>
        <p:spPr>
          <a:xfrm>
            <a:off x="4191000" y="533400"/>
            <a:ext cx="4572000" cy="5410200"/>
          </a:xfrm>
        </p:spPr>
        <p:txBody>
          <a:bodyPr/>
          <a:lstStyle/>
          <a:p>
            <a:pPr eaLnBrk="1" hangingPunct="1"/>
            <a:r>
              <a:rPr lang="en-US" smtClean="0"/>
              <a:t>How do we summarize this?</a:t>
            </a:r>
          </a:p>
          <a:p>
            <a:pPr lvl="1" eaLnBrk="1" hangingPunct="1"/>
            <a:r>
              <a:rPr lang="en-US" smtClean="0"/>
              <a:t>Statistically</a:t>
            </a:r>
          </a:p>
          <a:p>
            <a:pPr lvl="2" eaLnBrk="1" hangingPunct="1"/>
            <a:r>
              <a:rPr lang="en-US" smtClean="0"/>
              <a:t>Average</a:t>
            </a:r>
          </a:p>
          <a:p>
            <a:pPr lvl="2" eaLnBrk="1" hangingPunct="1"/>
            <a:r>
              <a:rPr lang="en-US" smtClean="0"/>
              <a:t>Mean</a:t>
            </a:r>
          </a:p>
          <a:p>
            <a:pPr lvl="2" eaLnBrk="1" hangingPunct="1"/>
            <a:r>
              <a:rPr lang="en-US" smtClean="0"/>
              <a:t>Median</a:t>
            </a:r>
          </a:p>
          <a:p>
            <a:pPr lvl="2" eaLnBrk="1" hangingPunct="1"/>
            <a:r>
              <a:rPr lang="en-US" smtClean="0"/>
              <a:t>Mode</a:t>
            </a:r>
          </a:p>
          <a:p>
            <a:pPr lvl="1" eaLnBrk="1" hangingPunct="1"/>
            <a:r>
              <a:rPr lang="en-US" smtClean="0"/>
              <a:t>What type of data is it?</a:t>
            </a:r>
          </a:p>
          <a:p>
            <a:pPr lvl="1" eaLnBrk="1" hangingPunct="1"/>
            <a:r>
              <a:rPr lang="en-US" smtClean="0"/>
              <a:t>Use histograms to determine which is most appropriate</a:t>
            </a:r>
          </a:p>
        </p:txBody>
      </p:sp>
      <p:graphicFrame>
        <p:nvGraphicFramePr>
          <p:cNvPr id="10636" name="Group 396"/>
          <p:cNvGraphicFramePr>
            <a:graphicFrameLocks noGrp="1"/>
          </p:cNvGraphicFramePr>
          <p:nvPr>
            <p:ph type="tbl" idx="1"/>
          </p:nvPr>
        </p:nvGraphicFramePr>
        <p:xfrm>
          <a:off x="381000" y="1371600"/>
          <a:ext cx="3276600" cy="4635504"/>
        </p:xfrm>
        <a:graphic>
          <a:graphicData uri="http://schemas.openxmlformats.org/drawingml/2006/table">
            <a:tbl>
              <a:tblPr/>
              <a:tblGrid>
                <a:gridCol w="819150"/>
                <a:gridCol w="819150"/>
                <a:gridCol w="819150"/>
                <a:gridCol w="819150"/>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mph" presetSubtype="0" nodeType="clickEffect">
                                  <p:stCondLst>
                                    <p:cond delay="0"/>
                                  </p:stCondLst>
                                  <p:childTnLst>
                                    <p:set>
                                      <p:cBhvr override="childStyle">
                                        <p:cTn id="18" dur="indefinite"/>
                                        <p:tgtEl>
                                          <p:spTgt spid="10630">
                                            <p:txEl>
                                              <p:pRg st="2" end="2"/>
                                            </p:txEl>
                                          </p:spTgt>
                                        </p:tgtEl>
                                        <p:attrNameLst>
                                          <p:attrName>style.fontFamily</p:attrName>
                                        </p:attrNameLst>
                                      </p:cBhvr>
                                      <p:to>
                                        <p:strVal val="Arial Black"/>
                                      </p:to>
                                    </p:set>
                                  </p:childTnLst>
                                </p:cTn>
                              </p:par>
                              <p:par>
                                <p:cTn id="19" presetID="3" presetClass="emph" presetSubtype="10" fill="hold" nodeType="withEffect">
                                  <p:stCondLst>
                                    <p:cond delay="0"/>
                                  </p:stCondLst>
                                  <p:childTnLst>
                                    <p:animClr clrSpc="hsl" dir="ccw">
                                      <p:cBhvr override="childStyle">
                                        <p:cTn id="20" dur="2000" fill="hold"/>
                                        <p:tgtEl>
                                          <p:spTgt spid="10630">
                                            <p:txEl>
                                              <p:pRg st="2" end="2"/>
                                            </p:txEl>
                                          </p:spTgt>
                                        </p:tgtEl>
                                        <p:attrNameLst>
                                          <p:attrName>style.color</p:attrName>
                                        </p:attrNameLst>
                                      </p:cBhvr>
                                      <p:to>
                                        <a:srgbClr val="FF3300"/>
                                      </p:to>
                                    </p:animClr>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3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3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3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457200" y="381000"/>
            <a:ext cx="8153400" cy="1371600"/>
          </a:xfrm>
        </p:spPr>
        <p:txBody>
          <a:bodyPr/>
          <a:lstStyle/>
          <a:p>
            <a:pPr eaLnBrk="1" hangingPunct="1">
              <a:buFontTx/>
              <a:buNone/>
            </a:pPr>
            <a:r>
              <a:rPr lang="en-US" sz="2800" smtClean="0"/>
              <a:t>Histogram: a graphical display of frequencies</a:t>
            </a:r>
          </a:p>
        </p:txBody>
      </p:sp>
      <p:graphicFrame>
        <p:nvGraphicFramePr>
          <p:cNvPr id="25603" name="Object 3"/>
          <p:cNvGraphicFramePr>
            <a:graphicFrameLocks noGrp="1" noChangeAspect="1"/>
          </p:cNvGraphicFramePr>
          <p:nvPr>
            <p:ph sz="half" idx="2"/>
          </p:nvPr>
        </p:nvGraphicFramePr>
        <p:xfrm>
          <a:off x="609600" y="1905000"/>
          <a:ext cx="7848600" cy="4168775"/>
        </p:xfrm>
        <a:graphic>
          <a:graphicData uri="http://schemas.openxmlformats.org/presentationml/2006/ole">
            <p:oleObj spid="_x0000_s1026" name="Chart" r:id="rId3" imgW="7048500" imgH="3743325" progId="Excel.Sheet.8">
              <p:embed/>
            </p:oleObj>
          </a:graphicData>
        </a:graphic>
      </p:graphicFrame>
      <p:sp>
        <p:nvSpPr>
          <p:cNvPr id="25604" name="Text Box 4"/>
          <p:cNvSpPr txBox="1">
            <a:spLocks noChangeArrowheads="1"/>
          </p:cNvSpPr>
          <p:nvPr/>
        </p:nvSpPr>
        <p:spPr bwMode="auto">
          <a:xfrm>
            <a:off x="3505200" y="6248400"/>
            <a:ext cx="31940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Range of values called “bins”.</a:t>
            </a:r>
          </a:p>
        </p:txBody>
      </p:sp>
      <p:sp>
        <p:nvSpPr>
          <p:cNvPr id="25605" name="Text Box 5"/>
          <p:cNvSpPr txBox="1">
            <a:spLocks noChangeArrowheads="1"/>
          </p:cNvSpPr>
          <p:nvPr/>
        </p:nvSpPr>
        <p:spPr bwMode="auto">
          <a:xfrm>
            <a:off x="304800" y="1219200"/>
            <a:ext cx="4273550" cy="641350"/>
          </a:xfrm>
          <a:prstGeom prst="rect">
            <a:avLst/>
          </a:prstGeom>
          <a:solidFill>
            <a:srgbClr val="000080"/>
          </a:solidFill>
          <a:ln w="9525">
            <a:noFill/>
            <a:miter lim="800000"/>
            <a:headEnd/>
            <a:tailEnd/>
          </a:ln>
        </p:spPr>
        <p:txBody>
          <a:bodyPr wrap="none">
            <a:spAutoFit/>
          </a:bodyPr>
          <a:lstStyle/>
          <a:p>
            <a:r>
              <a:rPr lang="en-US" sz="1800">
                <a:solidFill>
                  <a:srgbClr val="FFFF00"/>
                </a:solidFill>
              </a:rPr>
              <a:t>Count or frequency: the number of times</a:t>
            </a:r>
          </a:p>
          <a:p>
            <a:r>
              <a:rPr lang="en-US" sz="1800">
                <a:solidFill>
                  <a:srgbClr val="FFFF00"/>
                </a:solidFill>
              </a:rPr>
              <a:t>values fell within each bin.</a:t>
            </a:r>
          </a:p>
        </p:txBody>
      </p:sp>
      <p:sp>
        <p:nvSpPr>
          <p:cNvPr id="25606" name="Line 6"/>
          <p:cNvSpPr>
            <a:spLocks noChangeShapeType="1"/>
          </p:cNvSpPr>
          <p:nvPr/>
        </p:nvSpPr>
        <p:spPr bwMode="auto">
          <a:xfrm flipH="1" flipV="1">
            <a:off x="3048000" y="5562600"/>
            <a:ext cx="533400" cy="685800"/>
          </a:xfrm>
          <a:prstGeom prst="line">
            <a:avLst/>
          </a:prstGeom>
          <a:noFill/>
          <a:ln w="3175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381000" y="1905000"/>
            <a:ext cx="457200" cy="1524000"/>
          </a:xfrm>
          <a:prstGeom prst="line">
            <a:avLst/>
          </a:prstGeom>
          <a:noFill/>
          <a:ln w="317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5603" grpId="0"/>
      <p:bldP spid="25604" grpId="0" animBg="1"/>
      <p:bldP spid="25605" grpId="0" animBg="1"/>
      <p:bldP spid="25606" grpId="0" animBg="1"/>
      <p:bldP spid="256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228600" y="228600"/>
            <a:ext cx="4038600" cy="4525963"/>
          </a:xfrm>
        </p:spPr>
        <p:txBody>
          <a:bodyPr/>
          <a:lstStyle/>
          <a:p>
            <a:pPr eaLnBrk="1" hangingPunct="1"/>
            <a:r>
              <a:rPr lang="en-US" sz="2800" smtClean="0"/>
              <a:t>How would I summarize height?</a:t>
            </a:r>
          </a:p>
        </p:txBody>
      </p:sp>
      <p:sp>
        <p:nvSpPr>
          <p:cNvPr id="26630" name="Rectangle 6"/>
          <p:cNvSpPr>
            <a:spLocks noChangeArrowheads="1"/>
          </p:cNvSpPr>
          <p:nvPr/>
        </p:nvSpPr>
        <p:spPr bwMode="auto">
          <a:xfrm>
            <a:off x="533400" y="1143000"/>
            <a:ext cx="8229600" cy="914400"/>
          </a:xfrm>
          <a:prstGeom prst="rect">
            <a:avLst/>
          </a:prstGeom>
          <a:noFill/>
          <a:ln w="9525">
            <a:noFill/>
            <a:miter lim="800000"/>
            <a:headEnd/>
            <a:tailEnd/>
          </a:ln>
        </p:spPr>
        <p:txBody>
          <a:bodyPr/>
          <a:lstStyle/>
          <a:p>
            <a:pPr marL="342900" indent="-342900">
              <a:spcBef>
                <a:spcPct val="20000"/>
              </a:spcBef>
              <a:buFontTx/>
              <a:buChar char="•"/>
            </a:pPr>
            <a:r>
              <a:rPr lang="en-US" sz="2800"/>
              <a:t>Average – </a:t>
            </a:r>
          </a:p>
          <a:p>
            <a:pPr marL="742950" lvl="1" indent="-285750">
              <a:spcBef>
                <a:spcPct val="20000"/>
              </a:spcBef>
              <a:buFontTx/>
              <a:buChar char="–"/>
            </a:pPr>
            <a:r>
              <a:rPr lang="en-US" sz="2400"/>
              <a:t>Usually arithmetic </a:t>
            </a:r>
            <a:r>
              <a:rPr lang="en-US" sz="2400" b="1"/>
              <a:t>mean</a:t>
            </a:r>
            <a:r>
              <a:rPr lang="en-US" sz="2400"/>
              <a:t> (add all values and divide by the number of values)</a:t>
            </a:r>
          </a:p>
          <a:p>
            <a:pPr marL="342900" indent="-342900">
              <a:spcBef>
                <a:spcPct val="20000"/>
              </a:spcBef>
              <a:buFontTx/>
              <a:buChar char="•"/>
            </a:pPr>
            <a:endParaRPr lang="en-US" sz="2800"/>
          </a:p>
        </p:txBody>
      </p:sp>
      <p:grpSp>
        <p:nvGrpSpPr>
          <p:cNvPr id="2" name="Group 86"/>
          <p:cNvGrpSpPr>
            <a:grpSpLocks/>
          </p:cNvGrpSpPr>
          <p:nvPr/>
        </p:nvGrpSpPr>
        <p:grpSpPr bwMode="auto">
          <a:xfrm>
            <a:off x="914400" y="2667000"/>
            <a:ext cx="7543800" cy="4006850"/>
            <a:chOff x="576" y="1680"/>
            <a:chExt cx="4752" cy="2524"/>
          </a:xfrm>
        </p:grpSpPr>
        <p:graphicFrame>
          <p:nvGraphicFramePr>
            <p:cNvPr id="2050" name="Object 4"/>
            <p:cNvGraphicFramePr>
              <a:graphicFrameLocks noChangeAspect="1"/>
            </p:cNvGraphicFramePr>
            <p:nvPr/>
          </p:nvGraphicFramePr>
          <p:xfrm>
            <a:off x="576" y="1680"/>
            <a:ext cx="4752" cy="2524"/>
          </p:xfrm>
          <a:graphic>
            <a:graphicData uri="http://schemas.openxmlformats.org/presentationml/2006/ole">
              <p:oleObj spid="_x0000_s2050" name="Chart" r:id="rId4" imgW="7048440" imgH="3743280" progId="Excel.Sheet.8">
                <p:embed/>
              </p:oleObj>
            </a:graphicData>
          </a:graphic>
        </p:graphicFrame>
        <p:sp>
          <p:nvSpPr>
            <p:cNvPr id="2126" name="Rectangle 7"/>
            <p:cNvSpPr>
              <a:spLocks noChangeArrowheads="1"/>
            </p:cNvSpPr>
            <p:nvPr/>
          </p:nvSpPr>
          <p:spPr bwMode="auto">
            <a:xfrm>
              <a:off x="3072" y="1728"/>
              <a:ext cx="2016" cy="288"/>
            </a:xfrm>
            <a:prstGeom prst="rect">
              <a:avLst/>
            </a:prstGeom>
            <a:solidFill>
              <a:schemeClr val="bg1"/>
            </a:solidFill>
            <a:ln w="9525">
              <a:noFill/>
              <a:miter lim="800000"/>
              <a:headEnd/>
              <a:tailEnd/>
            </a:ln>
          </p:spPr>
          <p:txBody>
            <a:bodyPr/>
            <a:lstStyle/>
            <a:p>
              <a:pPr marL="342900" indent="-342900">
                <a:spcBef>
                  <a:spcPct val="20000"/>
                </a:spcBef>
                <a:buFontTx/>
                <a:buChar char="•"/>
              </a:pPr>
              <a:r>
                <a:rPr lang="en-US" sz="2800"/>
                <a:t>Average = 67.6</a:t>
              </a:r>
            </a:p>
          </p:txBody>
        </p:sp>
        <p:sp>
          <p:nvSpPr>
            <p:cNvPr id="2127" name="Line 9"/>
            <p:cNvSpPr>
              <a:spLocks noChangeShapeType="1"/>
            </p:cNvSpPr>
            <p:nvPr/>
          </p:nvSpPr>
          <p:spPr bwMode="auto">
            <a:xfrm flipV="1">
              <a:off x="3168" y="1920"/>
              <a:ext cx="0" cy="1680"/>
            </a:xfrm>
            <a:prstGeom prst="line">
              <a:avLst/>
            </a:prstGeom>
            <a:noFill/>
            <a:ln w="38100">
              <a:solidFill>
                <a:schemeClr val="tx1"/>
              </a:solidFill>
              <a:round/>
              <a:headEnd/>
              <a:tailEnd/>
            </a:ln>
          </p:spPr>
          <p:txBody>
            <a:bodyPr/>
            <a:lstStyle/>
            <a:p>
              <a:endParaRPr lang="en-US"/>
            </a:p>
          </p:txBody>
        </p:sp>
      </p:grpSp>
      <p:graphicFrame>
        <p:nvGraphicFramePr>
          <p:cNvPr id="26709" name="Group 85"/>
          <p:cNvGraphicFramePr>
            <a:graphicFrameLocks noGrp="1"/>
          </p:cNvGraphicFramePr>
          <p:nvPr>
            <p:ph sz="quarter" idx="3"/>
          </p:nvPr>
        </p:nvGraphicFramePr>
        <p:xfrm>
          <a:off x="609600" y="2590800"/>
          <a:ext cx="4038600" cy="3566160"/>
        </p:xfrm>
        <a:graphic>
          <a:graphicData uri="http://schemas.openxmlformats.org/drawingml/2006/table">
            <a:tbl>
              <a:tblPr/>
              <a:tblGrid>
                <a:gridCol w="1009650"/>
                <a:gridCol w="1009650"/>
                <a:gridCol w="1009650"/>
                <a:gridCol w="1009650"/>
              </a:tblGrid>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8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6709"/>
                                        </p:tgtEl>
                                        <p:attrNameLst>
                                          <p:attrName>ppt_x</p:attrName>
                                        </p:attrNameLst>
                                      </p:cBhvr>
                                      <p:tavLst>
                                        <p:tav tm="0">
                                          <p:val>
                                            <p:strVal val="ppt_x"/>
                                          </p:val>
                                        </p:tav>
                                        <p:tav tm="100000">
                                          <p:val>
                                            <p:strVal val="ppt_x"/>
                                          </p:val>
                                        </p:tav>
                                      </p:tavLst>
                                    </p:anim>
                                    <p:anim calcmode="lin" valueType="num">
                                      <p:cBhvr additive="base">
                                        <p:cTn id="15" dur="500"/>
                                        <p:tgtEl>
                                          <p:spTgt spid="26709"/>
                                        </p:tgtEl>
                                        <p:attrNameLst>
                                          <p:attrName>ppt_y</p:attrName>
                                        </p:attrNameLst>
                                      </p:cBhvr>
                                      <p:tavLst>
                                        <p:tav tm="0">
                                          <p:val>
                                            <p:strVal val="ppt_y"/>
                                          </p:val>
                                        </p:tav>
                                        <p:tav tm="100000">
                                          <p:val>
                                            <p:strVal val="1+ppt_h/2"/>
                                          </p:val>
                                        </p:tav>
                                      </p:tavLst>
                                    </p:anim>
                                    <p:set>
                                      <p:cBhvr>
                                        <p:cTn id="16" dur="1" fill="hold">
                                          <p:stCondLst>
                                            <p:cond delay="499"/>
                                          </p:stCondLst>
                                        </p:cTn>
                                        <p:tgtEl>
                                          <p:spTgt spid="267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6"/>
          <p:cNvSpPr>
            <a:spLocks noGrp="1" noChangeArrowheads="1"/>
          </p:cNvSpPr>
          <p:nvPr>
            <p:ph type="title"/>
          </p:nvPr>
        </p:nvSpPr>
        <p:spPr/>
        <p:txBody>
          <a:bodyPr/>
          <a:lstStyle/>
          <a:p>
            <a:pPr algn="l" eaLnBrk="1" hangingPunct="1"/>
            <a:r>
              <a:rPr lang="en-US" smtClean="0"/>
              <a:t>Height</a:t>
            </a:r>
          </a:p>
        </p:txBody>
      </p:sp>
      <p:sp>
        <p:nvSpPr>
          <p:cNvPr id="24579" name="Rectangle 100"/>
          <p:cNvSpPr>
            <a:spLocks noGrp="1" noChangeArrowheads="1"/>
          </p:cNvSpPr>
          <p:nvPr>
            <p:ph type="body" sz="half" idx="2"/>
          </p:nvPr>
        </p:nvSpPr>
        <p:spPr>
          <a:xfrm>
            <a:off x="4648200" y="533400"/>
            <a:ext cx="4038600" cy="6019800"/>
          </a:xfrm>
        </p:spPr>
        <p:txBody>
          <a:bodyPr/>
          <a:lstStyle/>
          <a:p>
            <a:pPr eaLnBrk="1" hangingPunct="1"/>
            <a:r>
              <a:rPr lang="en-US" smtClean="0"/>
              <a:t>Height is an example of continuous data.  They are numbers that can be mathematically combined and fractions or decimals make some sense.</a:t>
            </a:r>
          </a:p>
          <a:p>
            <a:pPr eaLnBrk="1" hangingPunct="1"/>
            <a:r>
              <a:rPr lang="en-US" smtClean="0"/>
              <a:t>Means are </a:t>
            </a:r>
            <a:r>
              <a:rPr lang="en-US" i="1" smtClean="0"/>
              <a:t>usually </a:t>
            </a:r>
            <a:r>
              <a:rPr lang="en-US" smtClean="0"/>
              <a:t>a good way to summarize this kind of data</a:t>
            </a:r>
          </a:p>
        </p:txBody>
      </p:sp>
      <p:graphicFrame>
        <p:nvGraphicFramePr>
          <p:cNvPr id="17412" name="Group 4"/>
          <p:cNvGraphicFramePr>
            <a:graphicFrameLocks noGrp="1"/>
          </p:cNvGraphicFramePr>
          <p:nvPr>
            <p:ph idx="4294967295"/>
          </p:nvPr>
        </p:nvGraphicFramePr>
        <p:xfrm>
          <a:off x="838200" y="1371600"/>
          <a:ext cx="3200400" cy="4754565"/>
        </p:xfrm>
        <a:graphic>
          <a:graphicData uri="http://schemas.openxmlformats.org/drawingml/2006/table">
            <a:tbl>
              <a:tblPr/>
              <a:tblGrid>
                <a:gridCol w="800100"/>
                <a:gridCol w="800100"/>
                <a:gridCol w="800100"/>
                <a:gridCol w="800100"/>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304800" y="228600"/>
            <a:ext cx="8610600" cy="2743200"/>
          </a:xfrm>
        </p:spPr>
        <p:txBody>
          <a:bodyPr/>
          <a:lstStyle/>
          <a:p>
            <a:pPr eaLnBrk="1" hangingPunct="1"/>
            <a:r>
              <a:rPr lang="en-US" sz="2800" smtClean="0"/>
              <a:t>When does an mean not work for continuous data?</a:t>
            </a:r>
          </a:p>
          <a:p>
            <a:pPr lvl="1" eaLnBrk="1" hangingPunct="1"/>
            <a:r>
              <a:rPr lang="en-US" sz="2400" smtClean="0"/>
              <a:t>When the distribution is skewed or has a “tail”</a:t>
            </a:r>
          </a:p>
        </p:txBody>
      </p:sp>
      <p:graphicFrame>
        <p:nvGraphicFramePr>
          <p:cNvPr id="34862" name="Group 46"/>
          <p:cNvGraphicFramePr>
            <a:graphicFrameLocks noGrp="1"/>
          </p:cNvGraphicFramePr>
          <p:nvPr>
            <p:ph sz="quarter" idx="3"/>
          </p:nvPr>
        </p:nvGraphicFramePr>
        <p:xfrm>
          <a:off x="4876800" y="1828800"/>
          <a:ext cx="3429000" cy="1371600"/>
        </p:xfrm>
        <a:graphic>
          <a:graphicData uri="http://schemas.openxmlformats.org/drawingml/2006/table">
            <a:tbl>
              <a:tblPr/>
              <a:tblGrid>
                <a:gridCol w="1714500"/>
                <a:gridCol w="17145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5" name="Rectangle 39"/>
          <p:cNvSpPr>
            <a:spLocks noChangeArrowheads="1"/>
          </p:cNvSpPr>
          <p:nvPr/>
        </p:nvSpPr>
        <p:spPr bwMode="auto">
          <a:xfrm>
            <a:off x="457200" y="1828800"/>
            <a:ext cx="4038600" cy="1524000"/>
          </a:xfrm>
          <a:prstGeom prst="rect">
            <a:avLst/>
          </a:prstGeom>
          <a:noFill/>
          <a:ln w="9525">
            <a:noFill/>
            <a:miter lim="800000"/>
            <a:headEnd/>
            <a:tailEnd/>
          </a:ln>
        </p:spPr>
        <p:txBody>
          <a:bodyPr/>
          <a:lstStyle/>
          <a:p>
            <a:pPr marL="342900" indent="-342900">
              <a:spcBef>
                <a:spcPct val="20000"/>
              </a:spcBef>
              <a:buFontTx/>
              <a:buChar char="•"/>
            </a:pPr>
            <a:r>
              <a:rPr lang="en-US" sz="2800"/>
              <a:t>Median</a:t>
            </a:r>
          </a:p>
          <a:p>
            <a:pPr marL="742950" lvl="1" indent="-285750">
              <a:spcBef>
                <a:spcPct val="20000"/>
              </a:spcBef>
              <a:buFontTx/>
              <a:buChar char="–"/>
            </a:pPr>
            <a:r>
              <a:rPr lang="en-US" sz="2400"/>
              <a:t>The middle of the distribution</a:t>
            </a:r>
          </a:p>
        </p:txBody>
      </p:sp>
      <p:graphicFrame>
        <p:nvGraphicFramePr>
          <p:cNvPr id="34857" name="Object 41"/>
          <p:cNvGraphicFramePr>
            <a:graphicFrameLocks noGrp="1" noChangeAspect="1"/>
          </p:cNvGraphicFramePr>
          <p:nvPr>
            <p:ph sz="quarter" idx="2"/>
          </p:nvPr>
        </p:nvGraphicFramePr>
        <p:xfrm>
          <a:off x="533400" y="3509963"/>
          <a:ext cx="8153400" cy="3092450"/>
        </p:xfrm>
        <a:graphic>
          <a:graphicData uri="http://schemas.openxmlformats.org/presentationml/2006/ole">
            <p:oleObj spid="_x0000_s3074" name="Chart" r:id="rId4" imgW="8086725" imgH="4305300" progId="Excel.Sheet.8">
              <p:embed/>
            </p:oleObj>
          </a:graphicData>
        </a:graphic>
      </p:graphicFrame>
      <p:sp>
        <p:nvSpPr>
          <p:cNvPr id="34858" name="Text Box 42"/>
          <p:cNvSpPr txBox="1">
            <a:spLocks noChangeArrowheads="1"/>
          </p:cNvSpPr>
          <p:nvPr/>
        </p:nvSpPr>
        <p:spPr bwMode="auto">
          <a:xfrm>
            <a:off x="4572000" y="3962400"/>
            <a:ext cx="1606550" cy="366713"/>
          </a:xfrm>
          <a:prstGeom prst="rect">
            <a:avLst/>
          </a:prstGeom>
          <a:solidFill>
            <a:schemeClr val="bg1"/>
          </a:solidFill>
          <a:ln w="9525">
            <a:noFill/>
            <a:miter lim="800000"/>
            <a:headEnd/>
            <a:tailEnd/>
          </a:ln>
        </p:spPr>
        <p:txBody>
          <a:bodyPr wrap="none">
            <a:spAutoFit/>
          </a:bodyPr>
          <a:lstStyle/>
          <a:p>
            <a:r>
              <a:rPr lang="en-US" sz="1800"/>
              <a:t>Average: 79.5</a:t>
            </a:r>
          </a:p>
        </p:txBody>
      </p:sp>
      <p:sp>
        <p:nvSpPr>
          <p:cNvPr id="34859" name="Line 43"/>
          <p:cNvSpPr>
            <a:spLocks noChangeShapeType="1"/>
          </p:cNvSpPr>
          <p:nvPr/>
        </p:nvSpPr>
        <p:spPr bwMode="auto">
          <a:xfrm flipH="1">
            <a:off x="6172200" y="4114800"/>
            <a:ext cx="0" cy="1828800"/>
          </a:xfrm>
          <a:prstGeom prst="line">
            <a:avLst/>
          </a:prstGeom>
          <a:noFill/>
          <a:ln w="41275">
            <a:solidFill>
              <a:schemeClr val="tx1"/>
            </a:solidFill>
            <a:round/>
            <a:headEnd/>
            <a:tailEnd type="triangle" w="med" len="med"/>
          </a:ln>
        </p:spPr>
        <p:txBody>
          <a:bodyPr/>
          <a:lstStyle/>
          <a:p>
            <a:endParaRPr lang="en-US"/>
          </a:p>
        </p:txBody>
      </p:sp>
      <p:sp>
        <p:nvSpPr>
          <p:cNvPr id="34860" name="Text Box 44"/>
          <p:cNvSpPr txBox="1">
            <a:spLocks noChangeArrowheads="1"/>
          </p:cNvSpPr>
          <p:nvPr/>
        </p:nvSpPr>
        <p:spPr bwMode="auto">
          <a:xfrm>
            <a:off x="5029200" y="3505200"/>
            <a:ext cx="1504950" cy="366713"/>
          </a:xfrm>
          <a:prstGeom prst="rect">
            <a:avLst/>
          </a:prstGeom>
          <a:solidFill>
            <a:schemeClr val="bg1"/>
          </a:solidFill>
          <a:ln w="9525">
            <a:noFill/>
            <a:miter lim="800000"/>
            <a:headEnd/>
            <a:tailEnd/>
          </a:ln>
        </p:spPr>
        <p:txBody>
          <a:bodyPr wrap="none">
            <a:spAutoFit/>
          </a:bodyPr>
          <a:lstStyle/>
          <a:p>
            <a:r>
              <a:rPr lang="en-US" sz="1800"/>
              <a:t>Median: 81.0</a:t>
            </a:r>
          </a:p>
        </p:txBody>
      </p:sp>
      <p:sp>
        <p:nvSpPr>
          <p:cNvPr id="34861" name="Line 45"/>
          <p:cNvSpPr>
            <a:spLocks noChangeShapeType="1"/>
          </p:cNvSpPr>
          <p:nvPr/>
        </p:nvSpPr>
        <p:spPr bwMode="auto">
          <a:xfrm flipH="1">
            <a:off x="6553200" y="3657600"/>
            <a:ext cx="0" cy="2286000"/>
          </a:xfrm>
          <a:prstGeom prst="line">
            <a:avLst/>
          </a:prstGeom>
          <a:noFill/>
          <a:ln w="412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anim calcmode="lin" valueType="num">
                                      <p:cBhvr additive="base">
                                        <p:cTn id="11"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5" grpId="0"/>
      <p:bldOleChart spid="34857" grpId="0"/>
      <p:bldP spid="34858" grpId="0" animBg="1"/>
      <p:bldP spid="34859" grpId="0" animBg="1"/>
      <p:bldP spid="34860" grpId="0" animBg="1"/>
      <p:bldP spid="348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85" name="Object 13"/>
          <p:cNvGraphicFramePr>
            <a:graphicFrameLocks noGrp="1" noChangeAspect="1"/>
          </p:cNvGraphicFramePr>
          <p:nvPr>
            <p:ph sz="half" idx="2"/>
          </p:nvPr>
        </p:nvGraphicFramePr>
        <p:xfrm>
          <a:off x="304800" y="2286000"/>
          <a:ext cx="8229600" cy="4370388"/>
        </p:xfrm>
        <a:graphic>
          <a:graphicData uri="http://schemas.openxmlformats.org/presentationml/2006/ole">
            <p:oleObj spid="_x0000_s4098" name="Chart" r:id="rId3" imgW="7048500" imgH="3743325" progId="Excel.Sheet.8">
              <p:embed/>
            </p:oleObj>
          </a:graphicData>
        </a:graphic>
      </p:graphicFrame>
      <p:sp>
        <p:nvSpPr>
          <p:cNvPr id="28675" name="Rectangle 3"/>
          <p:cNvSpPr>
            <a:spLocks noGrp="1" noChangeArrowheads="1"/>
          </p:cNvSpPr>
          <p:nvPr>
            <p:ph type="body" sz="half" idx="1"/>
          </p:nvPr>
        </p:nvSpPr>
        <p:spPr>
          <a:xfrm>
            <a:off x="533400" y="381000"/>
            <a:ext cx="8077200" cy="1828800"/>
          </a:xfrm>
        </p:spPr>
        <p:txBody>
          <a:bodyPr/>
          <a:lstStyle/>
          <a:p>
            <a:pPr eaLnBrk="1" hangingPunct="1"/>
            <a:r>
              <a:rPr lang="en-US" sz="2800" smtClean="0"/>
              <a:t>When does an mean not work for continuous data?</a:t>
            </a:r>
          </a:p>
          <a:p>
            <a:pPr lvl="1" eaLnBrk="1" hangingPunct="1"/>
            <a:r>
              <a:rPr lang="en-US" sz="2400" smtClean="0"/>
              <a:t>When you are really looking at more than one condition or population.</a:t>
            </a:r>
          </a:p>
        </p:txBody>
      </p:sp>
      <p:sp>
        <p:nvSpPr>
          <p:cNvPr id="28679" name="Text Box 7"/>
          <p:cNvSpPr txBox="1">
            <a:spLocks noChangeArrowheads="1"/>
          </p:cNvSpPr>
          <p:nvPr/>
        </p:nvSpPr>
        <p:spPr bwMode="auto">
          <a:xfrm>
            <a:off x="1371600" y="2971800"/>
            <a:ext cx="19494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Average  Women</a:t>
            </a:r>
          </a:p>
        </p:txBody>
      </p:sp>
      <p:sp>
        <p:nvSpPr>
          <p:cNvPr id="28680" name="Text Box 8"/>
          <p:cNvSpPr txBox="1">
            <a:spLocks noChangeArrowheads="1"/>
          </p:cNvSpPr>
          <p:nvPr/>
        </p:nvSpPr>
        <p:spPr bwMode="auto">
          <a:xfrm>
            <a:off x="7010400" y="2895600"/>
            <a:ext cx="1606550" cy="366713"/>
          </a:xfrm>
          <a:prstGeom prst="rect">
            <a:avLst/>
          </a:prstGeom>
          <a:solidFill>
            <a:srgbClr val="000080"/>
          </a:solidFill>
          <a:ln w="9525">
            <a:noFill/>
            <a:miter lim="800000"/>
            <a:headEnd/>
            <a:tailEnd/>
          </a:ln>
        </p:spPr>
        <p:txBody>
          <a:bodyPr wrap="none">
            <a:spAutoFit/>
          </a:bodyPr>
          <a:lstStyle/>
          <a:p>
            <a:r>
              <a:rPr lang="en-US" sz="1800">
                <a:solidFill>
                  <a:srgbClr val="FFFF00"/>
                </a:solidFill>
              </a:rPr>
              <a:t>Average  Men</a:t>
            </a:r>
          </a:p>
        </p:txBody>
      </p:sp>
      <p:sp>
        <p:nvSpPr>
          <p:cNvPr id="28681" name="Line 9"/>
          <p:cNvSpPr>
            <a:spLocks noChangeShapeType="1"/>
          </p:cNvSpPr>
          <p:nvPr/>
        </p:nvSpPr>
        <p:spPr bwMode="auto">
          <a:xfrm>
            <a:off x="3429000" y="3124200"/>
            <a:ext cx="228600" cy="685800"/>
          </a:xfrm>
          <a:prstGeom prst="line">
            <a:avLst/>
          </a:prstGeom>
          <a:noFill/>
          <a:ln w="41275">
            <a:solidFill>
              <a:schemeClr val="tx1"/>
            </a:solidFill>
            <a:round/>
            <a:headEnd/>
            <a:tailEnd type="triangle" w="med" len="med"/>
          </a:ln>
        </p:spPr>
        <p:txBody>
          <a:bodyPr/>
          <a:lstStyle/>
          <a:p>
            <a:endParaRPr lang="en-US"/>
          </a:p>
        </p:txBody>
      </p:sp>
      <p:sp>
        <p:nvSpPr>
          <p:cNvPr id="28682" name="Line 10"/>
          <p:cNvSpPr>
            <a:spLocks noChangeShapeType="1"/>
          </p:cNvSpPr>
          <p:nvPr/>
        </p:nvSpPr>
        <p:spPr bwMode="auto">
          <a:xfrm flipH="1">
            <a:off x="6781800" y="3048000"/>
            <a:ext cx="152400" cy="381000"/>
          </a:xfrm>
          <a:prstGeom prst="line">
            <a:avLst/>
          </a:prstGeom>
          <a:noFill/>
          <a:ln w="41275">
            <a:solidFill>
              <a:schemeClr val="tx1"/>
            </a:solidFill>
            <a:round/>
            <a:headEnd/>
            <a:tailEnd type="triangle" w="med" len="med"/>
          </a:ln>
        </p:spPr>
        <p:txBody>
          <a:bodyPr/>
          <a:lstStyle/>
          <a:p>
            <a:endParaRPr lang="en-US"/>
          </a:p>
        </p:txBody>
      </p:sp>
      <p:sp>
        <p:nvSpPr>
          <p:cNvPr id="28686" name="Text Box 14"/>
          <p:cNvSpPr txBox="1">
            <a:spLocks noChangeArrowheads="1"/>
          </p:cNvSpPr>
          <p:nvPr/>
        </p:nvSpPr>
        <p:spPr bwMode="auto">
          <a:xfrm>
            <a:off x="4419600" y="3505200"/>
            <a:ext cx="1606550" cy="366713"/>
          </a:xfrm>
          <a:prstGeom prst="rect">
            <a:avLst/>
          </a:prstGeom>
          <a:solidFill>
            <a:schemeClr val="bg1"/>
          </a:solidFill>
          <a:ln w="9525">
            <a:noFill/>
            <a:miter lim="800000"/>
            <a:headEnd/>
            <a:tailEnd/>
          </a:ln>
        </p:spPr>
        <p:txBody>
          <a:bodyPr wrap="none">
            <a:spAutoFit/>
          </a:bodyPr>
          <a:lstStyle/>
          <a:p>
            <a:r>
              <a:rPr lang="en-US" sz="1800"/>
              <a:t>Average: 67.4</a:t>
            </a:r>
          </a:p>
        </p:txBody>
      </p:sp>
      <p:sp>
        <p:nvSpPr>
          <p:cNvPr id="28687" name="Line 15"/>
          <p:cNvSpPr>
            <a:spLocks noChangeShapeType="1"/>
          </p:cNvSpPr>
          <p:nvPr/>
        </p:nvSpPr>
        <p:spPr bwMode="auto">
          <a:xfrm>
            <a:off x="5105400" y="3886200"/>
            <a:ext cx="76200" cy="1828800"/>
          </a:xfrm>
          <a:prstGeom prst="line">
            <a:avLst/>
          </a:prstGeom>
          <a:noFill/>
          <a:ln w="412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 calcmode="lin" valueType="num">
                                      <p:cBhvr additive="base">
                                        <p:cTn id="1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868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6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8685" grpId="0"/>
      <p:bldP spid="28679" grpId="0" animBg="1"/>
      <p:bldP spid="28680" grpId="0" animBg="1"/>
      <p:bldP spid="28681" grpId="0" animBg="1"/>
      <p:bldP spid="28682" grpId="0" animBg="1"/>
      <p:bldP spid="28686" grpId="0" animBg="1"/>
      <p:bldP spid="28686" grpId="1" animBg="1"/>
      <p:bldP spid="28687" grpId="0" animBg="1"/>
      <p:bldP spid="2868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pPr eaLnBrk="1" hangingPunct="1"/>
            <a:r>
              <a:rPr lang="en-US" smtClean="0"/>
              <a:t>Did you groan, grimace or curse when you saw the word “statistics” on the agenda?   </a:t>
            </a:r>
          </a:p>
          <a:p>
            <a:pPr eaLnBrk="1" hangingPunct="1"/>
            <a:endParaRPr lang="en-US" smtClean="0"/>
          </a:p>
          <a:p>
            <a:pPr lvl="1" eaLnBrk="1" hangingPunct="1">
              <a:buFontTx/>
              <a:buNone/>
            </a:pPr>
            <a:r>
              <a:rPr lang="en-US" smtClean="0"/>
              <a:t>                          Yes or No</a:t>
            </a:r>
          </a:p>
          <a:p>
            <a:pPr eaLnBrk="1" hangingPunct="1"/>
            <a:endParaRPr lang="en-US" smtClean="0"/>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dirty="0" smtClean="0"/>
              <a:t>Statistics without equations?</a:t>
            </a:r>
          </a:p>
          <a:p>
            <a:pPr eaLnBrk="1" hangingPunct="1"/>
            <a:endParaRPr lang="en-US" sz="1200" dirty="0" smtClean="0"/>
          </a:p>
          <a:p>
            <a:pPr eaLnBrk="1" hangingPunct="1"/>
            <a:r>
              <a:rPr lang="en-US" dirty="0" smtClean="0"/>
              <a:t>Kinds of Data</a:t>
            </a:r>
          </a:p>
          <a:p>
            <a:pPr lvl="1" eaLnBrk="1" hangingPunct="1"/>
            <a:r>
              <a:rPr lang="en-US" dirty="0" smtClean="0"/>
              <a:t>How to summarize</a:t>
            </a:r>
          </a:p>
          <a:p>
            <a:pPr eaLnBrk="1" hangingPunct="1"/>
            <a:r>
              <a:rPr lang="en-US" dirty="0" smtClean="0"/>
              <a:t>Distributions</a:t>
            </a:r>
          </a:p>
          <a:p>
            <a:pPr lvl="1" eaLnBrk="1" hangingPunct="1"/>
            <a:r>
              <a:rPr lang="en-US" dirty="0" smtClean="0"/>
              <a:t>Transformations?</a:t>
            </a:r>
          </a:p>
          <a:p>
            <a:pPr lvl="1" eaLnBrk="1" hangingPunct="1">
              <a:buFontTx/>
              <a:buNone/>
            </a:pPr>
            <a:endParaRPr lang="en-US" sz="1200" dirty="0" smtClean="0"/>
          </a:p>
        </p:txBody>
      </p:sp>
      <p:sp>
        <p:nvSpPr>
          <p:cNvPr id="4" name="TextBox 3"/>
          <p:cNvSpPr txBox="1"/>
          <p:nvPr/>
        </p:nvSpPr>
        <p:spPr>
          <a:xfrm>
            <a:off x="2743200" y="3200400"/>
            <a:ext cx="5105400" cy="2308324"/>
          </a:xfrm>
          <a:prstGeom prst="rect">
            <a:avLst/>
          </a:prstGeom>
          <a:solidFill>
            <a:schemeClr val="accent6">
              <a:lumMod val="75000"/>
            </a:schemeClr>
          </a:solidFill>
        </p:spPr>
        <p:txBody>
          <a:bodyPr wrap="square" rtlCol="0">
            <a:spAutoFit/>
          </a:bodyPr>
          <a:lstStyle/>
          <a:p>
            <a:r>
              <a:rPr lang="en-US" sz="4800" dirty="0" smtClean="0">
                <a:solidFill>
                  <a:schemeClr val="accent2">
                    <a:lumMod val="20000"/>
                    <a:lumOff val="80000"/>
                  </a:schemeClr>
                </a:solidFill>
              </a:rPr>
              <a:t>Make a list of questions for the next session</a:t>
            </a:r>
            <a:endParaRPr lang="en-US" sz="4800" dirty="0">
              <a:solidFill>
                <a:schemeClr val="accent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4000" smtClean="0"/>
              <a:t>Reaction to “statistics” on the agenda</a:t>
            </a:r>
          </a:p>
        </p:txBody>
      </p:sp>
      <p:graphicFrame>
        <p:nvGraphicFramePr>
          <p:cNvPr id="31748" name="Object 4"/>
          <p:cNvGraphicFramePr>
            <a:graphicFrameLocks noChangeAspect="1"/>
          </p:cNvGraphicFramePr>
          <p:nvPr>
            <p:ph sz="half" idx="1"/>
          </p:nvPr>
        </p:nvGraphicFramePr>
        <p:xfrm>
          <a:off x="838200" y="1676400"/>
          <a:ext cx="7391400" cy="4081463"/>
        </p:xfrm>
        <a:graphic>
          <a:graphicData uri="http://schemas.openxmlformats.org/presentationml/2006/ole">
            <p:oleObj spid="_x0000_s5122" name="Chart" r:id="rId3" imgW="6934320" imgH="3828960" progId="Excel.Sheet.8">
              <p:embed/>
            </p:oleObj>
          </a:graphicData>
        </a:graphic>
      </p:graphicFrame>
      <p:sp>
        <p:nvSpPr>
          <p:cNvPr id="5124" name="Rectangle 8"/>
          <p:cNvSpPr>
            <a:spLocks noGrp="1" noChangeArrowheads="1"/>
          </p:cNvSpPr>
          <p:nvPr>
            <p:ph sz="half" idx="2"/>
          </p:nvPr>
        </p:nvSpPr>
        <p:spPr/>
        <p:txBody>
          <a:bodyPr/>
          <a:lstStyle/>
          <a:p>
            <a:pPr eaLnBrk="1" hangingPunct="1"/>
            <a:endParaRPr lang="en-US" smtClean="0"/>
          </a:p>
        </p:txBody>
      </p:sp>
      <p:sp>
        <p:nvSpPr>
          <p:cNvPr id="5" name="Rectangle 7"/>
          <p:cNvSpPr>
            <a:spLocks noChangeArrowheads="1"/>
          </p:cNvSpPr>
          <p:nvPr/>
        </p:nvSpPr>
        <p:spPr bwMode="auto">
          <a:xfrm>
            <a:off x="304800" y="5867400"/>
            <a:ext cx="8458200" cy="990600"/>
          </a:xfrm>
          <a:prstGeom prst="rect">
            <a:avLst/>
          </a:prstGeom>
          <a:noFill/>
          <a:ln w="9525">
            <a:noFill/>
            <a:miter lim="800000"/>
            <a:headEnd/>
            <a:tailEnd/>
          </a:ln>
        </p:spPr>
        <p:txBody>
          <a:bodyPr anchor="ctr"/>
          <a:lstStyle/>
          <a:p>
            <a:pPr algn="ctr"/>
            <a:r>
              <a:rPr lang="en-US" sz="2400" dirty="0">
                <a:solidFill>
                  <a:schemeClr val="tx2"/>
                </a:solidFill>
              </a:rPr>
              <a:t>How do we summarize this information?</a:t>
            </a:r>
            <a:br>
              <a:rPr lang="en-US" sz="2400" dirty="0">
                <a:solidFill>
                  <a:schemeClr val="tx2"/>
                </a:solidFill>
              </a:rPr>
            </a:br>
            <a:endParaRPr 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1748"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304800"/>
            <a:ext cx="8458200" cy="990600"/>
          </a:xfrm>
        </p:spPr>
        <p:txBody>
          <a:bodyPr/>
          <a:lstStyle/>
          <a:p>
            <a:pPr algn="l" eaLnBrk="1" hangingPunct="1"/>
            <a:r>
              <a:rPr lang="en-US" sz="2400" smtClean="0"/>
              <a:t>Can’t take an arithmetic mean of the response:</a:t>
            </a:r>
            <a:br>
              <a:rPr lang="en-US" sz="2400" smtClean="0"/>
            </a:br>
            <a:endParaRPr lang="en-US" sz="2400" smtClean="0"/>
          </a:p>
        </p:txBody>
      </p:sp>
      <p:graphicFrame>
        <p:nvGraphicFramePr>
          <p:cNvPr id="6146" name="Object 3"/>
          <p:cNvGraphicFramePr>
            <a:graphicFrameLocks noChangeAspect="1"/>
          </p:cNvGraphicFramePr>
          <p:nvPr>
            <p:ph idx="1"/>
          </p:nvPr>
        </p:nvGraphicFramePr>
        <p:xfrm>
          <a:off x="609600" y="3124200"/>
          <a:ext cx="6934200" cy="3276600"/>
        </p:xfrm>
        <a:graphic>
          <a:graphicData uri="http://schemas.openxmlformats.org/presentationml/2006/ole">
            <p:oleObj spid="_x0000_s6146" name="Chart" r:id="rId3" imgW="6934320" imgH="3828960" progId="Excel.Sheet.8">
              <p:embed/>
            </p:oleObj>
          </a:graphicData>
        </a:graphic>
      </p:graphicFrame>
      <p:sp>
        <p:nvSpPr>
          <p:cNvPr id="33796" name="Rectangle 4"/>
          <p:cNvSpPr>
            <a:spLocks noChangeArrowheads="1"/>
          </p:cNvSpPr>
          <p:nvPr/>
        </p:nvSpPr>
        <p:spPr bwMode="auto">
          <a:xfrm>
            <a:off x="914400" y="1676400"/>
            <a:ext cx="6477000" cy="3124200"/>
          </a:xfrm>
          <a:prstGeom prst="rect">
            <a:avLst/>
          </a:prstGeom>
          <a:noFill/>
          <a:ln w="9525">
            <a:noFill/>
            <a:miter lim="800000"/>
            <a:headEnd/>
            <a:tailEnd/>
          </a:ln>
        </p:spPr>
        <p:txBody>
          <a:bodyPr/>
          <a:lstStyle/>
          <a:p>
            <a:pPr marL="342900" indent="-342900">
              <a:spcBef>
                <a:spcPct val="20000"/>
              </a:spcBef>
              <a:buFontTx/>
              <a:buChar char="•"/>
            </a:pPr>
            <a:r>
              <a:rPr lang="en-US" sz="2800"/>
              <a:t>Mode</a:t>
            </a:r>
          </a:p>
          <a:p>
            <a:pPr marL="742950" lvl="1" indent="-285750">
              <a:spcBef>
                <a:spcPct val="20000"/>
              </a:spcBef>
              <a:buFontTx/>
              <a:buChar char="–"/>
            </a:pPr>
            <a:r>
              <a:rPr lang="en-US" sz="2400"/>
              <a:t>The value that has the largest number of observations</a:t>
            </a:r>
          </a:p>
        </p:txBody>
      </p:sp>
      <p:sp>
        <p:nvSpPr>
          <p:cNvPr id="33797" name="Text Box 5"/>
          <p:cNvSpPr txBox="1">
            <a:spLocks noChangeArrowheads="1"/>
          </p:cNvSpPr>
          <p:nvPr/>
        </p:nvSpPr>
        <p:spPr bwMode="auto">
          <a:xfrm>
            <a:off x="1981200" y="3429000"/>
            <a:ext cx="1506538" cy="457200"/>
          </a:xfrm>
          <a:prstGeom prst="rect">
            <a:avLst/>
          </a:prstGeom>
          <a:solidFill>
            <a:schemeClr val="bg1"/>
          </a:solidFill>
          <a:ln w="9525">
            <a:noFill/>
            <a:miter lim="800000"/>
            <a:headEnd/>
            <a:tailEnd/>
          </a:ln>
        </p:spPr>
        <p:txBody>
          <a:bodyPr wrap="none">
            <a:spAutoFit/>
          </a:bodyPr>
          <a:lstStyle/>
          <a:p>
            <a:r>
              <a:rPr lang="en-US" sz="2400"/>
              <a:t>Mode: No</a:t>
            </a:r>
          </a:p>
        </p:txBody>
      </p:sp>
      <p:sp>
        <p:nvSpPr>
          <p:cNvPr id="33798" name="Rectangle 6"/>
          <p:cNvSpPr>
            <a:spLocks noChangeArrowheads="1"/>
          </p:cNvSpPr>
          <p:nvPr/>
        </p:nvSpPr>
        <p:spPr bwMode="auto">
          <a:xfrm>
            <a:off x="685800" y="1066800"/>
            <a:ext cx="8458200" cy="838200"/>
          </a:xfrm>
          <a:prstGeom prst="rect">
            <a:avLst/>
          </a:prstGeom>
          <a:noFill/>
          <a:ln w="9525">
            <a:noFill/>
            <a:miter lim="800000"/>
            <a:headEnd/>
            <a:tailEnd/>
          </a:ln>
        </p:spPr>
        <p:txBody>
          <a:bodyPr anchor="ctr"/>
          <a:lstStyle/>
          <a:p>
            <a:r>
              <a:rPr lang="en-US" sz="2400">
                <a:solidFill>
                  <a:schemeClr val="tx2"/>
                </a:solidFill>
              </a:rPr>
              <a:t>This is called nominal data: text, words or labels not usually numbers</a:t>
            </a:r>
            <a:br>
              <a:rPr lang="en-US" sz="2400">
                <a:solidFill>
                  <a:schemeClr val="tx2"/>
                </a:solidFill>
              </a:rPr>
            </a:br>
            <a:endParaRPr lang="en-US" sz="2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Add to your note card</a:t>
            </a:r>
          </a:p>
        </p:txBody>
      </p:sp>
      <p:sp>
        <p:nvSpPr>
          <p:cNvPr id="26627" name="Rectangle 3"/>
          <p:cNvSpPr>
            <a:spLocks noGrp="1" noChangeArrowheads="1"/>
          </p:cNvSpPr>
          <p:nvPr>
            <p:ph type="body" idx="1"/>
          </p:nvPr>
        </p:nvSpPr>
        <p:spPr>
          <a:xfrm>
            <a:off x="457200" y="1600200"/>
            <a:ext cx="7467600" cy="4525963"/>
          </a:xfrm>
        </p:spPr>
        <p:txBody>
          <a:bodyPr/>
          <a:lstStyle/>
          <a:p>
            <a:pPr eaLnBrk="1" hangingPunct="1">
              <a:buFontTx/>
              <a:buNone/>
            </a:pPr>
            <a:r>
              <a:rPr lang="en-US" smtClean="0"/>
              <a:t>In which month were you born?</a:t>
            </a:r>
          </a:p>
          <a:p>
            <a:pPr eaLnBrk="1" hangingPunct="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8"/>
          <p:cNvSpPr>
            <a:spLocks noGrp="1" noChangeArrowheads="1"/>
          </p:cNvSpPr>
          <p:nvPr>
            <p:ph type="title"/>
          </p:nvPr>
        </p:nvSpPr>
        <p:spPr>
          <a:xfrm>
            <a:off x="533400" y="457200"/>
            <a:ext cx="8229600" cy="1143000"/>
          </a:xfrm>
        </p:spPr>
        <p:txBody>
          <a:bodyPr/>
          <a:lstStyle/>
          <a:p>
            <a:pPr eaLnBrk="1" hangingPunct="1"/>
            <a:r>
              <a:rPr lang="en-US" sz="2800" smtClean="0"/>
              <a:t>What kind of data are months?</a:t>
            </a:r>
          </a:p>
        </p:txBody>
      </p:sp>
      <p:graphicFrame>
        <p:nvGraphicFramePr>
          <p:cNvPr id="7170" name="Object 12"/>
          <p:cNvGraphicFramePr>
            <a:graphicFrameLocks noGrp="1" noChangeAspect="1"/>
          </p:cNvGraphicFramePr>
          <p:nvPr>
            <p:ph sz="half" idx="1"/>
          </p:nvPr>
        </p:nvGraphicFramePr>
        <p:xfrm>
          <a:off x="457200" y="1447800"/>
          <a:ext cx="8305800" cy="4424363"/>
        </p:xfrm>
        <a:graphic>
          <a:graphicData uri="http://schemas.openxmlformats.org/presentationml/2006/ole">
            <p:oleObj spid="_x0000_s7170" name="Chart" r:id="rId3" imgW="7048440" imgH="3753000" progId="Excel.Sheet.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4"/>
          <p:cNvGraphicFramePr>
            <a:graphicFrameLocks noGrp="1" noChangeAspect="1"/>
          </p:cNvGraphicFramePr>
          <p:nvPr>
            <p:ph idx="4294967295"/>
          </p:nvPr>
        </p:nvGraphicFramePr>
        <p:xfrm>
          <a:off x="609600" y="2362178"/>
          <a:ext cx="8077200" cy="430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015" name="Group 31"/>
          <p:cNvGraphicFramePr>
            <a:graphicFrameLocks noGrp="1"/>
          </p:cNvGraphicFramePr>
          <p:nvPr>
            <p:ph sz="half" idx="2"/>
          </p:nvPr>
        </p:nvGraphicFramePr>
        <p:xfrm>
          <a:off x="4800600" y="228600"/>
          <a:ext cx="2743200" cy="1371600"/>
        </p:xfrm>
        <a:graphic>
          <a:graphicData uri="http://schemas.openxmlformats.org/drawingml/2006/table">
            <a:tbl>
              <a:tblPr/>
              <a:tblGrid>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0" name="Text Box 26"/>
          <p:cNvSpPr txBox="1">
            <a:spLocks noChangeArrowheads="1"/>
          </p:cNvSpPr>
          <p:nvPr/>
        </p:nvSpPr>
        <p:spPr bwMode="auto">
          <a:xfrm>
            <a:off x="4556125" y="1408113"/>
            <a:ext cx="184150" cy="366712"/>
          </a:xfrm>
          <a:prstGeom prst="rect">
            <a:avLst/>
          </a:prstGeom>
          <a:noFill/>
          <a:ln w="9525">
            <a:noFill/>
            <a:miter lim="800000"/>
            <a:headEnd/>
            <a:tailEnd/>
          </a:ln>
        </p:spPr>
        <p:txBody>
          <a:bodyPr wrap="none">
            <a:spAutoFit/>
          </a:bodyPr>
          <a:lstStyle/>
          <a:p>
            <a:endParaRPr lang="en-US" sz="1800"/>
          </a:p>
        </p:txBody>
      </p:sp>
      <p:sp>
        <p:nvSpPr>
          <p:cNvPr id="41992" name="Rectangle 8"/>
          <p:cNvSpPr>
            <a:spLocks noGrp="1" noChangeArrowheads="1"/>
          </p:cNvSpPr>
          <p:nvPr>
            <p:ph type="body" sz="half" idx="1"/>
          </p:nvPr>
        </p:nvSpPr>
        <p:spPr>
          <a:xfrm>
            <a:off x="0" y="0"/>
            <a:ext cx="4038600" cy="3276600"/>
          </a:xfrm>
          <a:solidFill>
            <a:schemeClr val="accent1">
              <a:alpha val="79000"/>
            </a:schemeClr>
          </a:solidFill>
        </p:spPr>
        <p:txBody>
          <a:bodyPr/>
          <a:lstStyle/>
          <a:p>
            <a:pPr eaLnBrk="1" hangingPunct="1"/>
            <a:endParaRPr lang="en-US" sz="1200" dirty="0" smtClean="0"/>
          </a:p>
          <a:p>
            <a:pPr eaLnBrk="1" hangingPunct="1"/>
            <a:r>
              <a:rPr lang="en-US" sz="2800" dirty="0" smtClean="0"/>
              <a:t>We can change months to numeric values</a:t>
            </a:r>
          </a:p>
          <a:p>
            <a:pPr lvl="1" eaLnBrk="1" hangingPunct="1"/>
            <a:r>
              <a:rPr lang="en-US" sz="2400" dirty="0" smtClean="0"/>
              <a:t>This is called ordinal data – numbers…with restrictions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p:cNvSpPr>
            <a:spLocks noGrp="1" noChangeArrowheads="1"/>
          </p:cNvSpPr>
          <p:nvPr>
            <p:ph type="body" sz="half" idx="1"/>
          </p:nvPr>
        </p:nvSpPr>
        <p:spPr>
          <a:xfrm>
            <a:off x="457200" y="304800"/>
            <a:ext cx="4038600" cy="4525963"/>
          </a:xfrm>
        </p:spPr>
        <p:txBody>
          <a:bodyPr/>
          <a:lstStyle/>
          <a:p>
            <a:pPr eaLnBrk="1" hangingPunct="1"/>
            <a:r>
              <a:rPr lang="en-US" sz="2800" smtClean="0"/>
              <a:t>We can change months to numeric values</a:t>
            </a:r>
          </a:p>
          <a:p>
            <a:pPr lvl="1" eaLnBrk="1" hangingPunct="1"/>
            <a:r>
              <a:rPr lang="en-US" sz="2400" smtClean="0"/>
              <a:t>This is called ordinal data – numbers…with restrictions</a:t>
            </a:r>
          </a:p>
        </p:txBody>
      </p:sp>
      <p:graphicFrame>
        <p:nvGraphicFramePr>
          <p:cNvPr id="11" name="Object 4"/>
          <p:cNvGraphicFramePr>
            <a:graphicFrameLocks noGrp="1" noChangeAspect="1"/>
          </p:cNvGraphicFramePr>
          <p:nvPr>
            <p:ph idx="4294967295"/>
          </p:nvPr>
        </p:nvGraphicFramePr>
        <p:xfrm>
          <a:off x="609600" y="2362178"/>
          <a:ext cx="8077200" cy="430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015" name="Group 31"/>
          <p:cNvGraphicFramePr>
            <a:graphicFrameLocks noGrp="1"/>
          </p:cNvGraphicFramePr>
          <p:nvPr>
            <p:ph sz="half" idx="2"/>
          </p:nvPr>
        </p:nvGraphicFramePr>
        <p:xfrm>
          <a:off x="4800600" y="228600"/>
          <a:ext cx="2743200" cy="1371600"/>
        </p:xfrm>
        <a:graphic>
          <a:graphicData uri="http://schemas.openxmlformats.org/drawingml/2006/table">
            <a:tbl>
              <a:tblPr/>
              <a:tblGrid>
                <a:gridCol w="1371600"/>
                <a:gridCol w="13716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10" name="Text Box 26"/>
          <p:cNvSpPr txBox="1">
            <a:spLocks noChangeArrowheads="1"/>
          </p:cNvSpPr>
          <p:nvPr/>
        </p:nvSpPr>
        <p:spPr bwMode="auto">
          <a:xfrm>
            <a:off x="4556125" y="1408113"/>
            <a:ext cx="184150" cy="366712"/>
          </a:xfrm>
          <a:prstGeom prst="rect">
            <a:avLst/>
          </a:prstGeom>
          <a:noFill/>
          <a:ln w="9525">
            <a:noFill/>
            <a:miter lim="800000"/>
            <a:headEnd/>
            <a:tailEnd/>
          </a:ln>
        </p:spPr>
        <p:txBody>
          <a:bodyPr wrap="none">
            <a:spAutoFit/>
          </a:bodyPr>
          <a:lstStyle/>
          <a:p>
            <a:endParaRPr lang="en-US" sz="1800"/>
          </a:p>
        </p:txBody>
      </p:sp>
      <p:sp>
        <p:nvSpPr>
          <p:cNvPr id="42014" name="Text Box 30"/>
          <p:cNvSpPr txBox="1">
            <a:spLocks noChangeArrowheads="1"/>
          </p:cNvSpPr>
          <p:nvPr/>
        </p:nvSpPr>
        <p:spPr bwMode="auto">
          <a:xfrm>
            <a:off x="5638800" y="2057400"/>
            <a:ext cx="3276600" cy="2282825"/>
          </a:xfrm>
          <a:prstGeom prst="rect">
            <a:avLst/>
          </a:prstGeom>
          <a:solidFill>
            <a:srgbClr val="000080"/>
          </a:solidFill>
          <a:ln w="9525">
            <a:noFill/>
            <a:miter lim="800000"/>
            <a:headEnd/>
            <a:tailEnd/>
          </a:ln>
        </p:spPr>
        <p:txBody>
          <a:bodyPr>
            <a:spAutoFit/>
          </a:bodyPr>
          <a:lstStyle/>
          <a:p>
            <a:r>
              <a:rPr lang="en-US" sz="2400">
                <a:solidFill>
                  <a:srgbClr val="FFFF00"/>
                </a:solidFill>
              </a:rPr>
              <a:t>We can calculate an average but we must be careful. fractions and decimals don’t make sense with ordinal values</a:t>
            </a:r>
          </a:p>
        </p:txBody>
      </p:sp>
      <p:sp>
        <p:nvSpPr>
          <p:cNvPr id="42016" name="Text Box 32"/>
          <p:cNvSpPr txBox="1">
            <a:spLocks noChangeArrowheads="1"/>
          </p:cNvSpPr>
          <p:nvPr/>
        </p:nvSpPr>
        <p:spPr bwMode="auto">
          <a:xfrm>
            <a:off x="609600" y="4038600"/>
            <a:ext cx="2889250" cy="641350"/>
          </a:xfrm>
          <a:prstGeom prst="rect">
            <a:avLst/>
          </a:prstGeom>
          <a:solidFill>
            <a:schemeClr val="bg1"/>
          </a:solidFill>
          <a:ln w="9525">
            <a:noFill/>
            <a:miter lim="800000"/>
            <a:headEnd/>
            <a:tailEnd/>
          </a:ln>
        </p:spPr>
        <p:txBody>
          <a:bodyPr wrap="none">
            <a:spAutoFit/>
          </a:bodyPr>
          <a:lstStyle/>
          <a:p>
            <a:r>
              <a:rPr lang="en-US" sz="3600" b="1">
                <a:solidFill>
                  <a:srgbClr val="FF3300"/>
                </a:solidFill>
              </a:rPr>
              <a:t>Mean = 7.24 </a:t>
            </a:r>
          </a:p>
        </p:txBody>
      </p:sp>
      <p:sp>
        <p:nvSpPr>
          <p:cNvPr id="42018" name="Text Box 34"/>
          <p:cNvSpPr txBox="1">
            <a:spLocks noChangeArrowheads="1"/>
          </p:cNvSpPr>
          <p:nvPr/>
        </p:nvSpPr>
        <p:spPr bwMode="auto">
          <a:xfrm>
            <a:off x="533400" y="4648200"/>
            <a:ext cx="4184650" cy="641350"/>
          </a:xfrm>
          <a:prstGeom prst="rect">
            <a:avLst/>
          </a:prstGeom>
          <a:solidFill>
            <a:schemeClr val="bg1"/>
          </a:solidFill>
          <a:ln w="9525">
            <a:noFill/>
            <a:miter lim="800000"/>
            <a:headEnd/>
            <a:tailEnd/>
          </a:ln>
        </p:spPr>
        <p:txBody>
          <a:bodyPr wrap="none">
            <a:spAutoFit/>
          </a:bodyPr>
          <a:lstStyle/>
          <a:p>
            <a:r>
              <a:rPr lang="en-US" sz="3600" b="1">
                <a:solidFill>
                  <a:srgbClr val="FF3300"/>
                </a:solidFill>
              </a:rPr>
              <a:t>7.24 = July 7, 5 am</a:t>
            </a:r>
          </a:p>
        </p:txBody>
      </p:sp>
      <p:sp>
        <p:nvSpPr>
          <p:cNvPr id="42019" name="Line 35"/>
          <p:cNvSpPr>
            <a:spLocks noChangeShapeType="1"/>
          </p:cNvSpPr>
          <p:nvPr/>
        </p:nvSpPr>
        <p:spPr bwMode="auto">
          <a:xfrm>
            <a:off x="304800" y="4953000"/>
            <a:ext cx="4724400" cy="0"/>
          </a:xfrm>
          <a:prstGeom prst="line">
            <a:avLst/>
          </a:prstGeom>
          <a:noFill/>
          <a:ln w="50800">
            <a:solidFill>
              <a:schemeClr val="tx1"/>
            </a:solidFill>
            <a:round/>
            <a:headEnd/>
            <a:tailEnd/>
          </a:ln>
        </p:spPr>
        <p:txBody>
          <a:bodyPr/>
          <a:lstStyle/>
          <a:p>
            <a:endParaRPr lang="en-US"/>
          </a:p>
        </p:txBody>
      </p:sp>
      <p:sp>
        <p:nvSpPr>
          <p:cNvPr id="42020" name="Line 36"/>
          <p:cNvSpPr>
            <a:spLocks noChangeShapeType="1"/>
          </p:cNvSpPr>
          <p:nvPr/>
        </p:nvSpPr>
        <p:spPr bwMode="auto">
          <a:xfrm>
            <a:off x="381000" y="4343400"/>
            <a:ext cx="4724400" cy="0"/>
          </a:xfrm>
          <a:prstGeom prst="line">
            <a:avLst/>
          </a:prstGeom>
          <a:noFill/>
          <a:ln w="508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016">
                                            <p:bg/>
                                          </p:spTgt>
                                        </p:tgtEl>
                                        <p:attrNameLst>
                                          <p:attrName>style.visibility</p:attrName>
                                        </p:attrNameLst>
                                      </p:cBhvr>
                                      <p:to>
                                        <p:strVal val="visible"/>
                                      </p:to>
                                    </p:set>
                                    <p:anim calcmode="lin" valueType="num">
                                      <p:cBhvr additive="base">
                                        <p:cTn id="19" dur="500" fill="hold"/>
                                        <p:tgtEl>
                                          <p:spTgt spid="4201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201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016">
                                            <p:txEl>
                                              <p:pRg st="0" end="0"/>
                                            </p:txEl>
                                          </p:spTgt>
                                        </p:tgtEl>
                                        <p:attrNameLst>
                                          <p:attrName>style.visibility</p:attrName>
                                        </p:attrNameLst>
                                      </p:cBhvr>
                                      <p:to>
                                        <p:strVal val="visible"/>
                                      </p:to>
                                    </p:set>
                                    <p:anim calcmode="lin" valueType="num">
                                      <p:cBhvr additive="base">
                                        <p:cTn id="23" dur="500" fill="hold"/>
                                        <p:tgtEl>
                                          <p:spTgt spid="4201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0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018">
                                            <p:bg/>
                                          </p:spTgt>
                                        </p:tgtEl>
                                        <p:attrNameLst>
                                          <p:attrName>style.visibility</p:attrName>
                                        </p:attrNameLst>
                                      </p:cBhvr>
                                      <p:to>
                                        <p:strVal val="visible"/>
                                      </p:to>
                                    </p:set>
                                    <p:anim calcmode="lin" valueType="num">
                                      <p:cBhvr additive="base">
                                        <p:cTn id="29" dur="500" fill="hold"/>
                                        <p:tgtEl>
                                          <p:spTgt spid="42018">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42018">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018">
                                            <p:txEl>
                                              <p:pRg st="0" end="0"/>
                                            </p:txEl>
                                          </p:spTgt>
                                        </p:tgtEl>
                                        <p:attrNameLst>
                                          <p:attrName>style.visibility</p:attrName>
                                        </p:attrNameLst>
                                      </p:cBhvr>
                                      <p:to>
                                        <p:strVal val="visible"/>
                                      </p:to>
                                    </p:set>
                                    <p:anim calcmode="lin" valueType="num">
                                      <p:cBhvr additive="base">
                                        <p:cTn id="33" dur="500" fill="hold"/>
                                        <p:tgtEl>
                                          <p:spTgt spid="4201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0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0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4" grpId="0" animBg="1"/>
      <p:bldP spid="42016" grpId="0" build="allAtOnce" animBg="1"/>
      <p:bldP spid="42018" grpId="0" build="allAtOnce" animBg="1"/>
      <p:bldP spid="42019" grpId="0" animBg="1"/>
      <p:bldP spid="420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What kind of data is the background information have we collected?</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smtClean="0"/>
              <a:t>Nominal</a:t>
            </a:r>
          </a:p>
          <a:p>
            <a:pPr lvl="1"/>
            <a:r>
              <a:rPr lang="en-US" dirty="0" smtClean="0"/>
              <a:t>Gender</a:t>
            </a:r>
          </a:p>
          <a:p>
            <a:pPr lvl="1"/>
            <a:r>
              <a:rPr lang="en-US" dirty="0" smtClean="0"/>
              <a:t>Hair and eye color</a:t>
            </a:r>
          </a:p>
          <a:p>
            <a:pPr lvl="1"/>
            <a:endParaRPr lang="en-US" dirty="0" smtClean="0"/>
          </a:p>
          <a:p>
            <a:r>
              <a:rPr lang="en-US" dirty="0" smtClean="0"/>
              <a:t>Ordinal</a:t>
            </a:r>
          </a:p>
          <a:p>
            <a:pPr lvl="1"/>
            <a:r>
              <a:rPr lang="en-US" dirty="0" smtClean="0"/>
              <a:t>Rate your knowledge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2"/>
          <p:cNvSpPr>
            <a:spLocks noChangeArrowheads="1"/>
          </p:cNvSpPr>
          <p:nvPr/>
        </p:nvSpPr>
        <p:spPr bwMode="auto">
          <a:xfrm>
            <a:off x="6248400" y="3352800"/>
            <a:ext cx="23622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1" name="Rectangle 11"/>
          <p:cNvSpPr>
            <a:spLocks noChangeArrowheads="1"/>
          </p:cNvSpPr>
          <p:nvPr/>
        </p:nvSpPr>
        <p:spPr bwMode="auto">
          <a:xfrm>
            <a:off x="3124200" y="3352800"/>
            <a:ext cx="17526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2" name="Rectangle 10"/>
          <p:cNvSpPr>
            <a:spLocks noChangeArrowheads="1"/>
          </p:cNvSpPr>
          <p:nvPr/>
        </p:nvSpPr>
        <p:spPr bwMode="auto">
          <a:xfrm>
            <a:off x="304800" y="3352800"/>
            <a:ext cx="1676400" cy="6096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53" name="Rectangle 2"/>
          <p:cNvSpPr>
            <a:spLocks noGrp="1" noChangeArrowheads="1"/>
          </p:cNvSpPr>
          <p:nvPr>
            <p:ph type="title"/>
          </p:nvPr>
        </p:nvSpPr>
        <p:spPr/>
        <p:txBody>
          <a:bodyPr/>
          <a:lstStyle/>
          <a:p>
            <a:pPr eaLnBrk="1" hangingPunct="1"/>
            <a:r>
              <a:rPr lang="en-US" smtClean="0"/>
              <a:t>Three kinds of data</a:t>
            </a:r>
          </a:p>
        </p:txBody>
      </p:sp>
      <p:sp>
        <p:nvSpPr>
          <p:cNvPr id="72708" name="AutoShape 4"/>
          <p:cNvSpPr>
            <a:spLocks noChangeArrowheads="1"/>
          </p:cNvSpPr>
          <p:nvPr/>
        </p:nvSpPr>
        <p:spPr bwMode="auto">
          <a:xfrm>
            <a:off x="1066800" y="1676400"/>
            <a:ext cx="7391400" cy="1371600"/>
          </a:xfrm>
          <a:prstGeom prst="rightArrow">
            <a:avLst>
              <a:gd name="adj1" fmla="val 50000"/>
              <a:gd name="adj2" fmla="val 13472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
        <p:nvSpPr>
          <p:cNvPr id="27655" name="Text Box 5"/>
          <p:cNvSpPr txBox="1">
            <a:spLocks noChangeArrowheads="1"/>
          </p:cNvSpPr>
          <p:nvPr/>
        </p:nvSpPr>
        <p:spPr bwMode="auto">
          <a:xfrm>
            <a:off x="6781800" y="1905000"/>
            <a:ext cx="704850" cy="641350"/>
          </a:xfrm>
          <a:prstGeom prst="rect">
            <a:avLst/>
          </a:prstGeom>
          <a:noFill/>
          <a:ln w="9525">
            <a:noFill/>
            <a:miter lim="800000"/>
            <a:headEnd/>
            <a:tailEnd/>
          </a:ln>
        </p:spPr>
        <p:txBody>
          <a:bodyPr wrap="none">
            <a:spAutoFit/>
          </a:bodyPr>
          <a:lstStyle/>
          <a:p>
            <a:r>
              <a:rPr lang="en-US" sz="1800"/>
              <a:t>more</a:t>
            </a:r>
          </a:p>
          <a:p>
            <a:r>
              <a:rPr lang="en-US" sz="1800"/>
              <a:t>math</a:t>
            </a:r>
          </a:p>
        </p:txBody>
      </p:sp>
      <p:sp>
        <p:nvSpPr>
          <p:cNvPr id="27656" name="Text Box 6"/>
          <p:cNvSpPr txBox="1">
            <a:spLocks noChangeArrowheads="1"/>
          </p:cNvSpPr>
          <p:nvPr/>
        </p:nvSpPr>
        <p:spPr bwMode="auto">
          <a:xfrm>
            <a:off x="1066800" y="2057400"/>
            <a:ext cx="692150" cy="641350"/>
          </a:xfrm>
          <a:prstGeom prst="rect">
            <a:avLst/>
          </a:prstGeom>
          <a:noFill/>
          <a:ln w="9525">
            <a:noFill/>
            <a:miter lim="800000"/>
            <a:headEnd/>
            <a:tailEnd/>
          </a:ln>
        </p:spPr>
        <p:txBody>
          <a:bodyPr wrap="none">
            <a:spAutoFit/>
          </a:bodyPr>
          <a:lstStyle/>
          <a:p>
            <a:r>
              <a:rPr lang="en-US" sz="1800"/>
              <a:t>No</a:t>
            </a:r>
          </a:p>
          <a:p>
            <a:r>
              <a:rPr lang="en-US" sz="1800"/>
              <a:t>math</a:t>
            </a:r>
          </a:p>
        </p:txBody>
      </p:sp>
      <p:sp>
        <p:nvSpPr>
          <p:cNvPr id="72711" name="Text Box 7"/>
          <p:cNvSpPr txBox="1">
            <a:spLocks noChangeArrowheads="1"/>
          </p:cNvSpPr>
          <p:nvPr/>
        </p:nvSpPr>
        <p:spPr bwMode="auto">
          <a:xfrm>
            <a:off x="381000" y="3429000"/>
            <a:ext cx="15732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NOMINAL</a:t>
            </a:r>
          </a:p>
        </p:txBody>
      </p:sp>
      <p:sp>
        <p:nvSpPr>
          <p:cNvPr id="72712" name="Text Box 8"/>
          <p:cNvSpPr txBox="1">
            <a:spLocks noChangeArrowheads="1"/>
          </p:cNvSpPr>
          <p:nvPr/>
        </p:nvSpPr>
        <p:spPr bwMode="auto">
          <a:xfrm>
            <a:off x="3276600" y="3429000"/>
            <a:ext cx="1539875"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ORDINAL</a:t>
            </a:r>
          </a:p>
        </p:txBody>
      </p:sp>
      <p:sp>
        <p:nvSpPr>
          <p:cNvPr id="72713" name="Text Box 9"/>
          <p:cNvSpPr txBox="1">
            <a:spLocks noChangeArrowheads="1"/>
          </p:cNvSpPr>
          <p:nvPr/>
        </p:nvSpPr>
        <p:spPr bwMode="auto">
          <a:xfrm>
            <a:off x="6248400" y="3429000"/>
            <a:ext cx="2233613" cy="457200"/>
          </a:xfrm>
          <a:prstGeom prst="rect">
            <a:avLst/>
          </a:prstGeom>
          <a:solidFill>
            <a:schemeClr val="accent2"/>
          </a:solidFill>
          <a:ln w="9525">
            <a:noFill/>
            <a:miter lim="800000"/>
            <a:headEnd/>
            <a:tailEnd/>
          </a:ln>
        </p:spPr>
        <p:txBody>
          <a:bodyPr wrap="none">
            <a:spAutoFit/>
          </a:bodyPr>
          <a:lstStyle/>
          <a:p>
            <a:r>
              <a:rPr lang="en-US" sz="2400">
                <a:solidFill>
                  <a:srgbClr val="FFFF00"/>
                </a:solidFill>
              </a:rPr>
              <a:t>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1" grpId="0" animBg="1"/>
      <p:bldP spid="72712" grpId="0" animBg="1"/>
      <p:bldP spid="727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What  kind of data are these?</a:t>
            </a:r>
            <a:br>
              <a:rPr lang="en-US" dirty="0" smtClean="0"/>
            </a:br>
            <a:r>
              <a:rPr lang="en-US" sz="2800" b="1" dirty="0" smtClean="0">
                <a:solidFill>
                  <a:srgbClr val="FF3300"/>
                </a:solidFill>
                <a:effectLst>
                  <a:outerShdw blurRad="38100" dist="38100" dir="2700000" algn="tl">
                    <a:srgbClr val="C0C0C0"/>
                  </a:outerShdw>
                </a:effectLst>
              </a:rPr>
              <a:t>fill out your worksheet</a:t>
            </a:r>
          </a:p>
        </p:txBody>
      </p:sp>
      <p:sp>
        <p:nvSpPr>
          <p:cNvPr id="28675" name="Text Box 4"/>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69690" name="Group 58"/>
          <p:cNvGraphicFramePr>
            <a:graphicFrameLocks noGrp="1"/>
          </p:cNvGraphicFramePr>
          <p:nvPr>
            <p:ph idx="1"/>
          </p:nvPr>
        </p:nvGraphicFramePr>
        <p:xfrm>
          <a:off x="457200" y="1600200"/>
          <a:ext cx="8229600" cy="4495801"/>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008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6" name="Text Box 4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dirty="0"/>
              <a:t>Classification</a:t>
            </a:r>
          </a:p>
        </p:txBody>
      </p:sp>
      <p:sp>
        <p:nvSpPr>
          <p:cNvPr id="69677" name="Text Box 4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t>Color - hue</a:t>
            </a:r>
          </a:p>
        </p:txBody>
      </p:sp>
      <p:sp>
        <p:nvSpPr>
          <p:cNvPr id="69678" name="Text Box 46"/>
          <p:cNvSpPr txBox="1">
            <a:spLocks noChangeArrowheads="1"/>
          </p:cNvSpPr>
          <p:nvPr/>
        </p:nvSpPr>
        <p:spPr bwMode="auto">
          <a:xfrm>
            <a:off x="6248400" y="3071813"/>
            <a:ext cx="1863725" cy="828675"/>
          </a:xfrm>
          <a:prstGeom prst="rect">
            <a:avLst/>
          </a:prstGeom>
          <a:noFill/>
          <a:ln w="9525">
            <a:noFill/>
            <a:miter lim="800000"/>
            <a:headEnd/>
            <a:tailEnd/>
          </a:ln>
        </p:spPr>
        <p:txBody>
          <a:bodyPr wrap="none">
            <a:spAutoFit/>
          </a:bodyPr>
          <a:lstStyle/>
          <a:p>
            <a:pPr>
              <a:spcBef>
                <a:spcPct val="20000"/>
              </a:spcBef>
            </a:pPr>
            <a:r>
              <a:rPr lang="en-US" sz="2200"/>
              <a:t>Color – </a:t>
            </a:r>
          </a:p>
          <a:p>
            <a:pPr>
              <a:spcBef>
                <a:spcPct val="20000"/>
              </a:spcBef>
            </a:pPr>
            <a:r>
              <a:rPr lang="en-US" sz="2200"/>
              <a:t>value/chroma</a:t>
            </a:r>
          </a:p>
        </p:txBody>
      </p:sp>
      <p:sp>
        <p:nvSpPr>
          <p:cNvPr id="69680" name="Text Box 48"/>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69681" name="Text Box 49"/>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69683" name="Text Box 51"/>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69684" name="Text Box 52"/>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69686" name="Text Box 54"/>
          <p:cNvSpPr txBox="1">
            <a:spLocks noChangeArrowheads="1"/>
          </p:cNvSpPr>
          <p:nvPr/>
        </p:nvSpPr>
        <p:spPr bwMode="auto">
          <a:xfrm>
            <a:off x="5943600" y="56388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69687" name="Text Box 55"/>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69688" name="Text Box 56"/>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sp>
        <p:nvSpPr>
          <p:cNvPr id="69689" name="Text Box 57"/>
          <p:cNvSpPr txBox="1">
            <a:spLocks noChangeArrowheads="1"/>
          </p:cNvSpPr>
          <p:nvPr/>
        </p:nvSpPr>
        <p:spPr bwMode="auto">
          <a:xfrm>
            <a:off x="609600" y="5486400"/>
            <a:ext cx="1201738" cy="457200"/>
          </a:xfrm>
          <a:prstGeom prst="rect">
            <a:avLst/>
          </a:prstGeom>
          <a:noFill/>
          <a:ln w="9525">
            <a:noFill/>
            <a:miter lim="800000"/>
            <a:headEnd/>
            <a:tailEnd/>
          </a:ln>
        </p:spPr>
        <p:txBody>
          <a:bodyPr wrap="none">
            <a:spAutoFit/>
          </a:bodyPr>
          <a:lstStyle/>
          <a:p>
            <a:pPr>
              <a:spcBef>
                <a:spcPct val="20000"/>
              </a:spcBef>
            </a:pPr>
            <a:r>
              <a:rPr lang="en-US" sz="2400" b="1">
                <a:solidFill>
                  <a:srgbClr val="008000"/>
                </a:solidFill>
              </a:rPr>
              <a:t>texture</a:t>
            </a:r>
          </a:p>
        </p:txBody>
      </p:sp>
      <p:sp>
        <p:nvSpPr>
          <p:cNvPr id="69691" name="Text Box 59"/>
          <p:cNvSpPr txBox="1">
            <a:spLocks noChangeArrowheads="1"/>
          </p:cNvSpPr>
          <p:nvPr/>
        </p:nvSpPr>
        <p:spPr bwMode="auto">
          <a:xfrm>
            <a:off x="5943600" y="5308600"/>
            <a:ext cx="2166938" cy="457200"/>
          </a:xfrm>
          <a:prstGeom prst="rect">
            <a:avLst/>
          </a:prstGeom>
          <a:noFill/>
          <a:ln w="9525">
            <a:noFill/>
            <a:miter lim="800000"/>
            <a:headEnd/>
            <a:tailEnd/>
          </a:ln>
        </p:spPr>
        <p:txBody>
          <a:bodyPr wrap="none">
            <a:spAutoFit/>
          </a:bodyPr>
          <a:lstStyle/>
          <a:p>
            <a:pPr>
              <a:spcBef>
                <a:spcPct val="20000"/>
              </a:spcBef>
            </a:pPr>
            <a:r>
              <a:rPr lang="en-US" sz="2400"/>
              <a:t>% clay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6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6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1" nodeType="clickEffect">
                                  <p:stCondLst>
                                    <p:cond delay="0"/>
                                  </p:stCondLst>
                                  <p:childTnLst>
                                    <p:animMotion origin="layout" path="M -1.66667E-6 -2.44218E-6 L 0.20938 -2.44218E-6 " pathEditMode="relative" rAng="0" ptsTypes="AA">
                                      <p:cBhvr>
                                        <p:cTn id="46" dur="2000" fill="hold"/>
                                        <p:tgtEl>
                                          <p:spTgt spid="69689"/>
                                        </p:tgtEl>
                                        <p:attrNameLst>
                                          <p:attrName>ppt_x</p:attrName>
                                          <p:attrName>ppt_y</p:attrName>
                                        </p:attrNameLst>
                                      </p:cBhvr>
                                      <p:rCtr x="105" y="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6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6" grpId="0"/>
      <p:bldP spid="69677" grpId="0"/>
      <p:bldP spid="69678" grpId="0"/>
      <p:bldP spid="69680" grpId="0"/>
      <p:bldP spid="69681" grpId="0"/>
      <p:bldP spid="69683" grpId="0"/>
      <p:bldP spid="69684" grpId="0"/>
      <p:bldP spid="69686" grpId="0"/>
      <p:bldP spid="69687" grpId="0"/>
      <p:bldP spid="69688" grpId="0"/>
      <p:bldP spid="69689" grpId="0"/>
      <p:bldP spid="69689" grpId="1"/>
      <p:bldP spid="696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p:txBody>
          <a:bodyPr/>
          <a:lstStyle/>
          <a:p>
            <a:pPr eaLnBrk="1" hangingPunct="1"/>
            <a:r>
              <a:rPr lang="en-US" smtClean="0"/>
              <a:t>What are mean, median and mode used to populate?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81000"/>
            <a:ext cx="8229600" cy="1143000"/>
          </a:xfrm>
        </p:spPr>
        <p:txBody>
          <a:bodyPr/>
          <a:lstStyle/>
          <a:p>
            <a:pPr eaLnBrk="1" hangingPunct="1"/>
            <a:r>
              <a:rPr lang="en-US" smtClean="0"/>
              <a:t>Overview</a:t>
            </a:r>
          </a:p>
        </p:txBody>
      </p:sp>
      <p:sp>
        <p:nvSpPr>
          <p:cNvPr id="17411" name="Rectangle 3"/>
          <p:cNvSpPr>
            <a:spLocks noGrp="1" noChangeArrowheads="1"/>
          </p:cNvSpPr>
          <p:nvPr>
            <p:ph type="body" idx="1"/>
          </p:nvPr>
        </p:nvSpPr>
        <p:spPr/>
        <p:txBody>
          <a:bodyPr/>
          <a:lstStyle/>
          <a:p>
            <a:pPr eaLnBrk="1" hangingPunct="1"/>
            <a:r>
              <a:rPr lang="en-US" smtClean="0"/>
              <a:t>Statistics without equations?</a:t>
            </a:r>
          </a:p>
          <a:p>
            <a:pPr eaLnBrk="1" hangingPunct="1"/>
            <a:endParaRPr lang="en-US" sz="1200" smtClean="0"/>
          </a:p>
          <a:p>
            <a:pPr eaLnBrk="1" hangingPunct="1"/>
            <a:r>
              <a:rPr lang="en-US" smtClean="0"/>
              <a:t>Kinds of Data</a:t>
            </a:r>
          </a:p>
          <a:p>
            <a:pPr lvl="1" eaLnBrk="1" hangingPunct="1"/>
            <a:r>
              <a:rPr lang="en-US" smtClean="0"/>
              <a:t>How to summarize</a:t>
            </a:r>
          </a:p>
          <a:p>
            <a:pPr lvl="1" eaLnBrk="1" hangingPunct="1">
              <a:buFontTx/>
              <a:buNone/>
            </a:pPr>
            <a:endParaRPr lang="en-US" sz="1200" smtClean="0"/>
          </a:p>
          <a:p>
            <a:pPr eaLnBrk="1" hangingPunct="1"/>
            <a:r>
              <a:rPr lang="en-US" smtClean="0"/>
              <a:t>Inference Space and Sampling</a:t>
            </a:r>
          </a:p>
          <a:p>
            <a:pPr lvl="1" eaLnBrk="1" hangingPunct="1"/>
            <a:r>
              <a:rPr lang="en-US" smtClean="0"/>
              <a:t>How to determine what that summary represents</a:t>
            </a:r>
          </a:p>
        </p:txBody>
      </p:sp>
      <p:sp>
        <p:nvSpPr>
          <p:cNvPr id="11268" name="Text Box 4"/>
          <p:cNvSpPr txBox="1">
            <a:spLocks noChangeArrowheads="1"/>
          </p:cNvSpPr>
          <p:nvPr/>
        </p:nvSpPr>
        <p:spPr bwMode="auto">
          <a:xfrm>
            <a:off x="1219200" y="1524000"/>
            <a:ext cx="6019800" cy="3539430"/>
          </a:xfrm>
          <a:prstGeom prst="rect">
            <a:avLst/>
          </a:prstGeom>
          <a:solidFill>
            <a:srgbClr val="333399"/>
          </a:solidFill>
          <a:ln w="9525">
            <a:noFill/>
            <a:miter lim="800000"/>
            <a:headEnd/>
            <a:tailEnd/>
          </a:ln>
        </p:spPr>
        <p:txBody>
          <a:bodyPr>
            <a:spAutoFit/>
          </a:bodyPr>
          <a:lstStyle/>
          <a:p>
            <a:r>
              <a:rPr lang="en-US" dirty="0" smtClean="0">
                <a:solidFill>
                  <a:srgbClr val="FFFF00"/>
                </a:solidFill>
              </a:rPr>
              <a:t>Let’s </a:t>
            </a:r>
            <a:r>
              <a:rPr lang="en-US" dirty="0">
                <a:solidFill>
                  <a:srgbClr val="FFFF00"/>
                </a:solidFill>
              </a:rPr>
              <a:t>think about how to use data:</a:t>
            </a:r>
          </a:p>
          <a:p>
            <a:endParaRPr lang="en-US" dirty="0">
              <a:solidFill>
                <a:srgbClr val="FFFF00"/>
              </a:solidFill>
            </a:endParaRPr>
          </a:p>
          <a:p>
            <a:r>
              <a:rPr lang="en-US" dirty="0">
                <a:solidFill>
                  <a:srgbClr val="FFFF00"/>
                </a:solidFill>
              </a:rPr>
              <a:t>Where did it come from?</a:t>
            </a:r>
          </a:p>
          <a:p>
            <a:r>
              <a:rPr lang="en-US" dirty="0">
                <a:solidFill>
                  <a:srgbClr val="FFFF00"/>
                </a:solidFill>
              </a:rPr>
              <a:t>What does it represent?</a:t>
            </a:r>
          </a:p>
          <a:p>
            <a:r>
              <a:rPr lang="en-US" dirty="0">
                <a:solidFill>
                  <a:srgbClr val="FFFF00"/>
                </a:solidFill>
              </a:rPr>
              <a:t>How can I use it (or not use it)?</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More than RV</a:t>
            </a:r>
          </a:p>
        </p:txBody>
      </p:sp>
      <p:sp>
        <p:nvSpPr>
          <p:cNvPr id="30723" name="Rectangle 3"/>
          <p:cNvSpPr>
            <a:spLocks noGrp="1" noChangeArrowheads="1"/>
          </p:cNvSpPr>
          <p:nvPr>
            <p:ph type="body" idx="1"/>
          </p:nvPr>
        </p:nvSpPr>
        <p:spPr/>
        <p:txBody>
          <a:bodyPr/>
          <a:lstStyle/>
          <a:p>
            <a:pPr eaLnBrk="1" hangingPunct="1"/>
            <a:r>
              <a:rPr lang="en-US" smtClean="0"/>
              <a:t>Range</a:t>
            </a:r>
          </a:p>
          <a:p>
            <a:pPr lvl="1" eaLnBrk="1" hangingPunct="1"/>
            <a:r>
              <a:rPr lang="en-US" smtClean="0"/>
              <a:t>Low and high</a:t>
            </a:r>
          </a:p>
          <a:p>
            <a:pPr eaLnBrk="1" hangingPunct="1"/>
            <a:r>
              <a:rPr lang="en-US" smtClean="0"/>
              <a:t>Standard Deviation</a:t>
            </a:r>
          </a:p>
          <a:p>
            <a:pPr lvl="1" eaLnBrk="1" hangingPunct="1"/>
            <a:r>
              <a:rPr lang="en-US" smtClean="0"/>
              <a:t>Statistical measure (calculates the measure of the variability or dispersion)</a:t>
            </a:r>
          </a:p>
          <a:p>
            <a:pPr eaLnBrk="1" hangingPunct="1"/>
            <a:r>
              <a:rPr lang="en-US" smtClean="0"/>
              <a:t>Confidence Interval</a:t>
            </a:r>
          </a:p>
          <a:p>
            <a:pPr lvl="1" eaLnBrk="1" hangingPunct="1"/>
            <a:r>
              <a:rPr lang="en-US" smtClean="0"/>
              <a:t>Statistical measure of the certainty of the estimation of the mean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Range</a:t>
            </a:r>
          </a:p>
        </p:txBody>
      </p:sp>
      <p:sp>
        <p:nvSpPr>
          <p:cNvPr id="9220" name="Rectangle 3"/>
          <p:cNvSpPr>
            <a:spLocks noGrp="1" noChangeArrowheads="1"/>
          </p:cNvSpPr>
          <p:nvPr>
            <p:ph type="body" sz="half" idx="1"/>
          </p:nvPr>
        </p:nvSpPr>
        <p:spPr/>
        <p:txBody>
          <a:bodyPr/>
          <a:lstStyle/>
          <a:p>
            <a:pPr eaLnBrk="1" hangingPunct="1"/>
            <a:r>
              <a:rPr lang="en-US" sz="2800" smtClean="0"/>
              <a:t>Usually simple: max and min</a:t>
            </a:r>
          </a:p>
        </p:txBody>
      </p:sp>
      <p:graphicFrame>
        <p:nvGraphicFramePr>
          <p:cNvPr id="101380" name="Object 4"/>
          <p:cNvGraphicFramePr>
            <a:graphicFrameLocks noChangeAspect="1"/>
          </p:cNvGraphicFramePr>
          <p:nvPr>
            <p:ph sz="quarter" idx="2"/>
          </p:nvPr>
        </p:nvGraphicFramePr>
        <p:xfrm>
          <a:off x="4800600" y="1447800"/>
          <a:ext cx="4038600" cy="2144713"/>
        </p:xfrm>
        <a:graphic>
          <a:graphicData uri="http://schemas.openxmlformats.org/presentationml/2006/ole">
            <p:oleObj spid="_x0000_s9218" name="Chart" r:id="rId3" imgW="7048500" imgH="3743325" progId="Excel.Sheet.8">
              <p:embed/>
            </p:oleObj>
          </a:graphicData>
        </a:graphic>
      </p:graphicFrame>
      <p:graphicFrame>
        <p:nvGraphicFramePr>
          <p:cNvPr id="101455" name="Group 79"/>
          <p:cNvGraphicFramePr>
            <a:graphicFrameLocks noGrp="1"/>
          </p:cNvGraphicFramePr>
          <p:nvPr>
            <p:ph sz="quarter" idx="3"/>
          </p:nvPr>
        </p:nvGraphicFramePr>
        <p:xfrm>
          <a:off x="762000" y="2667000"/>
          <a:ext cx="4038600" cy="3566160"/>
        </p:xfrm>
        <a:graphic>
          <a:graphicData uri="http://schemas.openxmlformats.org/drawingml/2006/table">
            <a:tbl>
              <a:tblPr/>
              <a:tblGrid>
                <a:gridCol w="1009650"/>
                <a:gridCol w="1009650"/>
                <a:gridCol w="1009650"/>
                <a:gridCol w="1009650"/>
              </a:tblGrid>
              <a:tr h="214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Height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01476" name="Group 100"/>
          <p:cNvGraphicFramePr>
            <a:graphicFrameLocks noGrp="1"/>
          </p:cNvGraphicFramePr>
          <p:nvPr/>
        </p:nvGraphicFramePr>
        <p:xfrm>
          <a:off x="5486400" y="4267200"/>
          <a:ext cx="2743200" cy="91440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1476"/>
                                        </p:tgtEl>
                                        <p:attrNameLst>
                                          <p:attrName>style.visibility</p:attrName>
                                        </p:attrNameLst>
                                      </p:cBhvr>
                                      <p:to>
                                        <p:strVal val="visible"/>
                                      </p:to>
                                    </p:set>
                                    <p:anim calcmode="lin" valueType="num">
                                      <p:cBhvr additive="base">
                                        <p:cTn id="11" dur="500" fill="hold"/>
                                        <p:tgtEl>
                                          <p:spTgt spid="101476"/>
                                        </p:tgtEl>
                                        <p:attrNameLst>
                                          <p:attrName>ppt_x</p:attrName>
                                        </p:attrNameLst>
                                      </p:cBhvr>
                                      <p:tavLst>
                                        <p:tav tm="0">
                                          <p:val>
                                            <p:strVal val="#ppt_x"/>
                                          </p:val>
                                        </p:tav>
                                        <p:tav tm="100000">
                                          <p:val>
                                            <p:strVal val="#ppt_x"/>
                                          </p:val>
                                        </p:tav>
                                      </p:tavLst>
                                    </p:anim>
                                    <p:anim calcmode="lin" valueType="num">
                                      <p:cBhvr additive="base">
                                        <p:cTn id="12" dur="500" fill="hold"/>
                                        <p:tgtEl>
                                          <p:spTgt spid="101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13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smtClean="0"/>
              <a:t>Which properties on you list can you create a range for?</a:t>
            </a:r>
          </a:p>
        </p:txBody>
      </p:sp>
      <p:sp>
        <p:nvSpPr>
          <p:cNvPr id="31747" name="Text Box 3"/>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110596" name="Group 4"/>
          <p:cNvGraphicFramePr>
            <a:graphicFrameLocks noGrp="1"/>
          </p:cNvGraphicFramePr>
          <p:nvPr>
            <p:ph idx="1"/>
          </p:nvPr>
        </p:nvGraphicFramePr>
        <p:xfrm>
          <a:off x="457200" y="1600200"/>
          <a:ext cx="8229600" cy="4525963"/>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26" name="Text Box 3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110627" name="Text Box 3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solidFill>
                  <a:srgbClr val="FF3300"/>
                </a:solidFill>
              </a:rPr>
              <a:t>Color - hue</a:t>
            </a:r>
          </a:p>
        </p:txBody>
      </p:sp>
      <p:sp>
        <p:nvSpPr>
          <p:cNvPr id="110628" name="Text Box 36"/>
          <p:cNvSpPr txBox="1">
            <a:spLocks noChangeArrowheads="1"/>
          </p:cNvSpPr>
          <p:nvPr/>
        </p:nvSpPr>
        <p:spPr bwMode="auto">
          <a:xfrm>
            <a:off x="6248400" y="3071813"/>
            <a:ext cx="1863725" cy="828675"/>
          </a:xfrm>
          <a:prstGeom prst="rect">
            <a:avLst/>
          </a:prstGeom>
          <a:noFill/>
          <a:ln w="9525">
            <a:noFill/>
            <a:miter lim="800000"/>
            <a:headEnd/>
            <a:tailEnd/>
          </a:ln>
        </p:spPr>
        <p:txBody>
          <a:bodyPr wrap="none">
            <a:spAutoFit/>
          </a:bodyPr>
          <a:lstStyle/>
          <a:p>
            <a:pPr>
              <a:spcBef>
                <a:spcPct val="20000"/>
              </a:spcBef>
            </a:pPr>
            <a:r>
              <a:rPr lang="en-US" sz="2200"/>
              <a:t>Color – </a:t>
            </a:r>
          </a:p>
          <a:p>
            <a:pPr>
              <a:spcBef>
                <a:spcPct val="20000"/>
              </a:spcBef>
            </a:pPr>
            <a:r>
              <a:rPr lang="en-US" sz="2200"/>
              <a:t>value/chroma</a:t>
            </a:r>
          </a:p>
        </p:txBody>
      </p:sp>
      <p:sp>
        <p:nvSpPr>
          <p:cNvPr id="110629" name="Text Box 37"/>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110630" name="Text Box 38"/>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110631" name="Text Box 39"/>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110632" name="Text Box 40"/>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110633" name="Text Box 41"/>
          <p:cNvSpPr txBox="1">
            <a:spLocks noChangeArrowheads="1"/>
          </p:cNvSpPr>
          <p:nvPr/>
        </p:nvSpPr>
        <p:spPr bwMode="auto">
          <a:xfrm>
            <a:off x="6019800" y="54864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110634" name="Text Box 42"/>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110635" name="Text Box 43"/>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grpSp>
        <p:nvGrpSpPr>
          <p:cNvPr id="2" name="Group 47"/>
          <p:cNvGrpSpPr>
            <a:grpSpLocks/>
          </p:cNvGrpSpPr>
          <p:nvPr/>
        </p:nvGrpSpPr>
        <p:grpSpPr bwMode="auto">
          <a:xfrm>
            <a:off x="381000" y="1524000"/>
            <a:ext cx="2819400" cy="4724400"/>
            <a:chOff x="240" y="960"/>
            <a:chExt cx="1776" cy="2976"/>
          </a:xfrm>
        </p:grpSpPr>
        <p:sp>
          <p:nvSpPr>
            <p:cNvPr id="31790" name="Line 45"/>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1791" name="Line 46"/>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sp>
        <p:nvSpPr>
          <p:cNvPr id="110636" name="Text Box 44"/>
          <p:cNvSpPr txBox="1">
            <a:spLocks noChangeArrowheads="1"/>
          </p:cNvSpPr>
          <p:nvPr/>
        </p:nvSpPr>
        <p:spPr bwMode="auto">
          <a:xfrm>
            <a:off x="2879725" y="5883275"/>
            <a:ext cx="1423988" cy="579438"/>
          </a:xfrm>
          <a:prstGeom prst="rect">
            <a:avLst/>
          </a:prstGeom>
          <a:solidFill>
            <a:schemeClr val="accent1"/>
          </a:solidFill>
          <a:ln w="9525">
            <a:noFill/>
            <a:miter lim="800000"/>
            <a:headEnd/>
            <a:tailEnd/>
          </a:ln>
        </p:spPr>
        <p:txBody>
          <a:bodyPr wrap="none">
            <a:spAutoFit/>
          </a:bodyPr>
          <a:lstStyle/>
          <a:p>
            <a:r>
              <a:rPr lang="en-US">
                <a:solidFill>
                  <a:srgbClr val="008000"/>
                </a:solidFill>
              </a:rPr>
              <a:t>texture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6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6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6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6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6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06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1" nodeType="clickEffect">
                                  <p:stCondLst>
                                    <p:cond delay="0"/>
                                  </p:stCondLst>
                                  <p:childTnLst>
                                    <p:animClr clrSpc="rgb" dir="cw">
                                      <p:cBhvr override="childStyle">
                                        <p:cTn id="40" dur="2000" fill="hold"/>
                                        <p:tgtEl>
                                          <p:spTgt spid="1106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6" grpId="0"/>
      <p:bldP spid="110627" grpId="0"/>
      <p:bldP spid="110627" grpId="1"/>
      <p:bldP spid="110628" grpId="0"/>
      <p:bldP spid="110629" grpId="0"/>
      <p:bldP spid="110630" grpId="0"/>
      <p:bldP spid="110631" grpId="0"/>
      <p:bldP spid="110632" grpId="0"/>
      <p:bldP spid="110633" grpId="0"/>
      <p:bldP spid="110634" grpId="0"/>
      <p:bldP spid="110635" grpId="0"/>
      <p:bldP spid="1106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4" name="Content Placeholder 3"/>
          <p:cNvSpPr>
            <a:spLocks noGrp="1"/>
          </p:cNvSpPr>
          <p:nvPr>
            <p:ph idx="1"/>
          </p:nvPr>
        </p:nvSpPr>
        <p:spPr/>
        <p:txBody>
          <a:bodyPr/>
          <a:lstStyle/>
          <a:p>
            <a:r>
              <a:rPr lang="en-US" dirty="0" smtClean="0"/>
              <a:t>Probability Distribution</a:t>
            </a:r>
          </a:p>
          <a:p>
            <a:pPr lvl="1"/>
            <a:r>
              <a:rPr lang="en-US" dirty="0" smtClean="0"/>
              <a:t>Describes the range of possible values</a:t>
            </a:r>
          </a:p>
          <a:p>
            <a:pPr lvl="1"/>
            <a:r>
              <a:rPr lang="en-US" dirty="0" smtClean="0"/>
              <a:t>Describes the probability of finding any particular value</a:t>
            </a:r>
          </a:p>
          <a:p>
            <a:r>
              <a:rPr lang="en-US" dirty="0" smtClean="0"/>
              <a:t>Underlies the science of statistics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4" name="Content Placeholder 3"/>
          <p:cNvSpPr>
            <a:spLocks noGrp="1"/>
          </p:cNvSpPr>
          <p:nvPr>
            <p:ph idx="1"/>
          </p:nvPr>
        </p:nvSpPr>
        <p:spPr/>
        <p:txBody>
          <a:bodyPr/>
          <a:lstStyle/>
          <a:p>
            <a:r>
              <a:rPr lang="en-US" dirty="0" smtClean="0"/>
              <a:t>Normal – most standard statistics are based on a normal distribution</a:t>
            </a:r>
            <a:endParaRPr lang="en-US" dirty="0"/>
          </a:p>
        </p:txBody>
      </p:sp>
      <p:pic>
        <p:nvPicPr>
          <p:cNvPr id="70658" name="Picture 2" descr="http://onlinestatbook.com/chapter1/graphics/normal_example.gif"/>
          <p:cNvPicPr>
            <a:picLocks noChangeAspect="1" noChangeArrowheads="1"/>
          </p:cNvPicPr>
          <p:nvPr/>
        </p:nvPicPr>
        <p:blipFill>
          <a:blip r:embed="rId3" cstate="print"/>
          <a:srcRect/>
          <a:stretch>
            <a:fillRect/>
          </a:stretch>
        </p:blipFill>
        <p:spPr bwMode="auto">
          <a:xfrm>
            <a:off x="2514600" y="2971800"/>
            <a:ext cx="3914775" cy="327668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sp>
        <p:nvSpPr>
          <p:cNvPr id="3" name="Content Placeholder 2"/>
          <p:cNvSpPr>
            <a:spLocks noGrp="1"/>
          </p:cNvSpPr>
          <p:nvPr>
            <p:ph idx="1"/>
          </p:nvPr>
        </p:nvSpPr>
        <p:spPr/>
        <p:txBody>
          <a:bodyPr/>
          <a:lstStyle/>
          <a:p>
            <a:r>
              <a:rPr lang="en-US" dirty="0" smtClean="0"/>
              <a:t>Symmetric (bell shaped) distribution with a single peak</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of Distributions</a:t>
            </a:r>
            <a:endParaRPr lang="en-US" dirty="0"/>
          </a:p>
        </p:txBody>
      </p:sp>
      <p:sp>
        <p:nvSpPr>
          <p:cNvPr id="3" name="Content Placeholder 2"/>
          <p:cNvSpPr>
            <a:spLocks noGrp="1"/>
          </p:cNvSpPr>
          <p:nvPr>
            <p:ph idx="1"/>
          </p:nvPr>
        </p:nvSpPr>
        <p:spPr/>
        <p:txBody>
          <a:bodyPr/>
          <a:lstStyle/>
          <a:p>
            <a:r>
              <a:rPr lang="en-US" dirty="0" smtClean="0"/>
              <a:t>Skew</a:t>
            </a:r>
          </a:p>
          <a:p>
            <a:endParaRPr lang="en-US" dirty="0" smtClean="0"/>
          </a:p>
          <a:p>
            <a:endParaRPr lang="en-US" dirty="0" smtClean="0"/>
          </a:p>
          <a:p>
            <a:endParaRPr lang="en-US" dirty="0" smtClean="0"/>
          </a:p>
          <a:p>
            <a:r>
              <a:rPr lang="en-US" dirty="0" smtClean="0"/>
              <a:t>Kurtosis</a:t>
            </a:r>
            <a:endParaRPr lang="en-US" dirty="0"/>
          </a:p>
        </p:txBody>
      </p:sp>
      <p:pic>
        <p:nvPicPr>
          <p:cNvPr id="69636" name="Picture 4" descr="http://onlinestatbook.com/chapter1/graphics/pos_skew.gif"/>
          <p:cNvPicPr>
            <a:picLocks noChangeAspect="1" noChangeArrowheads="1"/>
          </p:cNvPicPr>
          <p:nvPr/>
        </p:nvPicPr>
        <p:blipFill>
          <a:blip r:embed="rId2" cstate="print"/>
          <a:srcRect/>
          <a:stretch>
            <a:fillRect/>
          </a:stretch>
        </p:blipFill>
        <p:spPr bwMode="auto">
          <a:xfrm>
            <a:off x="1828800" y="2133600"/>
            <a:ext cx="2238375" cy="1162050"/>
          </a:xfrm>
          <a:prstGeom prst="rect">
            <a:avLst/>
          </a:prstGeom>
          <a:noFill/>
        </p:spPr>
      </p:pic>
      <p:pic>
        <p:nvPicPr>
          <p:cNvPr id="69638" name="Picture 6" descr="http://onlinestatbook.com/chapter1/graphics/neg_skew.gif"/>
          <p:cNvPicPr>
            <a:picLocks noChangeAspect="1" noChangeArrowheads="1"/>
          </p:cNvPicPr>
          <p:nvPr/>
        </p:nvPicPr>
        <p:blipFill>
          <a:blip r:embed="rId3" cstate="print"/>
          <a:srcRect/>
          <a:stretch>
            <a:fillRect/>
          </a:stretch>
        </p:blipFill>
        <p:spPr bwMode="auto">
          <a:xfrm>
            <a:off x="5181600" y="2133600"/>
            <a:ext cx="2305050" cy="1190625"/>
          </a:xfrm>
          <a:prstGeom prst="rect">
            <a:avLst/>
          </a:prstGeom>
          <a:noFill/>
        </p:spPr>
      </p:pic>
      <p:sp>
        <p:nvSpPr>
          <p:cNvPr id="7" name="TextBox 6"/>
          <p:cNvSpPr txBox="1"/>
          <p:nvPr/>
        </p:nvSpPr>
        <p:spPr>
          <a:xfrm>
            <a:off x="4953000" y="3429000"/>
            <a:ext cx="2781531" cy="584775"/>
          </a:xfrm>
          <a:prstGeom prst="rect">
            <a:avLst/>
          </a:prstGeom>
          <a:noFill/>
        </p:spPr>
        <p:txBody>
          <a:bodyPr wrap="none" rtlCol="0">
            <a:spAutoFit/>
          </a:bodyPr>
          <a:lstStyle/>
          <a:p>
            <a:r>
              <a:rPr lang="en-US" dirty="0" smtClean="0"/>
              <a:t>negative skew</a:t>
            </a:r>
            <a:endParaRPr lang="en-US" dirty="0"/>
          </a:p>
        </p:txBody>
      </p:sp>
      <p:sp>
        <p:nvSpPr>
          <p:cNvPr id="8" name="TextBox 7"/>
          <p:cNvSpPr txBox="1"/>
          <p:nvPr/>
        </p:nvSpPr>
        <p:spPr>
          <a:xfrm>
            <a:off x="1600200" y="3352800"/>
            <a:ext cx="2622834" cy="584775"/>
          </a:xfrm>
          <a:prstGeom prst="rect">
            <a:avLst/>
          </a:prstGeom>
          <a:noFill/>
        </p:spPr>
        <p:txBody>
          <a:bodyPr wrap="none" rtlCol="0">
            <a:spAutoFit/>
          </a:bodyPr>
          <a:lstStyle/>
          <a:p>
            <a:r>
              <a:rPr lang="en-US" dirty="0" smtClean="0"/>
              <a:t>positive skew</a:t>
            </a:r>
            <a:endParaRPr lang="en-US" dirty="0"/>
          </a:p>
        </p:txBody>
      </p:sp>
      <p:pic>
        <p:nvPicPr>
          <p:cNvPr id="69640" name="Picture 8" descr="http://onlinestatbook.com/chapter3/graphics/kurtosis.gif"/>
          <p:cNvPicPr>
            <a:picLocks noChangeAspect="1" noChangeArrowheads="1"/>
          </p:cNvPicPr>
          <p:nvPr/>
        </p:nvPicPr>
        <p:blipFill>
          <a:blip r:embed="rId4" cstate="print"/>
          <a:srcRect/>
          <a:stretch>
            <a:fillRect/>
          </a:stretch>
        </p:blipFill>
        <p:spPr bwMode="auto">
          <a:xfrm>
            <a:off x="4343400" y="4419600"/>
            <a:ext cx="3124200" cy="1876425"/>
          </a:xfrm>
          <a:prstGeom prst="rect">
            <a:avLst/>
          </a:prstGeom>
          <a:noFill/>
        </p:spPr>
      </p:pic>
      <p:sp>
        <p:nvSpPr>
          <p:cNvPr id="10" name="TextBox 9"/>
          <p:cNvSpPr txBox="1"/>
          <p:nvPr/>
        </p:nvSpPr>
        <p:spPr>
          <a:xfrm>
            <a:off x="990600" y="4572000"/>
            <a:ext cx="2701381" cy="1569660"/>
          </a:xfrm>
          <a:prstGeom prst="rect">
            <a:avLst/>
          </a:prstGeom>
          <a:noFill/>
        </p:spPr>
        <p:txBody>
          <a:bodyPr wrap="none" rtlCol="0">
            <a:spAutoFit/>
          </a:bodyPr>
          <a:lstStyle/>
          <a:p>
            <a:r>
              <a:rPr lang="en-US" dirty="0" smtClean="0"/>
              <a:t>“tails” –  long</a:t>
            </a:r>
          </a:p>
          <a:p>
            <a:endParaRPr lang="en-US" dirty="0" smtClean="0"/>
          </a:p>
          <a:p>
            <a:r>
              <a:rPr lang="en-US" dirty="0" smtClean="0"/>
              <a:t>	      short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Distributions</a:t>
            </a:r>
            <a:endParaRPr lang="en-US" dirty="0"/>
          </a:p>
        </p:txBody>
      </p:sp>
      <p:pic>
        <p:nvPicPr>
          <p:cNvPr id="120834" name="Picture 2" descr="http://upload.wikimedia.org/wikipedia/commons/b/b1/Exponential_distribution_pdf.png"/>
          <p:cNvPicPr>
            <a:picLocks noChangeAspect="1" noChangeArrowheads="1"/>
          </p:cNvPicPr>
          <p:nvPr/>
        </p:nvPicPr>
        <p:blipFill>
          <a:blip r:embed="rId3" cstate="print"/>
          <a:srcRect/>
          <a:stretch>
            <a:fillRect/>
          </a:stretch>
        </p:blipFill>
        <p:spPr bwMode="auto">
          <a:xfrm>
            <a:off x="4826000" y="3505200"/>
            <a:ext cx="4013200" cy="3009900"/>
          </a:xfrm>
          <a:prstGeom prst="rect">
            <a:avLst/>
          </a:prstGeom>
          <a:noFill/>
        </p:spPr>
      </p:pic>
      <p:pic>
        <p:nvPicPr>
          <p:cNvPr id="120836" name="Picture 4" descr="http://www.mlahanas.de/Math/Lognormal-Dateien/Graph1.JPG"/>
          <p:cNvPicPr>
            <a:picLocks noChangeAspect="1" noChangeArrowheads="1"/>
          </p:cNvPicPr>
          <p:nvPr/>
        </p:nvPicPr>
        <p:blipFill>
          <a:blip r:embed="rId4" cstate="print"/>
          <a:srcRect/>
          <a:stretch>
            <a:fillRect/>
          </a:stretch>
        </p:blipFill>
        <p:spPr bwMode="auto">
          <a:xfrm>
            <a:off x="304800" y="2209800"/>
            <a:ext cx="4019550" cy="3105150"/>
          </a:xfrm>
          <a:prstGeom prst="rect">
            <a:avLst/>
          </a:prstGeom>
          <a:noFill/>
        </p:spPr>
      </p:pic>
      <p:sp>
        <p:nvSpPr>
          <p:cNvPr id="7" name="TextBox 6"/>
          <p:cNvSpPr txBox="1"/>
          <p:nvPr/>
        </p:nvSpPr>
        <p:spPr>
          <a:xfrm>
            <a:off x="914400" y="1600200"/>
            <a:ext cx="2233304" cy="584775"/>
          </a:xfrm>
          <a:prstGeom prst="rect">
            <a:avLst/>
          </a:prstGeom>
          <a:noFill/>
        </p:spPr>
        <p:txBody>
          <a:bodyPr wrap="none" rtlCol="0">
            <a:spAutoFit/>
          </a:bodyPr>
          <a:lstStyle/>
          <a:p>
            <a:r>
              <a:rPr lang="en-US" dirty="0" smtClean="0"/>
              <a:t>Lognormal </a:t>
            </a:r>
            <a:endParaRPr lang="en-US" dirty="0"/>
          </a:p>
        </p:txBody>
      </p:sp>
      <p:sp>
        <p:nvSpPr>
          <p:cNvPr id="8" name="TextBox 7"/>
          <p:cNvSpPr txBox="1"/>
          <p:nvPr/>
        </p:nvSpPr>
        <p:spPr>
          <a:xfrm>
            <a:off x="5486400" y="2819400"/>
            <a:ext cx="2326278" cy="584775"/>
          </a:xfrm>
          <a:prstGeom prst="rect">
            <a:avLst/>
          </a:prstGeom>
          <a:noFill/>
        </p:spPr>
        <p:txBody>
          <a:bodyPr wrap="none" rtlCol="0">
            <a:spAutoFit/>
          </a:bodyPr>
          <a:lstStyle/>
          <a:p>
            <a:r>
              <a:rPr lang="en-US" dirty="0" smtClean="0"/>
              <a:t>Exponential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or Descriptive Statistics</a:t>
            </a:r>
            <a:endParaRPr lang="en-US" dirty="0"/>
          </a:p>
        </p:txBody>
      </p:sp>
      <p:sp>
        <p:nvSpPr>
          <p:cNvPr id="3" name="Content Placeholder 2"/>
          <p:cNvSpPr>
            <a:spLocks noGrp="1"/>
          </p:cNvSpPr>
          <p:nvPr>
            <p:ph sz="half" idx="1"/>
          </p:nvPr>
        </p:nvSpPr>
        <p:spPr/>
        <p:txBody>
          <a:bodyPr/>
          <a:lstStyle/>
          <a:p>
            <a:pPr>
              <a:buNone/>
            </a:pPr>
            <a:r>
              <a:rPr lang="en-US" dirty="0" smtClean="0"/>
              <a:t>Description</a:t>
            </a:r>
          </a:p>
          <a:p>
            <a:r>
              <a:rPr lang="en-US" dirty="0" smtClean="0"/>
              <a:t>Central tendency</a:t>
            </a:r>
          </a:p>
          <a:p>
            <a:endParaRPr lang="en-US" dirty="0" smtClean="0"/>
          </a:p>
          <a:p>
            <a:r>
              <a:rPr lang="en-US" dirty="0" smtClean="0"/>
              <a:t>Dispersion</a:t>
            </a:r>
          </a:p>
          <a:p>
            <a:endParaRPr lang="en-US" dirty="0" smtClean="0"/>
          </a:p>
          <a:p>
            <a:endParaRPr lang="en-US" dirty="0" smtClean="0"/>
          </a:p>
          <a:p>
            <a:endParaRPr lang="en-US" dirty="0" smtClean="0"/>
          </a:p>
          <a:p>
            <a:r>
              <a:rPr lang="en-US" dirty="0" smtClean="0"/>
              <a:t>Shape of distribution</a:t>
            </a:r>
            <a:endParaRPr lang="en-US" dirty="0"/>
          </a:p>
        </p:txBody>
      </p:sp>
      <p:sp>
        <p:nvSpPr>
          <p:cNvPr id="4" name="Content Placeholder 3"/>
          <p:cNvSpPr>
            <a:spLocks noGrp="1"/>
          </p:cNvSpPr>
          <p:nvPr>
            <p:ph sz="half" idx="2"/>
          </p:nvPr>
        </p:nvSpPr>
        <p:spPr>
          <a:xfrm>
            <a:off x="4648200" y="1600200"/>
            <a:ext cx="4267200" cy="4525963"/>
          </a:xfrm>
        </p:spPr>
        <p:txBody>
          <a:bodyPr/>
          <a:lstStyle/>
          <a:p>
            <a:pPr>
              <a:buNone/>
            </a:pPr>
            <a:r>
              <a:rPr lang="en-US" dirty="0" smtClean="0"/>
              <a:t>For Normal Distribution</a:t>
            </a:r>
          </a:p>
          <a:p>
            <a:pPr>
              <a:buFont typeface="Arial" pitchFamily="34" charset="0"/>
              <a:buChar char="−"/>
            </a:pPr>
            <a:r>
              <a:rPr lang="en-US" dirty="0" smtClean="0"/>
              <a:t>Mean</a:t>
            </a:r>
          </a:p>
          <a:p>
            <a:pPr>
              <a:buFont typeface="Arial" pitchFamily="34" charset="0"/>
              <a:buChar char="−"/>
            </a:pPr>
            <a:endParaRPr lang="en-US" dirty="0" smtClean="0"/>
          </a:p>
          <a:p>
            <a:pPr>
              <a:buFont typeface="Arial" pitchFamily="34" charset="0"/>
              <a:buChar char="−"/>
            </a:pPr>
            <a:r>
              <a:rPr lang="en-US" dirty="0" smtClean="0"/>
              <a:t>Range</a:t>
            </a:r>
          </a:p>
          <a:p>
            <a:pPr>
              <a:buFont typeface="Arial" pitchFamily="34" charset="0"/>
              <a:buChar char="−"/>
            </a:pPr>
            <a:r>
              <a:rPr lang="en-US" dirty="0" smtClean="0"/>
              <a:t>Variance</a:t>
            </a:r>
          </a:p>
          <a:p>
            <a:pPr>
              <a:buFont typeface="Arial" pitchFamily="34" charset="0"/>
              <a:buChar char="−"/>
            </a:pPr>
            <a:r>
              <a:rPr lang="en-US" dirty="0" smtClean="0"/>
              <a:t>Standard Deviation</a:t>
            </a:r>
          </a:p>
          <a:p>
            <a:pPr>
              <a:buFont typeface="Arial" pitchFamily="34" charset="0"/>
              <a:buChar char="−"/>
            </a:pPr>
            <a:endParaRPr lang="en-US" dirty="0" smtClean="0"/>
          </a:p>
          <a:p>
            <a:pPr>
              <a:buFont typeface="Arial" pitchFamily="34" charset="0"/>
              <a:buChar char="−"/>
            </a:pPr>
            <a:r>
              <a:rPr lang="en-US" dirty="0" err="1" smtClean="0"/>
              <a:t>Skewness</a:t>
            </a:r>
            <a:endParaRPr lang="en-US" dirty="0" smtClean="0"/>
          </a:p>
          <a:p>
            <a:pPr>
              <a:buFont typeface="Arial" pitchFamily="34" charset="0"/>
              <a:buChar char="−"/>
            </a:pPr>
            <a:r>
              <a:rPr lang="en-US" dirty="0" smtClean="0"/>
              <a:t>Kurtosis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Limit Theorem</a:t>
            </a:r>
            <a:endParaRPr lang="en-US" dirty="0"/>
          </a:p>
        </p:txBody>
      </p:sp>
      <p:sp>
        <p:nvSpPr>
          <p:cNvPr id="5" name="Content Placeholder 4"/>
          <p:cNvSpPr>
            <a:spLocks noGrp="1"/>
          </p:cNvSpPr>
          <p:nvPr>
            <p:ph idx="1"/>
          </p:nvPr>
        </p:nvSpPr>
        <p:spPr/>
        <p:txBody>
          <a:bodyPr/>
          <a:lstStyle/>
          <a:p>
            <a:r>
              <a:rPr lang="en-US" dirty="0" smtClean="0"/>
              <a:t>Under common conditions a large number of random observations will approximate a normal distribution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Think about what you do with data</a:t>
            </a:r>
          </a:p>
        </p:txBody>
      </p:sp>
      <p:sp>
        <p:nvSpPr>
          <p:cNvPr id="18435" name="Rectangle 3"/>
          <p:cNvSpPr>
            <a:spLocks noGrp="1" noChangeArrowheads="1"/>
          </p:cNvSpPr>
          <p:nvPr>
            <p:ph type="body" idx="1"/>
          </p:nvPr>
        </p:nvSpPr>
        <p:spPr/>
        <p:txBody>
          <a:bodyPr/>
          <a:lstStyle/>
          <a:p>
            <a:pPr eaLnBrk="1" hangingPunct="1"/>
            <a:r>
              <a:rPr lang="en-US" smtClean="0"/>
              <a:t>Storytime…………AR forest interps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a:xfrm>
            <a:off x="457200" y="1600201"/>
            <a:ext cx="8229600" cy="1752600"/>
          </a:xfrm>
        </p:spPr>
        <p:txBody>
          <a:bodyPr/>
          <a:lstStyle/>
          <a:p>
            <a:r>
              <a:rPr lang="en-US" dirty="0" smtClean="0"/>
              <a:t>Tells you how tightly observations are clustered around the mean</a:t>
            </a:r>
          </a:p>
          <a:p>
            <a:endParaRPr lang="en-US" dirty="0" smtClean="0"/>
          </a:p>
        </p:txBody>
      </p:sp>
      <p:graphicFrame>
        <p:nvGraphicFramePr>
          <p:cNvPr id="4" name="Object 3"/>
          <p:cNvGraphicFramePr>
            <a:graphicFrameLocks noChangeAspect="1"/>
          </p:cNvGraphicFramePr>
          <p:nvPr/>
        </p:nvGraphicFramePr>
        <p:xfrm>
          <a:off x="1981200" y="2895600"/>
          <a:ext cx="5749636" cy="3048000"/>
        </p:xfrm>
        <a:graphic>
          <a:graphicData uri="http://schemas.openxmlformats.org/presentationml/2006/ole">
            <p:oleObj spid="_x0000_s121858" name="Equation" r:id="rId3" imgW="1054080" imgH="558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lstStyle/>
          <a:p>
            <a:r>
              <a:rPr lang="en-US" dirty="0" smtClean="0"/>
              <a:t>x – one observation</a:t>
            </a:r>
          </a:p>
          <a:p>
            <a:endParaRPr lang="en-US" dirty="0" smtClean="0"/>
          </a:p>
          <a:p>
            <a:r>
              <a:rPr lang="en-US" dirty="0" smtClean="0"/>
              <a:t>     - mean of all observations</a:t>
            </a:r>
          </a:p>
          <a:p>
            <a:endParaRPr lang="en-US" dirty="0" smtClean="0"/>
          </a:p>
          <a:p>
            <a:r>
              <a:rPr lang="en-US" dirty="0" smtClean="0"/>
              <a:t>             - the difference between that one observation and the mean</a:t>
            </a:r>
          </a:p>
          <a:p>
            <a:endParaRPr lang="en-US" dirty="0" smtClean="0"/>
          </a:p>
          <a:p>
            <a:r>
              <a:rPr lang="en-US" dirty="0" smtClean="0"/>
              <a:t>               - square so that it doesn’t matter if </a:t>
            </a:r>
            <a:r>
              <a:rPr lang="en-US" dirty="0" err="1" smtClean="0"/>
              <a:t>obsv</a:t>
            </a:r>
            <a:r>
              <a:rPr lang="en-US" dirty="0" smtClean="0"/>
              <a:t>. Is less than or greater than mean</a:t>
            </a:r>
          </a:p>
          <a:p>
            <a:endParaRPr lang="en-US" dirty="0"/>
          </a:p>
        </p:txBody>
      </p:sp>
      <p:graphicFrame>
        <p:nvGraphicFramePr>
          <p:cNvPr id="122883" name="Object 3"/>
          <p:cNvGraphicFramePr>
            <a:graphicFrameLocks noChangeAspect="1"/>
          </p:cNvGraphicFramePr>
          <p:nvPr/>
        </p:nvGraphicFramePr>
        <p:xfrm>
          <a:off x="990600" y="2895600"/>
          <a:ext cx="1411287" cy="679508"/>
        </p:xfrm>
        <a:graphic>
          <a:graphicData uri="http://schemas.openxmlformats.org/presentationml/2006/ole">
            <p:oleObj spid="_x0000_s122883" name="Equation" r:id="rId3" imgW="342720" imgH="164880" progId="Equation.3">
              <p:embed/>
            </p:oleObj>
          </a:graphicData>
        </a:graphic>
      </p:graphicFrame>
      <p:graphicFrame>
        <p:nvGraphicFramePr>
          <p:cNvPr id="122884" name="Object 4"/>
          <p:cNvGraphicFramePr>
            <a:graphicFrameLocks noChangeAspect="1"/>
          </p:cNvGraphicFramePr>
          <p:nvPr/>
        </p:nvGraphicFramePr>
        <p:xfrm>
          <a:off x="914400" y="1752600"/>
          <a:ext cx="574675" cy="679450"/>
        </p:xfrm>
        <a:graphic>
          <a:graphicData uri="http://schemas.openxmlformats.org/presentationml/2006/ole">
            <p:oleObj spid="_x0000_s122884" name="Equation" r:id="rId4" imgW="139680" imgH="164880" progId="Equation.3">
              <p:embed/>
            </p:oleObj>
          </a:graphicData>
        </a:graphic>
      </p:graphicFrame>
      <p:graphicFrame>
        <p:nvGraphicFramePr>
          <p:cNvPr id="122885" name="Object 5"/>
          <p:cNvGraphicFramePr>
            <a:graphicFrameLocks noChangeAspect="1"/>
          </p:cNvGraphicFramePr>
          <p:nvPr/>
        </p:nvGraphicFramePr>
        <p:xfrm>
          <a:off x="762000" y="4343400"/>
          <a:ext cx="2090738" cy="941388"/>
        </p:xfrm>
        <a:graphic>
          <a:graphicData uri="http://schemas.openxmlformats.org/presentationml/2006/ole">
            <p:oleObj spid="_x0000_s122885" name="Equation" r:id="rId5" imgW="507960" imgH="228600" progId="Equation.3">
              <p:embed/>
            </p:oleObj>
          </a:graphicData>
        </a:graphic>
      </p:graphicFrame>
      <p:graphicFrame>
        <p:nvGraphicFramePr>
          <p:cNvPr id="122886" name="Object 6"/>
          <p:cNvGraphicFramePr>
            <a:graphicFrameLocks noChangeAspect="1"/>
          </p:cNvGraphicFramePr>
          <p:nvPr/>
        </p:nvGraphicFramePr>
        <p:xfrm>
          <a:off x="6213475" y="0"/>
          <a:ext cx="2930525" cy="1553453"/>
        </p:xfrm>
        <a:graphic>
          <a:graphicData uri="http://schemas.openxmlformats.org/presentationml/2006/ole">
            <p:oleObj spid="_x0000_s122886" name="Equation" r:id="rId6" imgW="1054080" imgH="558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8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8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lstStyle/>
          <a:p>
            <a:r>
              <a:rPr lang="en-US" dirty="0" smtClean="0"/>
              <a:t>Sum all observations</a:t>
            </a:r>
          </a:p>
          <a:p>
            <a:endParaRPr lang="en-US" dirty="0" smtClean="0"/>
          </a:p>
          <a:p>
            <a:endParaRPr lang="en-US" dirty="0" smtClean="0"/>
          </a:p>
          <a:p>
            <a:r>
              <a:rPr lang="en-US" dirty="0" smtClean="0"/>
              <a:t>Divide by n – 1</a:t>
            </a:r>
          </a:p>
          <a:p>
            <a:endParaRPr lang="en-US" dirty="0" smtClean="0"/>
          </a:p>
          <a:p>
            <a:r>
              <a:rPr lang="en-US" dirty="0" smtClean="0"/>
              <a:t>Take the</a:t>
            </a:r>
          </a:p>
          <a:p>
            <a:pPr>
              <a:buNone/>
            </a:pPr>
            <a:r>
              <a:rPr lang="en-US" dirty="0" smtClean="0"/>
              <a:t>    square root</a:t>
            </a:r>
          </a:p>
        </p:txBody>
      </p:sp>
      <p:graphicFrame>
        <p:nvGraphicFramePr>
          <p:cNvPr id="123906" name="Object 2"/>
          <p:cNvGraphicFramePr>
            <a:graphicFrameLocks noChangeAspect="1"/>
          </p:cNvGraphicFramePr>
          <p:nvPr/>
        </p:nvGraphicFramePr>
        <p:xfrm>
          <a:off x="4343400" y="3429000"/>
          <a:ext cx="4223667" cy="2239963"/>
        </p:xfrm>
        <a:graphic>
          <a:graphicData uri="http://schemas.openxmlformats.org/presentationml/2006/ole">
            <p:oleObj spid="_x0000_s123906" name="Equation" r:id="rId3" imgW="1054080" imgH="558720" progId="Equation.3">
              <p:embed/>
            </p:oleObj>
          </a:graphicData>
        </a:graphic>
      </p:graphicFrame>
      <p:graphicFrame>
        <p:nvGraphicFramePr>
          <p:cNvPr id="123907" name="Object 3"/>
          <p:cNvGraphicFramePr>
            <a:graphicFrameLocks noChangeAspect="1"/>
          </p:cNvGraphicFramePr>
          <p:nvPr/>
        </p:nvGraphicFramePr>
        <p:xfrm>
          <a:off x="914400" y="762000"/>
          <a:ext cx="2874962" cy="1046162"/>
        </p:xfrm>
        <a:graphic>
          <a:graphicData uri="http://schemas.openxmlformats.org/presentationml/2006/ole">
            <p:oleObj spid="_x0000_s123907" name="Equation" r:id="rId4" imgW="698400" imgH="253800" progId="Equation.3">
              <p:embed/>
            </p:oleObj>
          </a:graphicData>
        </a:graphic>
      </p:graphicFrame>
      <p:graphicFrame>
        <p:nvGraphicFramePr>
          <p:cNvPr id="123908" name="Object 4"/>
          <p:cNvGraphicFramePr>
            <a:graphicFrameLocks noChangeAspect="1"/>
          </p:cNvGraphicFramePr>
          <p:nvPr/>
        </p:nvGraphicFramePr>
        <p:xfrm>
          <a:off x="762000" y="2667000"/>
          <a:ext cx="1255713" cy="733425"/>
        </p:xfrm>
        <a:graphic>
          <a:graphicData uri="http://schemas.openxmlformats.org/presentationml/2006/ole">
            <p:oleObj spid="_x0000_s123908" name="Equation" r:id="rId5" imgW="30456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Graph: One SD=68 percent of the bell curve, 2 SDs=95 percent, etc."/>
          <p:cNvPicPr>
            <a:picLocks noChangeAspect="1" noChangeArrowheads="1"/>
          </p:cNvPicPr>
          <p:nvPr/>
        </p:nvPicPr>
        <p:blipFill>
          <a:blip r:embed="rId3" cstate="print"/>
          <a:srcRect b="6946"/>
          <a:stretch>
            <a:fillRect/>
          </a:stretch>
        </p:blipFill>
        <p:spPr bwMode="auto">
          <a:xfrm>
            <a:off x="457200" y="1295400"/>
            <a:ext cx="8458200" cy="4806950"/>
          </a:xfrm>
          <a:prstGeom prst="rect">
            <a:avLst/>
          </a:prstGeom>
          <a:noFill/>
          <a:ln w="9525">
            <a:noFill/>
            <a:miter lim="800000"/>
            <a:headEnd/>
            <a:tailEnd/>
          </a:ln>
        </p:spPr>
      </p:pic>
      <p:sp>
        <p:nvSpPr>
          <p:cNvPr id="32771" name="Text Box 6"/>
          <p:cNvSpPr txBox="1">
            <a:spLocks noChangeArrowheads="1"/>
          </p:cNvSpPr>
          <p:nvPr/>
        </p:nvSpPr>
        <p:spPr bwMode="auto">
          <a:xfrm>
            <a:off x="5486400" y="6172200"/>
            <a:ext cx="3028950" cy="366713"/>
          </a:xfrm>
          <a:prstGeom prst="rect">
            <a:avLst/>
          </a:prstGeom>
          <a:noFill/>
          <a:ln w="9525">
            <a:noFill/>
            <a:miter lim="800000"/>
            <a:headEnd/>
            <a:tailEnd/>
          </a:ln>
        </p:spPr>
        <p:txBody>
          <a:bodyPr wrap="none">
            <a:spAutoFit/>
          </a:bodyPr>
          <a:lstStyle/>
          <a:p>
            <a:r>
              <a:rPr lang="en-US" sz="1800"/>
              <a:t>Taken from RoberNiles.com</a:t>
            </a:r>
          </a:p>
        </p:txBody>
      </p:sp>
      <p:sp>
        <p:nvSpPr>
          <p:cNvPr id="32772" name="Text Box 7"/>
          <p:cNvSpPr txBox="1">
            <a:spLocks noChangeArrowheads="1"/>
          </p:cNvSpPr>
          <p:nvPr/>
        </p:nvSpPr>
        <p:spPr bwMode="auto">
          <a:xfrm>
            <a:off x="990600" y="304800"/>
            <a:ext cx="8153400" cy="1569660"/>
          </a:xfrm>
          <a:prstGeom prst="rect">
            <a:avLst/>
          </a:prstGeom>
          <a:noFill/>
          <a:ln w="9525">
            <a:noFill/>
            <a:miter lim="800000"/>
            <a:headEnd/>
            <a:tailEnd/>
          </a:ln>
        </p:spPr>
        <p:txBody>
          <a:bodyPr>
            <a:spAutoFit/>
          </a:bodyPr>
          <a:lstStyle/>
          <a:p>
            <a:r>
              <a:rPr lang="en-US" dirty="0"/>
              <a:t>Red – 1 </a:t>
            </a:r>
            <a:r>
              <a:rPr lang="en-US" dirty="0" err="1"/>
              <a:t>stdev</a:t>
            </a:r>
            <a:r>
              <a:rPr lang="en-US" dirty="0"/>
              <a:t> (expect 68% within)</a:t>
            </a:r>
          </a:p>
          <a:p>
            <a:r>
              <a:rPr lang="en-US" dirty="0"/>
              <a:t>Green – 2 </a:t>
            </a:r>
            <a:r>
              <a:rPr lang="en-US" dirty="0" err="1"/>
              <a:t>stdev</a:t>
            </a:r>
            <a:r>
              <a:rPr lang="en-US" dirty="0"/>
              <a:t> (expect 95% within)</a:t>
            </a:r>
          </a:p>
          <a:p>
            <a:r>
              <a:rPr lang="en-US" dirty="0"/>
              <a:t>Blue – 3 </a:t>
            </a:r>
            <a:r>
              <a:rPr lang="en-US" dirty="0" err="1"/>
              <a:t>stdev</a:t>
            </a:r>
            <a:r>
              <a:rPr lang="en-US" dirty="0"/>
              <a:t> (expect </a:t>
            </a:r>
            <a:r>
              <a:rPr lang="en-US" dirty="0" smtClean="0"/>
              <a:t>99% </a:t>
            </a:r>
            <a:r>
              <a:rPr lang="en-US" dirty="0"/>
              <a:t>of samples)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Grp="1" noChangeAspect="1"/>
          </p:cNvGraphicFramePr>
          <p:nvPr>
            <p:ph sz="half" idx="2"/>
          </p:nvPr>
        </p:nvGraphicFramePr>
        <p:xfrm>
          <a:off x="457200" y="2209800"/>
          <a:ext cx="8458200" cy="3716338"/>
        </p:xfrm>
        <a:graphic>
          <a:graphicData uri="http://schemas.openxmlformats.org/presentationml/2006/ole">
            <p:oleObj spid="_x0000_s10242" name="Chart" r:id="rId3" imgW="7048500" imgH="3743325" progId="Excel.Sheet.8">
              <p:embed/>
            </p:oleObj>
          </a:graphicData>
        </a:graphic>
      </p:graphicFrame>
      <p:graphicFrame>
        <p:nvGraphicFramePr>
          <p:cNvPr id="97357" name="Group 77"/>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263" name="Line 78"/>
          <p:cNvSpPr>
            <a:spLocks noChangeShapeType="1"/>
          </p:cNvSpPr>
          <p:nvPr/>
        </p:nvSpPr>
        <p:spPr bwMode="auto">
          <a:xfrm flipV="1">
            <a:off x="4953000" y="1524000"/>
            <a:ext cx="76200" cy="3581400"/>
          </a:xfrm>
          <a:prstGeom prst="line">
            <a:avLst/>
          </a:prstGeom>
          <a:noFill/>
          <a:ln w="38100">
            <a:solidFill>
              <a:schemeClr val="tx1"/>
            </a:solidFill>
            <a:round/>
            <a:headEnd/>
            <a:tailEnd/>
          </a:ln>
        </p:spPr>
        <p:txBody>
          <a:bodyPr/>
          <a:lstStyle/>
          <a:p>
            <a:endParaRPr lang="en-US"/>
          </a:p>
        </p:txBody>
      </p:sp>
      <p:grpSp>
        <p:nvGrpSpPr>
          <p:cNvPr id="2" name="Group 90"/>
          <p:cNvGrpSpPr>
            <a:grpSpLocks/>
          </p:cNvGrpSpPr>
          <p:nvPr/>
        </p:nvGrpSpPr>
        <p:grpSpPr bwMode="auto">
          <a:xfrm>
            <a:off x="3200400" y="4343400"/>
            <a:ext cx="3276600" cy="762000"/>
            <a:chOff x="2016" y="2736"/>
            <a:chExt cx="2064" cy="432"/>
          </a:xfrm>
        </p:grpSpPr>
        <p:sp>
          <p:nvSpPr>
            <p:cNvPr id="10273"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0274"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0275"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97363" name="Text Box 83"/>
          <p:cNvSpPr txBox="1">
            <a:spLocks noChangeArrowheads="1"/>
          </p:cNvSpPr>
          <p:nvPr/>
        </p:nvSpPr>
        <p:spPr bwMode="auto">
          <a:xfrm>
            <a:off x="3581400" y="44196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97364" name="Line 84"/>
          <p:cNvSpPr>
            <a:spLocks noChangeShapeType="1"/>
          </p:cNvSpPr>
          <p:nvPr/>
        </p:nvSpPr>
        <p:spPr bwMode="auto">
          <a:xfrm>
            <a:off x="1524000" y="3505200"/>
            <a:ext cx="3429000" cy="0"/>
          </a:xfrm>
          <a:prstGeom prst="line">
            <a:avLst/>
          </a:prstGeom>
          <a:noFill/>
          <a:ln w="31750">
            <a:solidFill>
              <a:schemeClr val="tx1"/>
            </a:solidFill>
            <a:round/>
            <a:headEnd/>
            <a:tailEnd/>
          </a:ln>
        </p:spPr>
        <p:txBody>
          <a:bodyPr/>
          <a:lstStyle/>
          <a:p>
            <a:endParaRPr lang="en-US"/>
          </a:p>
        </p:txBody>
      </p:sp>
      <p:sp>
        <p:nvSpPr>
          <p:cNvPr id="97365" name="Line 85"/>
          <p:cNvSpPr>
            <a:spLocks noChangeShapeType="1"/>
          </p:cNvSpPr>
          <p:nvPr/>
        </p:nvSpPr>
        <p:spPr bwMode="auto">
          <a:xfrm>
            <a:off x="4953000" y="3505200"/>
            <a:ext cx="3276600" cy="0"/>
          </a:xfrm>
          <a:prstGeom prst="line">
            <a:avLst/>
          </a:prstGeom>
          <a:noFill/>
          <a:ln w="31750">
            <a:solidFill>
              <a:schemeClr val="tx1"/>
            </a:solidFill>
            <a:round/>
            <a:headEnd/>
            <a:tailEnd/>
          </a:ln>
        </p:spPr>
        <p:txBody>
          <a:bodyPr/>
          <a:lstStyle/>
          <a:p>
            <a:endParaRPr lang="en-US"/>
          </a:p>
        </p:txBody>
      </p:sp>
      <p:sp>
        <p:nvSpPr>
          <p:cNvPr id="97366" name="Line 86"/>
          <p:cNvSpPr>
            <a:spLocks noChangeShapeType="1"/>
          </p:cNvSpPr>
          <p:nvPr/>
        </p:nvSpPr>
        <p:spPr bwMode="auto">
          <a:xfrm flipV="1">
            <a:off x="1524000" y="3505200"/>
            <a:ext cx="0" cy="1600200"/>
          </a:xfrm>
          <a:prstGeom prst="line">
            <a:avLst/>
          </a:prstGeom>
          <a:noFill/>
          <a:ln w="38100">
            <a:solidFill>
              <a:schemeClr val="tx1"/>
            </a:solidFill>
            <a:round/>
            <a:headEnd/>
            <a:tailEnd/>
          </a:ln>
        </p:spPr>
        <p:txBody>
          <a:bodyPr/>
          <a:lstStyle/>
          <a:p>
            <a:endParaRPr lang="en-US"/>
          </a:p>
        </p:txBody>
      </p:sp>
      <p:sp>
        <p:nvSpPr>
          <p:cNvPr id="10269" name="Text Box 87"/>
          <p:cNvSpPr txBox="1">
            <a:spLocks noChangeArrowheads="1"/>
          </p:cNvSpPr>
          <p:nvPr/>
        </p:nvSpPr>
        <p:spPr bwMode="auto">
          <a:xfrm>
            <a:off x="914400" y="5181600"/>
            <a:ext cx="7397750" cy="579438"/>
          </a:xfrm>
          <a:prstGeom prst="rect">
            <a:avLst/>
          </a:prstGeom>
          <a:solidFill>
            <a:schemeClr val="bg1"/>
          </a:solidFill>
          <a:ln w="9525">
            <a:noFill/>
            <a:miter lim="800000"/>
            <a:headEnd/>
            <a:tailEnd/>
          </a:ln>
        </p:spPr>
        <p:txBody>
          <a:bodyPr>
            <a:spAutoFit/>
          </a:bodyPr>
          <a:lstStyle/>
          <a:p>
            <a:r>
              <a:rPr lang="en-US" sz="2400"/>
              <a:t>         </a:t>
            </a:r>
            <a:r>
              <a:rPr lang="en-US"/>
              <a:t>    </a:t>
            </a:r>
            <a:r>
              <a:rPr lang="en-US" sz="2400"/>
              <a:t>60          65           67         70          75</a:t>
            </a:r>
            <a:r>
              <a:rPr lang="en-US"/>
              <a:t>    </a:t>
            </a:r>
          </a:p>
        </p:txBody>
      </p:sp>
      <p:sp>
        <p:nvSpPr>
          <p:cNvPr id="97368" name="Line 88"/>
          <p:cNvSpPr>
            <a:spLocks noChangeShapeType="1"/>
          </p:cNvSpPr>
          <p:nvPr/>
        </p:nvSpPr>
        <p:spPr bwMode="auto">
          <a:xfrm flipV="1">
            <a:off x="8229600" y="3505200"/>
            <a:ext cx="0" cy="1600200"/>
          </a:xfrm>
          <a:prstGeom prst="line">
            <a:avLst/>
          </a:prstGeom>
          <a:noFill/>
          <a:ln w="38100">
            <a:solidFill>
              <a:schemeClr val="tx1"/>
            </a:solidFill>
            <a:round/>
            <a:headEnd/>
            <a:tailEnd/>
          </a:ln>
        </p:spPr>
        <p:txBody>
          <a:bodyPr/>
          <a:lstStyle/>
          <a:p>
            <a:endParaRPr lang="en-US"/>
          </a:p>
        </p:txBody>
      </p:sp>
      <p:sp>
        <p:nvSpPr>
          <p:cNvPr id="97369" name="Text Box 89"/>
          <p:cNvSpPr txBox="1">
            <a:spLocks noChangeArrowheads="1"/>
          </p:cNvSpPr>
          <p:nvPr/>
        </p:nvSpPr>
        <p:spPr bwMode="auto">
          <a:xfrm>
            <a:off x="1600200" y="3581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0272" name="Text Box 91"/>
          <p:cNvSpPr txBox="1">
            <a:spLocks noChangeArrowheads="1"/>
          </p:cNvSpPr>
          <p:nvPr/>
        </p:nvSpPr>
        <p:spPr bwMode="auto">
          <a:xfrm>
            <a:off x="4953000" y="1524000"/>
            <a:ext cx="1198563" cy="579438"/>
          </a:xfrm>
          <a:prstGeom prst="rect">
            <a:avLst/>
          </a:prstGeom>
          <a:noFill/>
          <a:ln w="9525">
            <a:noFill/>
            <a:miter lim="800000"/>
            <a:headEnd/>
            <a:tailEnd/>
          </a:ln>
        </p:spPr>
        <p:txBody>
          <a:bodyPr wrap="none">
            <a:spAutoFit/>
          </a:bodyPr>
          <a:lstStyle/>
          <a:p>
            <a:r>
              <a:rPr lang="en-US"/>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36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73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3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63" grpId="0" animBg="1"/>
      <p:bldP spid="97364" grpId="0" animBg="1"/>
      <p:bldP spid="97365" grpId="0" animBg="1"/>
      <p:bldP spid="97365" grpId="1" animBg="1"/>
      <p:bldP spid="97366" grpId="0" animBg="1"/>
      <p:bldP spid="97368" grpId="0" animBg="1"/>
      <p:bldP spid="9736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33" name="Object 37"/>
          <p:cNvGraphicFramePr>
            <a:graphicFrameLocks noGrp="1" noChangeAspect="1"/>
          </p:cNvGraphicFramePr>
          <p:nvPr>
            <p:ph sz="half" idx="2"/>
          </p:nvPr>
        </p:nvGraphicFramePr>
        <p:xfrm>
          <a:off x="762000" y="2057400"/>
          <a:ext cx="7772400" cy="4137025"/>
        </p:xfrm>
        <a:graphic>
          <a:graphicData uri="http://schemas.openxmlformats.org/presentationml/2006/ole">
            <p:oleObj spid="_x0000_s11266" name="Chart" r:id="rId3" imgW="8086725" imgH="4305300" progId="Excel.Sheet.8">
              <p:embed/>
            </p:oleObj>
          </a:graphicData>
        </a:graphic>
      </p:graphicFrame>
      <p:graphicFrame>
        <p:nvGraphicFramePr>
          <p:cNvPr id="106499" name="Group 3"/>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287" name="Line 23"/>
          <p:cNvSpPr>
            <a:spLocks noChangeShapeType="1"/>
          </p:cNvSpPr>
          <p:nvPr/>
        </p:nvSpPr>
        <p:spPr bwMode="auto">
          <a:xfrm flipV="1">
            <a:off x="6172200" y="1752600"/>
            <a:ext cx="0" cy="3581400"/>
          </a:xfrm>
          <a:prstGeom prst="line">
            <a:avLst/>
          </a:prstGeom>
          <a:noFill/>
          <a:ln w="38100">
            <a:solidFill>
              <a:schemeClr val="tx1"/>
            </a:solidFill>
            <a:round/>
            <a:headEnd/>
            <a:tailEnd/>
          </a:ln>
        </p:spPr>
        <p:txBody>
          <a:bodyPr/>
          <a:lstStyle/>
          <a:p>
            <a:endParaRPr lang="en-US"/>
          </a:p>
        </p:txBody>
      </p:sp>
      <p:grpSp>
        <p:nvGrpSpPr>
          <p:cNvPr id="2" name="Group 24"/>
          <p:cNvGrpSpPr>
            <a:grpSpLocks/>
          </p:cNvGrpSpPr>
          <p:nvPr/>
        </p:nvGrpSpPr>
        <p:grpSpPr bwMode="auto">
          <a:xfrm>
            <a:off x="4267200" y="4648200"/>
            <a:ext cx="3276600" cy="685800"/>
            <a:chOff x="2016" y="2736"/>
            <a:chExt cx="2064" cy="432"/>
          </a:xfrm>
        </p:grpSpPr>
        <p:sp>
          <p:nvSpPr>
            <p:cNvPr id="11296" name="Line 25"/>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1297" name="Line 26"/>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1298" name="Line 27"/>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06524" name="Text Box 28"/>
          <p:cNvSpPr txBox="1">
            <a:spLocks noChangeArrowheads="1"/>
          </p:cNvSpPr>
          <p:nvPr/>
        </p:nvSpPr>
        <p:spPr bwMode="auto">
          <a:xfrm>
            <a:off x="4419600" y="4724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106525" name="Line 29"/>
          <p:cNvSpPr>
            <a:spLocks noChangeShapeType="1"/>
          </p:cNvSpPr>
          <p:nvPr/>
        </p:nvSpPr>
        <p:spPr bwMode="auto">
          <a:xfrm>
            <a:off x="2438400" y="3733800"/>
            <a:ext cx="3733800" cy="0"/>
          </a:xfrm>
          <a:prstGeom prst="line">
            <a:avLst/>
          </a:prstGeom>
          <a:noFill/>
          <a:ln w="31750">
            <a:solidFill>
              <a:schemeClr val="tx1"/>
            </a:solidFill>
            <a:round/>
            <a:headEnd/>
            <a:tailEnd/>
          </a:ln>
        </p:spPr>
        <p:txBody>
          <a:bodyPr/>
          <a:lstStyle/>
          <a:p>
            <a:endParaRPr lang="en-US"/>
          </a:p>
        </p:txBody>
      </p:sp>
      <p:sp>
        <p:nvSpPr>
          <p:cNvPr id="106526" name="Line 30"/>
          <p:cNvSpPr>
            <a:spLocks noChangeShapeType="1"/>
          </p:cNvSpPr>
          <p:nvPr/>
        </p:nvSpPr>
        <p:spPr bwMode="auto">
          <a:xfrm>
            <a:off x="6096000" y="3733800"/>
            <a:ext cx="2286000" cy="0"/>
          </a:xfrm>
          <a:prstGeom prst="line">
            <a:avLst/>
          </a:prstGeom>
          <a:noFill/>
          <a:ln w="31750">
            <a:solidFill>
              <a:schemeClr val="tx1"/>
            </a:solidFill>
            <a:round/>
            <a:headEnd/>
            <a:tailEnd/>
          </a:ln>
        </p:spPr>
        <p:txBody>
          <a:bodyPr/>
          <a:lstStyle/>
          <a:p>
            <a:endParaRPr lang="en-US"/>
          </a:p>
        </p:txBody>
      </p:sp>
      <p:sp>
        <p:nvSpPr>
          <p:cNvPr id="106527" name="Line 31"/>
          <p:cNvSpPr>
            <a:spLocks noChangeShapeType="1"/>
          </p:cNvSpPr>
          <p:nvPr/>
        </p:nvSpPr>
        <p:spPr bwMode="auto">
          <a:xfrm flipV="1">
            <a:off x="2514600" y="3733800"/>
            <a:ext cx="0" cy="1600200"/>
          </a:xfrm>
          <a:prstGeom prst="line">
            <a:avLst/>
          </a:prstGeom>
          <a:noFill/>
          <a:ln w="38100">
            <a:solidFill>
              <a:schemeClr val="tx1"/>
            </a:solidFill>
            <a:round/>
            <a:headEnd/>
            <a:tailEnd/>
          </a:ln>
        </p:spPr>
        <p:txBody>
          <a:bodyPr/>
          <a:lstStyle/>
          <a:p>
            <a:endParaRPr lang="en-US"/>
          </a:p>
        </p:txBody>
      </p:sp>
      <p:sp>
        <p:nvSpPr>
          <p:cNvPr id="106529" name="Line 33"/>
          <p:cNvSpPr>
            <a:spLocks noChangeShapeType="1"/>
          </p:cNvSpPr>
          <p:nvPr/>
        </p:nvSpPr>
        <p:spPr bwMode="auto">
          <a:xfrm flipV="1">
            <a:off x="8382000" y="3733800"/>
            <a:ext cx="0" cy="1600200"/>
          </a:xfrm>
          <a:prstGeom prst="line">
            <a:avLst/>
          </a:prstGeom>
          <a:noFill/>
          <a:ln w="38100">
            <a:solidFill>
              <a:schemeClr val="tx1"/>
            </a:solidFill>
            <a:round/>
            <a:headEnd/>
            <a:tailEnd/>
          </a:ln>
        </p:spPr>
        <p:txBody>
          <a:bodyPr/>
          <a:lstStyle/>
          <a:p>
            <a:endParaRPr lang="en-US"/>
          </a:p>
        </p:txBody>
      </p:sp>
      <p:sp>
        <p:nvSpPr>
          <p:cNvPr id="106530" name="Text Box 34"/>
          <p:cNvSpPr txBox="1">
            <a:spLocks noChangeArrowheads="1"/>
          </p:cNvSpPr>
          <p:nvPr/>
        </p:nvSpPr>
        <p:spPr bwMode="auto">
          <a:xfrm>
            <a:off x="2743200" y="38862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1295" name="Text Box 35"/>
          <p:cNvSpPr txBox="1">
            <a:spLocks noChangeArrowheads="1"/>
          </p:cNvSpPr>
          <p:nvPr/>
        </p:nvSpPr>
        <p:spPr bwMode="auto">
          <a:xfrm>
            <a:off x="4419600" y="1447800"/>
            <a:ext cx="1198563" cy="579438"/>
          </a:xfrm>
          <a:prstGeom prst="rect">
            <a:avLst/>
          </a:prstGeom>
          <a:noFill/>
          <a:ln w="9525">
            <a:noFill/>
            <a:miter lim="800000"/>
            <a:headEnd/>
            <a:tailEnd/>
          </a:ln>
        </p:spPr>
        <p:txBody>
          <a:bodyPr wrap="none">
            <a:spAutoFit/>
          </a:bodyPr>
          <a:lstStyle/>
          <a:p>
            <a:r>
              <a:rPr lang="en-US"/>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52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65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5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6533" grpId="0"/>
      <p:bldP spid="106524" grpId="0" animBg="1"/>
      <p:bldP spid="106525" grpId="0" animBg="1"/>
      <p:bldP spid="106526" grpId="0" animBg="1"/>
      <p:bldP spid="106526" grpId="1" animBg="1"/>
      <p:bldP spid="106527" grpId="0" animBg="1"/>
      <p:bldP spid="106529" grpId="0" animBg="1"/>
      <p:bldP spid="1065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36"/>
          <p:cNvGraphicFramePr>
            <a:graphicFrameLocks noGrp="1" noChangeAspect="1"/>
          </p:cNvGraphicFramePr>
          <p:nvPr>
            <p:ph sz="half" idx="2"/>
          </p:nvPr>
        </p:nvGraphicFramePr>
        <p:xfrm>
          <a:off x="762000" y="1249413"/>
          <a:ext cx="8229600" cy="5416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2643" name="Group 3"/>
          <p:cNvGraphicFramePr>
            <a:graphicFrameLocks noGrp="1"/>
          </p:cNvGraphicFramePr>
          <p:nvPr>
            <p:ph sz="half" idx="1"/>
          </p:nvPr>
        </p:nvGraphicFramePr>
        <p:xfrm>
          <a:off x="381000" y="304800"/>
          <a:ext cx="2743200" cy="2042160"/>
        </p:xfrm>
        <a:graphic>
          <a:graphicData uri="http://schemas.openxmlformats.org/drawingml/2006/table">
            <a:tbl>
              <a:tblPr/>
              <a:tblGrid>
                <a:gridCol w="1600200"/>
                <a:gridCol w="1143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median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311" name="Line 23"/>
          <p:cNvSpPr>
            <a:spLocks noChangeShapeType="1"/>
          </p:cNvSpPr>
          <p:nvPr/>
        </p:nvSpPr>
        <p:spPr bwMode="auto">
          <a:xfrm flipV="1">
            <a:off x="7467600" y="1676400"/>
            <a:ext cx="0" cy="3581400"/>
          </a:xfrm>
          <a:prstGeom prst="line">
            <a:avLst/>
          </a:prstGeom>
          <a:noFill/>
          <a:ln w="38100">
            <a:solidFill>
              <a:schemeClr val="tx1"/>
            </a:solidFill>
            <a:round/>
            <a:headEnd/>
            <a:tailEnd/>
          </a:ln>
        </p:spPr>
        <p:txBody>
          <a:bodyPr/>
          <a:lstStyle/>
          <a:p>
            <a:endParaRPr lang="en-US"/>
          </a:p>
        </p:txBody>
      </p:sp>
      <p:grpSp>
        <p:nvGrpSpPr>
          <p:cNvPr id="2" name="Group 24"/>
          <p:cNvGrpSpPr>
            <a:grpSpLocks/>
          </p:cNvGrpSpPr>
          <p:nvPr/>
        </p:nvGrpSpPr>
        <p:grpSpPr bwMode="auto">
          <a:xfrm>
            <a:off x="6553200" y="4572000"/>
            <a:ext cx="1676400" cy="685800"/>
            <a:chOff x="2016" y="2736"/>
            <a:chExt cx="2064" cy="432"/>
          </a:xfrm>
        </p:grpSpPr>
        <p:sp>
          <p:nvSpPr>
            <p:cNvPr id="12324" name="Line 25"/>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2325" name="Line 26"/>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2326" name="Line 27"/>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112668" name="Text Box 28"/>
          <p:cNvSpPr txBox="1">
            <a:spLocks noChangeArrowheads="1"/>
          </p:cNvSpPr>
          <p:nvPr/>
        </p:nvSpPr>
        <p:spPr bwMode="auto">
          <a:xfrm>
            <a:off x="6858000" y="47244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FF3300"/>
                </a:solidFill>
              </a:rPr>
              <a:t>1 stdev</a:t>
            </a:r>
          </a:p>
        </p:txBody>
      </p:sp>
      <p:sp>
        <p:nvSpPr>
          <p:cNvPr id="112670" name="Line 30"/>
          <p:cNvSpPr>
            <a:spLocks noChangeShapeType="1"/>
          </p:cNvSpPr>
          <p:nvPr/>
        </p:nvSpPr>
        <p:spPr bwMode="auto">
          <a:xfrm>
            <a:off x="5791200" y="3733800"/>
            <a:ext cx="3048000" cy="0"/>
          </a:xfrm>
          <a:prstGeom prst="line">
            <a:avLst/>
          </a:prstGeom>
          <a:noFill/>
          <a:ln w="31750">
            <a:solidFill>
              <a:schemeClr val="tx1"/>
            </a:solidFill>
            <a:round/>
            <a:headEnd/>
            <a:tailEnd/>
          </a:ln>
        </p:spPr>
        <p:txBody>
          <a:bodyPr/>
          <a:lstStyle/>
          <a:p>
            <a:endParaRPr lang="en-US"/>
          </a:p>
        </p:txBody>
      </p:sp>
      <p:sp>
        <p:nvSpPr>
          <p:cNvPr id="112671" name="Line 31"/>
          <p:cNvSpPr>
            <a:spLocks noChangeShapeType="1"/>
          </p:cNvSpPr>
          <p:nvPr/>
        </p:nvSpPr>
        <p:spPr bwMode="auto">
          <a:xfrm flipV="1">
            <a:off x="5791200" y="3733800"/>
            <a:ext cx="0" cy="1524000"/>
          </a:xfrm>
          <a:prstGeom prst="line">
            <a:avLst/>
          </a:prstGeom>
          <a:noFill/>
          <a:ln w="38100">
            <a:solidFill>
              <a:schemeClr val="tx1"/>
            </a:solidFill>
            <a:round/>
            <a:headEnd/>
            <a:tailEnd/>
          </a:ln>
        </p:spPr>
        <p:txBody>
          <a:bodyPr/>
          <a:lstStyle/>
          <a:p>
            <a:endParaRPr lang="en-US"/>
          </a:p>
        </p:txBody>
      </p:sp>
      <p:sp>
        <p:nvSpPr>
          <p:cNvPr id="112672" name="Line 32"/>
          <p:cNvSpPr>
            <a:spLocks noChangeShapeType="1"/>
          </p:cNvSpPr>
          <p:nvPr/>
        </p:nvSpPr>
        <p:spPr bwMode="auto">
          <a:xfrm flipV="1">
            <a:off x="8839200" y="3733800"/>
            <a:ext cx="0" cy="1600200"/>
          </a:xfrm>
          <a:prstGeom prst="line">
            <a:avLst/>
          </a:prstGeom>
          <a:noFill/>
          <a:ln w="38100">
            <a:solidFill>
              <a:schemeClr val="tx1"/>
            </a:solidFill>
            <a:round/>
            <a:headEnd/>
            <a:tailEnd/>
          </a:ln>
        </p:spPr>
        <p:txBody>
          <a:bodyPr/>
          <a:lstStyle/>
          <a:p>
            <a:endParaRPr lang="en-US"/>
          </a:p>
        </p:txBody>
      </p:sp>
      <p:sp>
        <p:nvSpPr>
          <p:cNvPr id="112673" name="Text Box 33"/>
          <p:cNvSpPr txBox="1">
            <a:spLocks noChangeArrowheads="1"/>
          </p:cNvSpPr>
          <p:nvPr/>
        </p:nvSpPr>
        <p:spPr bwMode="auto">
          <a:xfrm>
            <a:off x="6019800" y="38862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2 stdev</a:t>
            </a:r>
          </a:p>
        </p:txBody>
      </p:sp>
      <p:sp>
        <p:nvSpPr>
          <p:cNvPr id="12318" name="Text Box 34"/>
          <p:cNvSpPr txBox="1">
            <a:spLocks noChangeArrowheads="1"/>
          </p:cNvSpPr>
          <p:nvPr/>
        </p:nvSpPr>
        <p:spPr bwMode="auto">
          <a:xfrm>
            <a:off x="5791200" y="1676400"/>
            <a:ext cx="1198563" cy="579438"/>
          </a:xfrm>
          <a:prstGeom prst="rect">
            <a:avLst/>
          </a:prstGeom>
          <a:noFill/>
          <a:ln w="9525">
            <a:noFill/>
            <a:miter lim="800000"/>
            <a:headEnd/>
            <a:tailEnd/>
          </a:ln>
        </p:spPr>
        <p:txBody>
          <a:bodyPr wrap="none">
            <a:spAutoFit/>
          </a:bodyPr>
          <a:lstStyle/>
          <a:p>
            <a:r>
              <a:rPr lang="en-US"/>
              <a:t>Mean</a:t>
            </a:r>
          </a:p>
        </p:txBody>
      </p:sp>
      <p:sp>
        <p:nvSpPr>
          <p:cNvPr id="112677" name="Oval 37"/>
          <p:cNvSpPr>
            <a:spLocks noChangeArrowheads="1"/>
          </p:cNvSpPr>
          <p:nvPr/>
        </p:nvSpPr>
        <p:spPr bwMode="auto">
          <a:xfrm>
            <a:off x="1066800" y="4495800"/>
            <a:ext cx="1295400" cy="1295400"/>
          </a:xfrm>
          <a:prstGeom prst="ellipse">
            <a:avLst/>
          </a:prstGeom>
          <a:noFill/>
          <a:ln w="34925">
            <a:solidFill>
              <a:srgbClr val="FF0000"/>
            </a:solidFill>
            <a:round/>
            <a:headEnd/>
            <a:tailEnd/>
          </a:ln>
        </p:spPr>
        <p:txBody>
          <a:bodyPr wrap="none" anchor="ctr"/>
          <a:lstStyle/>
          <a:p>
            <a:endParaRPr lang="en-US"/>
          </a:p>
        </p:txBody>
      </p:sp>
      <p:sp>
        <p:nvSpPr>
          <p:cNvPr id="112680" name="Line 40"/>
          <p:cNvSpPr>
            <a:spLocks noChangeShapeType="1"/>
          </p:cNvSpPr>
          <p:nvPr/>
        </p:nvSpPr>
        <p:spPr bwMode="auto">
          <a:xfrm flipV="1">
            <a:off x="4648200" y="3276600"/>
            <a:ext cx="0" cy="2057400"/>
          </a:xfrm>
          <a:prstGeom prst="line">
            <a:avLst/>
          </a:prstGeom>
          <a:noFill/>
          <a:ln w="38100">
            <a:solidFill>
              <a:schemeClr val="tx1"/>
            </a:solidFill>
            <a:round/>
            <a:headEnd/>
            <a:tailEnd/>
          </a:ln>
        </p:spPr>
        <p:txBody>
          <a:bodyPr/>
          <a:lstStyle/>
          <a:p>
            <a:endParaRPr lang="en-US"/>
          </a:p>
        </p:txBody>
      </p:sp>
      <p:sp>
        <p:nvSpPr>
          <p:cNvPr id="112681" name="Line 41"/>
          <p:cNvSpPr>
            <a:spLocks noChangeShapeType="1"/>
          </p:cNvSpPr>
          <p:nvPr/>
        </p:nvSpPr>
        <p:spPr bwMode="auto">
          <a:xfrm>
            <a:off x="4648200" y="3276600"/>
            <a:ext cx="4267200" cy="0"/>
          </a:xfrm>
          <a:prstGeom prst="line">
            <a:avLst/>
          </a:prstGeom>
          <a:noFill/>
          <a:ln w="31750">
            <a:solidFill>
              <a:schemeClr val="tx1"/>
            </a:solidFill>
            <a:round/>
            <a:headEnd/>
            <a:tailEnd/>
          </a:ln>
        </p:spPr>
        <p:txBody>
          <a:bodyPr/>
          <a:lstStyle/>
          <a:p>
            <a:endParaRPr lang="en-US"/>
          </a:p>
        </p:txBody>
      </p:sp>
      <p:sp>
        <p:nvSpPr>
          <p:cNvPr id="112682" name="Text Box 42"/>
          <p:cNvSpPr txBox="1">
            <a:spLocks noChangeArrowheads="1"/>
          </p:cNvSpPr>
          <p:nvPr/>
        </p:nvSpPr>
        <p:spPr bwMode="auto">
          <a:xfrm>
            <a:off x="4800600" y="3429000"/>
            <a:ext cx="1235075" cy="457200"/>
          </a:xfrm>
          <a:prstGeom prst="rect">
            <a:avLst/>
          </a:prstGeom>
          <a:solidFill>
            <a:schemeClr val="accent1"/>
          </a:solidFill>
          <a:ln w="9525">
            <a:noFill/>
            <a:miter lim="800000"/>
            <a:headEnd/>
            <a:tailEnd/>
          </a:ln>
        </p:spPr>
        <p:txBody>
          <a:bodyPr wrap="none">
            <a:spAutoFit/>
          </a:bodyPr>
          <a:lstStyle/>
          <a:p>
            <a:r>
              <a:rPr lang="en-US" sz="2400" b="1">
                <a:solidFill>
                  <a:srgbClr val="008000"/>
                </a:solidFill>
              </a:rPr>
              <a:t>3 stdev</a:t>
            </a:r>
          </a:p>
        </p:txBody>
      </p:sp>
      <p:sp>
        <p:nvSpPr>
          <p:cNvPr id="112683" name="Text Box 43"/>
          <p:cNvSpPr txBox="1">
            <a:spLocks noChangeArrowheads="1"/>
          </p:cNvSpPr>
          <p:nvPr/>
        </p:nvSpPr>
        <p:spPr bwMode="auto">
          <a:xfrm>
            <a:off x="3810000" y="228600"/>
            <a:ext cx="4892675" cy="1554163"/>
          </a:xfrm>
          <a:prstGeom prst="rect">
            <a:avLst/>
          </a:prstGeom>
          <a:solidFill>
            <a:srgbClr val="000080"/>
          </a:solidFill>
          <a:ln w="9525">
            <a:noFill/>
            <a:miter lim="800000"/>
            <a:headEnd/>
            <a:tailEnd/>
          </a:ln>
        </p:spPr>
        <p:txBody>
          <a:bodyPr>
            <a:spAutoFit/>
          </a:bodyPr>
          <a:lstStyle/>
          <a:p>
            <a:r>
              <a:rPr lang="en-US">
                <a:solidFill>
                  <a:srgbClr val="FFFF00"/>
                </a:solidFill>
              </a:rPr>
              <a:t>Outlier: an observation that is numerically distant from the rest of the data</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26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26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8" grpId="0" animBg="1"/>
      <p:bldP spid="112670" grpId="0" animBg="1"/>
      <p:bldP spid="112670" grpId="1" animBg="1"/>
      <p:bldP spid="112671" grpId="0" animBg="1"/>
      <p:bldP spid="112672" grpId="0" animBg="1"/>
      <p:bldP spid="112673" grpId="0" animBg="1"/>
      <p:bldP spid="112677" grpId="0" animBg="1"/>
      <p:bldP spid="112680" grpId="0" animBg="1"/>
      <p:bldP spid="112681" grpId="0" animBg="1"/>
      <p:bldP spid="112682" grpId="0" animBg="1"/>
      <p:bldP spid="11268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228600"/>
            <a:ext cx="8686800" cy="1143000"/>
          </a:xfrm>
        </p:spPr>
        <p:txBody>
          <a:bodyPr/>
          <a:lstStyle/>
          <a:p>
            <a:pPr eaLnBrk="1" hangingPunct="1"/>
            <a:r>
              <a:rPr lang="en-US" sz="4000" smtClean="0"/>
              <a:t>Outliers can occur for many reasons.</a:t>
            </a:r>
          </a:p>
        </p:txBody>
      </p:sp>
      <p:sp>
        <p:nvSpPr>
          <p:cNvPr id="33795" name="Rectangle 3"/>
          <p:cNvSpPr>
            <a:spLocks noGrp="1" noChangeArrowheads="1"/>
          </p:cNvSpPr>
          <p:nvPr>
            <p:ph type="body" idx="1"/>
          </p:nvPr>
        </p:nvSpPr>
        <p:spPr/>
        <p:txBody>
          <a:bodyPr/>
          <a:lstStyle/>
          <a:p>
            <a:pPr eaLnBrk="1" hangingPunct="1"/>
            <a:r>
              <a:rPr lang="en-US" smtClean="0"/>
              <a:t>That observation is outside of the population</a:t>
            </a:r>
          </a:p>
          <a:p>
            <a:pPr eaLnBrk="1" hangingPunct="1"/>
            <a:r>
              <a:rPr lang="en-US" smtClean="0"/>
              <a:t>Measurement error</a:t>
            </a:r>
          </a:p>
        </p:txBody>
      </p:sp>
      <p:sp>
        <p:nvSpPr>
          <p:cNvPr id="114692" name="Text Box 4"/>
          <p:cNvSpPr txBox="1">
            <a:spLocks noChangeArrowheads="1"/>
          </p:cNvSpPr>
          <p:nvPr/>
        </p:nvSpPr>
        <p:spPr bwMode="auto">
          <a:xfrm>
            <a:off x="381000" y="3886200"/>
            <a:ext cx="6048375" cy="1554163"/>
          </a:xfrm>
          <a:prstGeom prst="rect">
            <a:avLst/>
          </a:prstGeom>
          <a:solidFill>
            <a:srgbClr val="000080"/>
          </a:solidFill>
          <a:ln w="9525">
            <a:noFill/>
            <a:miter lim="800000"/>
            <a:headEnd/>
            <a:tailEnd/>
          </a:ln>
        </p:spPr>
        <p:txBody>
          <a:bodyPr wrap="none">
            <a:spAutoFit/>
          </a:bodyPr>
          <a:lstStyle/>
          <a:p>
            <a:r>
              <a:rPr lang="en-US">
                <a:solidFill>
                  <a:srgbClr val="FFFF00"/>
                </a:solidFill>
              </a:rPr>
              <a:t>How do you deal with an outlier?</a:t>
            </a:r>
          </a:p>
          <a:p>
            <a:endParaRPr lang="en-US"/>
          </a:p>
          <a:p>
            <a:endParaRPr lang="en-US"/>
          </a:p>
        </p:txBody>
      </p:sp>
      <p:sp>
        <p:nvSpPr>
          <p:cNvPr id="114693" name="Text Box 5"/>
          <p:cNvSpPr txBox="1">
            <a:spLocks noChangeArrowheads="1"/>
          </p:cNvSpPr>
          <p:nvPr/>
        </p:nvSpPr>
        <p:spPr bwMode="auto">
          <a:xfrm>
            <a:off x="381000" y="4724400"/>
            <a:ext cx="8528050" cy="1066800"/>
          </a:xfrm>
          <a:prstGeom prst="rect">
            <a:avLst/>
          </a:prstGeom>
          <a:solidFill>
            <a:srgbClr val="000080"/>
          </a:solidFill>
          <a:ln w="9525">
            <a:noFill/>
            <a:miter lim="800000"/>
            <a:headEnd/>
            <a:tailEnd/>
          </a:ln>
        </p:spPr>
        <p:txBody>
          <a:bodyPr wrap="none">
            <a:spAutoFit/>
          </a:bodyPr>
          <a:lstStyle/>
          <a:p>
            <a:r>
              <a:rPr lang="en-US">
                <a:solidFill>
                  <a:srgbClr val="FFFF00"/>
                </a:solidFill>
              </a:rPr>
              <a:t>Remove it from the analysis</a:t>
            </a:r>
          </a:p>
          <a:p>
            <a:r>
              <a:rPr lang="en-US">
                <a:solidFill>
                  <a:srgbClr val="FFFF00"/>
                </a:solidFill>
              </a:rPr>
              <a:t>Use appropriate stats for a skewed distribution</a:t>
            </a:r>
          </a:p>
        </p:txBody>
      </p:sp>
      <p:sp>
        <p:nvSpPr>
          <p:cNvPr id="114694" name="Text Box 6"/>
          <p:cNvSpPr txBox="1">
            <a:spLocks noChangeArrowheads="1"/>
          </p:cNvSpPr>
          <p:nvPr/>
        </p:nvSpPr>
        <p:spPr bwMode="auto">
          <a:xfrm>
            <a:off x="7010400" y="2819400"/>
            <a:ext cx="1514475" cy="1554163"/>
          </a:xfrm>
          <a:prstGeom prst="rect">
            <a:avLst/>
          </a:prstGeom>
          <a:solidFill>
            <a:schemeClr val="bg1"/>
          </a:solidFill>
          <a:ln w="9525">
            <a:noFill/>
            <a:miter lim="800000"/>
            <a:headEnd/>
            <a:tailEnd/>
          </a:ln>
        </p:spPr>
        <p:txBody>
          <a:bodyPr wrap="none">
            <a:spAutoFit/>
          </a:bodyPr>
          <a:lstStyle/>
          <a:p>
            <a:pPr algn="ctr"/>
            <a:r>
              <a:rPr lang="en-US" dirty="0">
                <a:solidFill>
                  <a:srgbClr val="FF3300"/>
                </a:solidFill>
              </a:rPr>
              <a:t>median</a:t>
            </a:r>
          </a:p>
          <a:p>
            <a:pPr algn="ctr"/>
            <a:r>
              <a:rPr lang="en-US" dirty="0">
                <a:solidFill>
                  <a:srgbClr val="FF3300"/>
                </a:solidFill>
              </a:rPr>
              <a:t>not</a:t>
            </a:r>
          </a:p>
          <a:p>
            <a:pPr algn="ctr"/>
            <a:r>
              <a:rPr lang="en-US" dirty="0">
                <a:solidFill>
                  <a:srgbClr val="FF3300"/>
                </a:solidFill>
              </a:rPr>
              <a:t>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P spid="11469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686800" cy="1143000"/>
          </a:xfrm>
        </p:spPr>
        <p:txBody>
          <a:bodyPr/>
          <a:lstStyle/>
          <a:p>
            <a:pPr eaLnBrk="1" hangingPunct="1"/>
            <a:r>
              <a:rPr lang="en-US" sz="4000" smtClean="0"/>
              <a:t>Which properties on you list can you calculate a standard deviation for?</a:t>
            </a:r>
          </a:p>
        </p:txBody>
      </p:sp>
      <p:sp>
        <p:nvSpPr>
          <p:cNvPr id="34819" name="Text Box 3"/>
          <p:cNvSpPr txBox="1">
            <a:spLocks noChangeArrowheads="1"/>
          </p:cNvSpPr>
          <p:nvPr/>
        </p:nvSpPr>
        <p:spPr bwMode="auto">
          <a:xfrm>
            <a:off x="517525" y="1712913"/>
            <a:ext cx="184150" cy="366712"/>
          </a:xfrm>
          <a:prstGeom prst="rect">
            <a:avLst/>
          </a:prstGeom>
          <a:noFill/>
          <a:ln w="9525">
            <a:noFill/>
            <a:miter lim="800000"/>
            <a:headEnd/>
            <a:tailEnd/>
          </a:ln>
        </p:spPr>
        <p:txBody>
          <a:bodyPr wrap="none">
            <a:spAutoFit/>
          </a:bodyPr>
          <a:lstStyle/>
          <a:p>
            <a:endParaRPr lang="en-US" sz="1800"/>
          </a:p>
        </p:txBody>
      </p:sp>
      <p:graphicFrame>
        <p:nvGraphicFramePr>
          <p:cNvPr id="111620" name="Group 4"/>
          <p:cNvGraphicFramePr>
            <a:graphicFrameLocks noGrp="1"/>
          </p:cNvGraphicFramePr>
          <p:nvPr>
            <p:ph idx="1"/>
          </p:nvPr>
        </p:nvGraphicFramePr>
        <p:xfrm>
          <a:off x="457200" y="1600200"/>
          <a:ext cx="8229600" cy="4666425"/>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Nominal</a:t>
                      </a:r>
                    </a:p>
                  </a:txBody>
                  <a:tcPr marT="1371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Ordinal</a:t>
                      </a:r>
                    </a:p>
                  </a:txBody>
                  <a:tcPr marT="1371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Continuous</a:t>
                      </a:r>
                    </a:p>
                  </a:txBody>
                  <a:tcPr marT="1371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8000"/>
                          </a:solidFill>
                          <a:effectLst/>
                          <a:latin typeface="Arial" charset="0"/>
                        </a:rPr>
                        <a:t>texture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0" name="Text Box 34"/>
          <p:cNvSpPr txBox="1">
            <a:spLocks noChangeArrowheads="1"/>
          </p:cNvSpPr>
          <p:nvPr/>
        </p:nvSpPr>
        <p:spPr bwMode="auto">
          <a:xfrm>
            <a:off x="914400" y="2514600"/>
            <a:ext cx="1982788" cy="457200"/>
          </a:xfrm>
          <a:prstGeom prst="rect">
            <a:avLst/>
          </a:prstGeom>
          <a:noFill/>
          <a:ln w="9525">
            <a:noFill/>
            <a:miter lim="800000"/>
            <a:headEnd/>
            <a:tailEnd/>
          </a:ln>
        </p:spPr>
        <p:txBody>
          <a:bodyPr wrap="none">
            <a:spAutoFit/>
          </a:bodyPr>
          <a:lstStyle/>
          <a:p>
            <a:pPr>
              <a:spcBef>
                <a:spcPct val="20000"/>
              </a:spcBef>
            </a:pPr>
            <a:r>
              <a:rPr lang="en-US" sz="2400"/>
              <a:t>Classification</a:t>
            </a:r>
          </a:p>
        </p:txBody>
      </p:sp>
      <p:sp>
        <p:nvSpPr>
          <p:cNvPr id="34851" name="Text Box 35"/>
          <p:cNvSpPr txBox="1">
            <a:spLocks noChangeArrowheads="1"/>
          </p:cNvSpPr>
          <p:nvPr/>
        </p:nvSpPr>
        <p:spPr bwMode="auto">
          <a:xfrm>
            <a:off x="914400" y="3276600"/>
            <a:ext cx="1693863" cy="457200"/>
          </a:xfrm>
          <a:prstGeom prst="rect">
            <a:avLst/>
          </a:prstGeom>
          <a:noFill/>
          <a:ln w="9525">
            <a:noFill/>
            <a:miter lim="800000"/>
            <a:headEnd/>
            <a:tailEnd/>
          </a:ln>
        </p:spPr>
        <p:txBody>
          <a:bodyPr wrap="none">
            <a:spAutoFit/>
          </a:bodyPr>
          <a:lstStyle/>
          <a:p>
            <a:pPr>
              <a:spcBef>
                <a:spcPct val="20000"/>
              </a:spcBef>
            </a:pPr>
            <a:r>
              <a:rPr lang="en-US" sz="2400"/>
              <a:t>Color - hue</a:t>
            </a:r>
          </a:p>
        </p:txBody>
      </p:sp>
      <p:sp>
        <p:nvSpPr>
          <p:cNvPr id="34852" name="Text Box 36"/>
          <p:cNvSpPr txBox="1">
            <a:spLocks noChangeArrowheads="1"/>
          </p:cNvSpPr>
          <p:nvPr/>
        </p:nvSpPr>
        <p:spPr bwMode="auto">
          <a:xfrm>
            <a:off x="6248400" y="3071813"/>
            <a:ext cx="1863725" cy="828675"/>
          </a:xfrm>
          <a:prstGeom prst="rect">
            <a:avLst/>
          </a:prstGeom>
          <a:noFill/>
          <a:ln w="9525">
            <a:noFill/>
            <a:miter lim="800000"/>
            <a:headEnd/>
            <a:tailEnd/>
          </a:ln>
        </p:spPr>
        <p:txBody>
          <a:bodyPr wrap="none">
            <a:spAutoFit/>
          </a:bodyPr>
          <a:lstStyle/>
          <a:p>
            <a:pPr>
              <a:spcBef>
                <a:spcPct val="20000"/>
              </a:spcBef>
            </a:pPr>
            <a:r>
              <a:rPr lang="en-US" sz="2200"/>
              <a:t>Color – </a:t>
            </a:r>
          </a:p>
          <a:p>
            <a:pPr>
              <a:spcBef>
                <a:spcPct val="20000"/>
              </a:spcBef>
            </a:pPr>
            <a:r>
              <a:rPr lang="en-US" sz="2200"/>
              <a:t>value/chroma</a:t>
            </a:r>
          </a:p>
        </p:txBody>
      </p:sp>
      <p:sp>
        <p:nvSpPr>
          <p:cNvPr id="34853" name="Text Box 37"/>
          <p:cNvSpPr txBox="1">
            <a:spLocks noChangeArrowheads="1"/>
          </p:cNvSpPr>
          <p:nvPr/>
        </p:nvSpPr>
        <p:spPr bwMode="auto">
          <a:xfrm>
            <a:off x="762000" y="3962400"/>
            <a:ext cx="2266950" cy="457200"/>
          </a:xfrm>
          <a:prstGeom prst="rect">
            <a:avLst/>
          </a:prstGeom>
          <a:noFill/>
          <a:ln w="9525">
            <a:noFill/>
            <a:miter lim="800000"/>
            <a:headEnd/>
            <a:tailEnd/>
          </a:ln>
        </p:spPr>
        <p:txBody>
          <a:bodyPr wrap="none">
            <a:spAutoFit/>
          </a:bodyPr>
          <a:lstStyle/>
          <a:p>
            <a:pPr>
              <a:spcBef>
                <a:spcPct val="20000"/>
              </a:spcBef>
            </a:pPr>
            <a:r>
              <a:rPr lang="en-US" sz="2400"/>
              <a:t>Structure - type</a:t>
            </a:r>
          </a:p>
        </p:txBody>
      </p:sp>
      <p:sp>
        <p:nvSpPr>
          <p:cNvPr id="34854" name="Text Box 38"/>
          <p:cNvSpPr txBox="1">
            <a:spLocks noChangeArrowheads="1"/>
          </p:cNvSpPr>
          <p:nvPr/>
        </p:nvSpPr>
        <p:spPr bwMode="auto">
          <a:xfrm>
            <a:off x="3352800" y="3833813"/>
            <a:ext cx="2501900" cy="427037"/>
          </a:xfrm>
          <a:prstGeom prst="rect">
            <a:avLst/>
          </a:prstGeom>
          <a:noFill/>
          <a:ln w="9525">
            <a:noFill/>
            <a:miter lim="800000"/>
            <a:headEnd/>
            <a:tailEnd/>
          </a:ln>
        </p:spPr>
        <p:txBody>
          <a:bodyPr wrap="none">
            <a:spAutoFit/>
          </a:bodyPr>
          <a:lstStyle/>
          <a:p>
            <a:pPr>
              <a:spcBef>
                <a:spcPct val="20000"/>
              </a:spcBef>
            </a:pPr>
            <a:r>
              <a:rPr lang="en-US" sz="2200"/>
              <a:t>Structure – grade, </a:t>
            </a:r>
          </a:p>
        </p:txBody>
      </p:sp>
      <p:sp>
        <p:nvSpPr>
          <p:cNvPr id="34855" name="Text Box 39"/>
          <p:cNvSpPr txBox="1">
            <a:spLocks noChangeArrowheads="1"/>
          </p:cNvSpPr>
          <p:nvPr/>
        </p:nvSpPr>
        <p:spPr bwMode="auto">
          <a:xfrm>
            <a:off x="533400" y="4595813"/>
            <a:ext cx="2484438" cy="828675"/>
          </a:xfrm>
          <a:prstGeom prst="rect">
            <a:avLst/>
          </a:prstGeom>
          <a:noFill/>
          <a:ln w="9525">
            <a:noFill/>
            <a:miter lim="800000"/>
            <a:headEnd/>
            <a:tailEnd/>
          </a:ln>
        </p:spPr>
        <p:txBody>
          <a:bodyPr wrap="none">
            <a:spAutoFit/>
          </a:bodyPr>
          <a:lstStyle/>
          <a:p>
            <a:pPr>
              <a:spcBef>
                <a:spcPct val="20000"/>
              </a:spcBef>
            </a:pPr>
            <a:r>
              <a:rPr lang="en-US" sz="2200"/>
              <a:t>Diagnostic horizon</a:t>
            </a:r>
          </a:p>
          <a:p>
            <a:pPr>
              <a:spcBef>
                <a:spcPct val="20000"/>
              </a:spcBef>
            </a:pPr>
            <a:r>
              <a:rPr lang="en-US" sz="2200"/>
              <a:t> - type</a:t>
            </a:r>
          </a:p>
        </p:txBody>
      </p:sp>
      <p:sp>
        <p:nvSpPr>
          <p:cNvPr id="34856" name="Text Box 40"/>
          <p:cNvSpPr txBox="1">
            <a:spLocks noChangeArrowheads="1"/>
          </p:cNvSpPr>
          <p:nvPr/>
        </p:nvSpPr>
        <p:spPr bwMode="auto">
          <a:xfrm>
            <a:off x="6019800" y="4572000"/>
            <a:ext cx="2695575" cy="828675"/>
          </a:xfrm>
          <a:prstGeom prst="rect">
            <a:avLst/>
          </a:prstGeom>
          <a:noFill/>
          <a:ln w="9525">
            <a:noFill/>
            <a:miter lim="800000"/>
            <a:headEnd/>
            <a:tailEnd/>
          </a:ln>
        </p:spPr>
        <p:txBody>
          <a:bodyPr>
            <a:spAutoFit/>
          </a:bodyPr>
          <a:lstStyle/>
          <a:p>
            <a:pPr>
              <a:spcBef>
                <a:spcPct val="20000"/>
              </a:spcBef>
            </a:pPr>
            <a:r>
              <a:rPr lang="en-US" sz="2200"/>
              <a:t>Diagnostic horizon</a:t>
            </a:r>
          </a:p>
          <a:p>
            <a:pPr>
              <a:spcBef>
                <a:spcPct val="20000"/>
              </a:spcBef>
            </a:pPr>
            <a:r>
              <a:rPr lang="en-US" sz="2200"/>
              <a:t> - thickness</a:t>
            </a:r>
          </a:p>
        </p:txBody>
      </p:sp>
      <p:sp>
        <p:nvSpPr>
          <p:cNvPr id="34857" name="Text Box 41"/>
          <p:cNvSpPr txBox="1">
            <a:spLocks noChangeArrowheads="1"/>
          </p:cNvSpPr>
          <p:nvPr/>
        </p:nvSpPr>
        <p:spPr bwMode="auto">
          <a:xfrm>
            <a:off x="6019800" y="5486400"/>
            <a:ext cx="2695575" cy="457200"/>
          </a:xfrm>
          <a:prstGeom prst="rect">
            <a:avLst/>
          </a:prstGeom>
          <a:noFill/>
          <a:ln w="9525">
            <a:noFill/>
            <a:miter lim="800000"/>
            <a:headEnd/>
            <a:tailEnd/>
          </a:ln>
        </p:spPr>
        <p:txBody>
          <a:bodyPr>
            <a:spAutoFit/>
          </a:bodyPr>
          <a:lstStyle/>
          <a:p>
            <a:pPr>
              <a:spcBef>
                <a:spcPct val="20000"/>
              </a:spcBef>
            </a:pPr>
            <a:r>
              <a:rPr lang="en-US" sz="2400"/>
              <a:t>Most lab data</a:t>
            </a:r>
          </a:p>
        </p:txBody>
      </p:sp>
      <p:sp>
        <p:nvSpPr>
          <p:cNvPr id="34858" name="Text Box 42"/>
          <p:cNvSpPr txBox="1">
            <a:spLocks noChangeArrowheads="1"/>
          </p:cNvSpPr>
          <p:nvPr/>
        </p:nvSpPr>
        <p:spPr bwMode="auto">
          <a:xfrm>
            <a:off x="6096000" y="3810000"/>
            <a:ext cx="2470150" cy="828675"/>
          </a:xfrm>
          <a:prstGeom prst="rect">
            <a:avLst/>
          </a:prstGeom>
          <a:noFill/>
          <a:ln w="9525">
            <a:noFill/>
            <a:miter lim="800000"/>
            <a:headEnd/>
            <a:tailEnd/>
          </a:ln>
        </p:spPr>
        <p:txBody>
          <a:bodyPr wrap="none">
            <a:spAutoFit/>
          </a:bodyPr>
          <a:lstStyle/>
          <a:p>
            <a:pPr>
              <a:spcBef>
                <a:spcPct val="20000"/>
              </a:spcBef>
            </a:pPr>
            <a:r>
              <a:rPr lang="en-US" sz="2200"/>
              <a:t>Structure – </a:t>
            </a:r>
          </a:p>
          <a:p>
            <a:pPr>
              <a:spcBef>
                <a:spcPct val="20000"/>
              </a:spcBef>
            </a:pPr>
            <a:r>
              <a:rPr lang="en-US" sz="2200"/>
              <a:t>size measurement</a:t>
            </a:r>
          </a:p>
        </p:txBody>
      </p:sp>
      <p:sp>
        <p:nvSpPr>
          <p:cNvPr id="34859" name="Text Box 43"/>
          <p:cNvSpPr txBox="1">
            <a:spLocks noChangeArrowheads="1"/>
          </p:cNvSpPr>
          <p:nvPr/>
        </p:nvSpPr>
        <p:spPr bwMode="auto">
          <a:xfrm>
            <a:off x="3352800" y="4114800"/>
            <a:ext cx="2470150" cy="427038"/>
          </a:xfrm>
          <a:prstGeom prst="rect">
            <a:avLst/>
          </a:prstGeom>
          <a:noFill/>
          <a:ln w="9525">
            <a:noFill/>
            <a:miter lim="800000"/>
            <a:headEnd/>
            <a:tailEnd/>
          </a:ln>
        </p:spPr>
        <p:txBody>
          <a:bodyPr>
            <a:spAutoFit/>
          </a:bodyPr>
          <a:lstStyle/>
          <a:p>
            <a:pPr>
              <a:spcBef>
                <a:spcPct val="20000"/>
              </a:spcBef>
            </a:pPr>
            <a:r>
              <a:rPr lang="en-US" sz="2200"/>
              <a:t>size class</a:t>
            </a:r>
          </a:p>
        </p:txBody>
      </p:sp>
      <p:grpSp>
        <p:nvGrpSpPr>
          <p:cNvPr id="2" name="Group 44"/>
          <p:cNvGrpSpPr>
            <a:grpSpLocks/>
          </p:cNvGrpSpPr>
          <p:nvPr/>
        </p:nvGrpSpPr>
        <p:grpSpPr bwMode="auto">
          <a:xfrm>
            <a:off x="381000" y="1524000"/>
            <a:ext cx="2819400" cy="4724400"/>
            <a:chOff x="240" y="960"/>
            <a:chExt cx="1776" cy="2976"/>
          </a:xfrm>
        </p:grpSpPr>
        <p:sp>
          <p:nvSpPr>
            <p:cNvPr id="34864" name="Line 45"/>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4865" name="Line 46"/>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grpSp>
        <p:nvGrpSpPr>
          <p:cNvPr id="3" name="Group 48"/>
          <p:cNvGrpSpPr>
            <a:grpSpLocks/>
          </p:cNvGrpSpPr>
          <p:nvPr/>
        </p:nvGrpSpPr>
        <p:grpSpPr bwMode="auto">
          <a:xfrm>
            <a:off x="3124200" y="1371600"/>
            <a:ext cx="2819400" cy="4724400"/>
            <a:chOff x="240" y="960"/>
            <a:chExt cx="1776" cy="2976"/>
          </a:xfrm>
        </p:grpSpPr>
        <p:sp>
          <p:nvSpPr>
            <p:cNvPr id="34862" name="Line 49"/>
            <p:cNvSpPr>
              <a:spLocks noChangeShapeType="1"/>
            </p:cNvSpPr>
            <p:nvPr/>
          </p:nvSpPr>
          <p:spPr bwMode="auto">
            <a:xfrm>
              <a:off x="240" y="960"/>
              <a:ext cx="1776" cy="2976"/>
            </a:xfrm>
            <a:prstGeom prst="line">
              <a:avLst/>
            </a:prstGeom>
            <a:noFill/>
            <a:ln w="38100">
              <a:solidFill>
                <a:srgbClr val="FF0000"/>
              </a:solidFill>
              <a:round/>
              <a:headEnd/>
              <a:tailEnd/>
            </a:ln>
          </p:spPr>
          <p:txBody>
            <a:bodyPr/>
            <a:lstStyle/>
            <a:p>
              <a:endParaRPr lang="en-US"/>
            </a:p>
          </p:txBody>
        </p:sp>
        <p:sp>
          <p:nvSpPr>
            <p:cNvPr id="34863" name="Line 50"/>
            <p:cNvSpPr>
              <a:spLocks noChangeShapeType="1"/>
            </p:cNvSpPr>
            <p:nvPr/>
          </p:nvSpPr>
          <p:spPr bwMode="auto">
            <a:xfrm flipH="1">
              <a:off x="288" y="1056"/>
              <a:ext cx="1728" cy="2832"/>
            </a:xfrm>
            <a:prstGeom prst="line">
              <a:avLst/>
            </a:prstGeom>
            <a:noFill/>
            <a:ln w="38100">
              <a:solidFill>
                <a:srgbClr val="FF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81000" y="0"/>
            <a:ext cx="8229600" cy="1143000"/>
          </a:xfrm>
        </p:spPr>
        <p:txBody>
          <a:bodyPr/>
          <a:lstStyle/>
          <a:p>
            <a:pPr eaLnBrk="1" hangingPunct="1"/>
            <a:r>
              <a:rPr lang="en-US" dirty="0" smtClean="0"/>
              <a:t>Confidence Interval</a:t>
            </a:r>
          </a:p>
        </p:txBody>
      </p:sp>
      <p:sp>
        <p:nvSpPr>
          <p:cNvPr id="4" name="Rectangle 3"/>
          <p:cNvSpPr txBox="1">
            <a:spLocks noChangeArrowheads="1"/>
          </p:cNvSpPr>
          <p:nvPr/>
        </p:nvSpPr>
        <p:spPr bwMode="auto">
          <a:xfrm>
            <a:off x="381000" y="1143000"/>
            <a:ext cx="8229600" cy="4525963"/>
          </a:xfrm>
          <a:prstGeom prst="rect">
            <a:avLst/>
          </a:prstGeom>
          <a:noFill/>
          <a:ln w="9525">
            <a:noFill/>
            <a:miter lim="800000"/>
            <a:headEnd/>
            <a:tailEnd/>
          </a:ln>
          <a:effectLst/>
        </p:spPr>
        <p:txBody>
          <a:bodyPr/>
          <a:lstStyle/>
          <a:p>
            <a:pPr marL="342900" indent="-342900">
              <a:spcBef>
                <a:spcPct val="20000"/>
              </a:spcBef>
              <a:buFontTx/>
              <a:buChar char="•"/>
              <a:defRPr/>
            </a:pPr>
            <a:r>
              <a:rPr lang="en-US" kern="0" dirty="0" smtClean="0">
                <a:latin typeface="+mn-lt"/>
              </a:rPr>
              <a:t>Indicates the reliability of an estimate</a:t>
            </a:r>
          </a:p>
          <a:p>
            <a:pPr marL="342900" indent="-342900">
              <a:spcBef>
                <a:spcPct val="20000"/>
              </a:spcBef>
              <a:buFontTx/>
              <a:buChar char="•"/>
              <a:defRPr/>
            </a:pPr>
            <a:r>
              <a:rPr lang="en-US" kern="0" dirty="0" smtClean="0">
                <a:latin typeface="+mn-lt"/>
              </a:rPr>
              <a:t>Gives a range of likely values</a:t>
            </a:r>
          </a:p>
          <a:p>
            <a:pPr marL="342900" indent="-342900">
              <a:spcBef>
                <a:spcPct val="20000"/>
              </a:spcBef>
              <a:buFontTx/>
              <a:buChar char="•"/>
              <a:defRPr/>
            </a:pPr>
            <a:r>
              <a:rPr lang="en-US" kern="0" dirty="0" smtClean="0">
                <a:latin typeface="+mn-lt"/>
              </a:rPr>
              <a:t>Depends </a:t>
            </a:r>
            <a:r>
              <a:rPr lang="en-US" kern="0" dirty="0">
                <a:latin typeface="+mn-lt"/>
              </a:rPr>
              <a:t>of the confidence limit</a:t>
            </a:r>
          </a:p>
          <a:p>
            <a:pPr marL="800100" lvl="1" indent="-342900">
              <a:spcBef>
                <a:spcPct val="20000"/>
              </a:spcBef>
              <a:buFontTx/>
              <a:buChar char="•"/>
              <a:defRPr/>
            </a:pPr>
            <a:r>
              <a:rPr lang="en-US" kern="0" dirty="0">
                <a:latin typeface="+mn-lt"/>
              </a:rPr>
              <a:t>Usually expressed as a %</a:t>
            </a:r>
          </a:p>
          <a:p>
            <a:pPr marL="800100" lvl="1" indent="-342900">
              <a:spcBef>
                <a:spcPct val="20000"/>
              </a:spcBef>
              <a:buFontTx/>
              <a:buChar char="•"/>
              <a:defRPr/>
            </a:pPr>
            <a:r>
              <a:rPr lang="en-US" kern="0" dirty="0">
                <a:latin typeface="+mn-lt"/>
              </a:rPr>
              <a:t>For example – I am 80% certain that the class average was </a:t>
            </a:r>
            <a:r>
              <a:rPr lang="en-US" kern="0" dirty="0" smtClean="0">
                <a:latin typeface="+mn-lt"/>
              </a:rPr>
              <a:t>between 94 - 97 </a:t>
            </a:r>
            <a:r>
              <a:rPr lang="en-US" kern="0" dirty="0">
                <a:latin typeface="+mn-lt"/>
              </a:rPr>
              <a:t>pts</a:t>
            </a:r>
          </a:p>
          <a:p>
            <a:pPr marL="342900" indent="-342900">
              <a:spcBef>
                <a:spcPct val="20000"/>
              </a:spcBef>
              <a:buFontTx/>
              <a:buChar char="•"/>
              <a:defRPr/>
            </a:pPr>
            <a:r>
              <a:rPr lang="en-US" kern="0" dirty="0">
                <a:latin typeface="+mn-lt"/>
              </a:rPr>
              <a:t>The confidence interval changes based on the standard deviation, the number of samples and the confidence limit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28"/>
          <p:cNvSpPr>
            <a:spLocks noGrp="1" noChangeArrowheads="1"/>
          </p:cNvSpPr>
          <p:nvPr>
            <p:ph type="title"/>
          </p:nvPr>
        </p:nvSpPr>
        <p:spPr/>
        <p:txBody>
          <a:bodyPr/>
          <a:lstStyle/>
          <a:p>
            <a:pPr eaLnBrk="1" hangingPunct="1"/>
            <a:endParaRPr lang="en-US" smtClean="0"/>
          </a:p>
        </p:txBody>
      </p:sp>
      <p:graphicFrame>
        <p:nvGraphicFramePr>
          <p:cNvPr id="123808" name="Group 1952"/>
          <p:cNvGraphicFramePr>
            <a:graphicFrameLocks noGrp="1"/>
          </p:cNvGraphicFramePr>
          <p:nvPr>
            <p:ph type="tbl" idx="1"/>
          </p:nvPr>
        </p:nvGraphicFramePr>
        <p:xfrm>
          <a:off x="457200" y="1600200"/>
          <a:ext cx="8229600" cy="4518347"/>
        </p:xfrm>
        <a:graphic>
          <a:graphicData uri="http://schemas.openxmlformats.org/drawingml/2006/table">
            <a:tbl>
              <a:tblPr/>
              <a:tblGrid>
                <a:gridCol w="884238"/>
                <a:gridCol w="884237"/>
                <a:gridCol w="969963"/>
                <a:gridCol w="1212850"/>
                <a:gridCol w="650875"/>
                <a:gridCol w="808037"/>
                <a:gridCol w="781050"/>
                <a:gridCol w="1044575"/>
                <a:gridCol w="993775"/>
              </a:tblGrid>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LONG</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LAT</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ACRES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SEEDLINGSU</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MLRA</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MUSYM</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MUKEY</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SeedMortal</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AWC_0_6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564881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565364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565344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-93.50000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33.35000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3807" name="Rectangle 1951"/>
          <p:cNvSpPr>
            <a:spLocks noChangeArrowheads="1"/>
          </p:cNvSpPr>
          <p:nvPr/>
        </p:nvSpPr>
        <p:spPr bwMode="auto">
          <a:xfrm>
            <a:off x="457200" y="381000"/>
            <a:ext cx="8229600" cy="1143000"/>
          </a:xfrm>
          <a:prstGeom prst="rect">
            <a:avLst/>
          </a:prstGeom>
          <a:noFill/>
          <a:ln w="9525">
            <a:noFill/>
            <a:miter lim="800000"/>
            <a:headEnd/>
            <a:tailEnd/>
          </a:ln>
        </p:spPr>
        <p:txBody>
          <a:bodyPr anchor="ctr"/>
          <a:lstStyle/>
          <a:p>
            <a:pPr algn="ctr"/>
            <a:r>
              <a:rPr lang="en-US" sz="4400" dirty="0">
                <a:solidFill>
                  <a:srgbClr val="FF3300"/>
                </a:solidFill>
              </a:rPr>
              <a:t>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a:xfrm>
            <a:off x="457200" y="1600200"/>
            <a:ext cx="8229600" cy="4525963"/>
          </a:xfrm>
        </p:spPr>
        <p:txBody>
          <a:bodyPr/>
          <a:lstStyle/>
          <a:p>
            <a:pPr>
              <a:buNone/>
            </a:pPr>
            <a:endParaRPr lang="en-US" b="1" i="1" dirty="0" smtClean="0"/>
          </a:p>
          <a:p>
            <a:endParaRPr lang="en-US" b="1" i="1" baseline="30000" dirty="0" smtClean="0"/>
          </a:p>
          <a:p>
            <a:endParaRPr lang="en-US" b="1" i="1" baseline="30000" dirty="0" smtClean="0"/>
          </a:p>
          <a:p>
            <a:pPr>
              <a:buNone/>
            </a:pPr>
            <a:endParaRPr lang="en-US" b="1" dirty="0" smtClean="0"/>
          </a:p>
          <a:p>
            <a:pPr>
              <a:buNone/>
            </a:pPr>
            <a:r>
              <a:rPr lang="en-US" b="1" dirty="0" smtClean="0"/>
              <a:t>*	where </a:t>
            </a:r>
            <a:r>
              <a:rPr lang="en-US" b="1" i="1" dirty="0" smtClean="0"/>
              <a:t>t</a:t>
            </a:r>
            <a:r>
              <a:rPr lang="en-US" b="1" i="1" baseline="30000" dirty="0" smtClean="0"/>
              <a:t>*</a:t>
            </a:r>
            <a:r>
              <a:rPr lang="en-US" b="1" dirty="0" smtClean="0"/>
              <a:t> is the upper (1-</a:t>
            </a:r>
            <a:r>
              <a:rPr lang="en-US" b="1" i="1" dirty="0" smtClean="0"/>
              <a:t>C</a:t>
            </a:r>
            <a:r>
              <a:rPr lang="en-US" b="1" dirty="0" smtClean="0"/>
              <a:t>)/2 critical value for the </a:t>
            </a:r>
            <a:r>
              <a:rPr lang="en-US" b="1" i="1" dirty="0" smtClean="0"/>
              <a:t>t</a:t>
            </a:r>
            <a:r>
              <a:rPr lang="en-US" b="1" dirty="0" smtClean="0"/>
              <a:t> distribution with </a:t>
            </a:r>
            <a:r>
              <a:rPr lang="en-US" b="1" i="1" dirty="0" smtClean="0"/>
              <a:t>n-1</a:t>
            </a:r>
            <a:r>
              <a:rPr lang="en-US" b="1" dirty="0" smtClean="0"/>
              <a:t> degrees of freedom, </a:t>
            </a:r>
            <a:r>
              <a:rPr lang="en-US" b="1" i="1" dirty="0" smtClean="0"/>
              <a:t>t(n-1)</a:t>
            </a:r>
            <a:endParaRPr lang="en-US" dirty="0"/>
          </a:p>
        </p:txBody>
      </p:sp>
      <p:graphicFrame>
        <p:nvGraphicFramePr>
          <p:cNvPr id="125955" name="Object 3"/>
          <p:cNvGraphicFramePr>
            <a:graphicFrameLocks noChangeAspect="1"/>
          </p:cNvGraphicFramePr>
          <p:nvPr/>
        </p:nvGraphicFramePr>
        <p:xfrm>
          <a:off x="728663" y="1143000"/>
          <a:ext cx="4430712" cy="1447800"/>
        </p:xfrm>
        <a:graphic>
          <a:graphicData uri="http://schemas.openxmlformats.org/presentationml/2006/ole">
            <p:oleObj spid="_x0000_s125955" name="Equation" r:id="rId4" imgW="1282680" imgH="41904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value – students t</a:t>
            </a:r>
            <a:endParaRPr lang="en-US" dirty="0"/>
          </a:p>
        </p:txBody>
      </p:sp>
      <p:sp>
        <p:nvSpPr>
          <p:cNvPr id="3" name="Content Placeholder 2"/>
          <p:cNvSpPr>
            <a:spLocks noGrp="1"/>
          </p:cNvSpPr>
          <p:nvPr>
            <p:ph sz="half" idx="1"/>
          </p:nvPr>
        </p:nvSpPr>
        <p:spPr>
          <a:xfrm>
            <a:off x="457200" y="1371600"/>
            <a:ext cx="4038600" cy="4525963"/>
          </a:xfrm>
        </p:spPr>
        <p:txBody>
          <a:bodyPr/>
          <a:lstStyle/>
          <a:p>
            <a:r>
              <a:rPr lang="en-US" dirty="0" smtClean="0"/>
              <a:t>Degrees of freedom</a:t>
            </a:r>
          </a:p>
          <a:p>
            <a:pPr lvl="1"/>
            <a:r>
              <a:rPr lang="en-US" dirty="0" smtClean="0"/>
              <a:t>N – 1</a:t>
            </a:r>
          </a:p>
          <a:p>
            <a:pPr lvl="1"/>
            <a:r>
              <a:rPr lang="en-US" dirty="0" smtClean="0"/>
              <a:t>Determines shape of t values</a:t>
            </a:r>
            <a:endParaRPr lang="en-US" dirty="0"/>
          </a:p>
        </p:txBody>
      </p:sp>
      <p:sp>
        <p:nvSpPr>
          <p:cNvPr id="4" name="Content Placeholder 3"/>
          <p:cNvSpPr>
            <a:spLocks noGrp="1"/>
          </p:cNvSpPr>
          <p:nvPr>
            <p:ph sz="half" idx="2"/>
          </p:nvPr>
        </p:nvSpPr>
        <p:spPr>
          <a:xfrm>
            <a:off x="4648200" y="1447800"/>
            <a:ext cx="4038600" cy="4525963"/>
          </a:xfrm>
        </p:spPr>
        <p:txBody>
          <a:bodyPr/>
          <a:lstStyle/>
          <a:p>
            <a:r>
              <a:rPr lang="en-US" dirty="0" smtClean="0"/>
              <a:t>Alpha – risk level</a:t>
            </a:r>
          </a:p>
          <a:p>
            <a:pPr lvl="1"/>
            <a:r>
              <a:rPr lang="en-US" dirty="0" smtClean="0"/>
              <a:t>100 – CL = alpha</a:t>
            </a:r>
          </a:p>
          <a:p>
            <a:pPr lvl="1"/>
            <a:r>
              <a:rPr lang="en-US" dirty="0" smtClean="0"/>
              <a:t>How far along the distribution you are</a:t>
            </a:r>
          </a:p>
          <a:p>
            <a:pPr lvl="1"/>
            <a:r>
              <a:rPr lang="en-US" dirty="0" smtClean="0"/>
              <a:t>Can be reported as one tail or 2 (alpha/2)</a:t>
            </a:r>
          </a:p>
        </p:txBody>
      </p:sp>
      <p:pic>
        <p:nvPicPr>
          <p:cNvPr id="128002" name="Picture 2" descr="http://www.statsoft.com/textbook/graphics/t_chart.jpg"/>
          <p:cNvPicPr>
            <a:picLocks noChangeAspect="1" noChangeArrowheads="1"/>
          </p:cNvPicPr>
          <p:nvPr/>
        </p:nvPicPr>
        <p:blipFill>
          <a:blip r:embed="rId2" cstate="print"/>
          <a:srcRect/>
          <a:stretch>
            <a:fillRect/>
          </a:stretch>
        </p:blipFill>
        <p:spPr bwMode="auto">
          <a:xfrm>
            <a:off x="838200" y="3657600"/>
            <a:ext cx="3581400" cy="2421231"/>
          </a:xfrm>
          <a:prstGeom prst="rect">
            <a:avLst/>
          </a:prstGeom>
          <a:noFill/>
        </p:spPr>
      </p:pic>
      <p:sp>
        <p:nvSpPr>
          <p:cNvPr id="6" name="TextBox 5"/>
          <p:cNvSpPr txBox="1"/>
          <p:nvPr/>
        </p:nvSpPr>
        <p:spPr>
          <a:xfrm>
            <a:off x="4876800" y="4343400"/>
            <a:ext cx="3886200" cy="2062103"/>
          </a:xfrm>
          <a:prstGeom prst="rect">
            <a:avLst/>
          </a:prstGeom>
          <a:solidFill>
            <a:schemeClr val="accent2">
              <a:lumMod val="60000"/>
              <a:lumOff val="40000"/>
            </a:schemeClr>
          </a:solidFill>
        </p:spPr>
        <p:txBody>
          <a:bodyPr wrap="square" rtlCol="0">
            <a:spAutoFit/>
          </a:bodyPr>
          <a:lstStyle/>
          <a:p>
            <a:r>
              <a:rPr lang="en-US" dirty="0" smtClean="0">
                <a:solidFill>
                  <a:schemeClr val="accent6">
                    <a:lumMod val="50000"/>
                  </a:schemeClr>
                </a:solidFill>
              </a:rPr>
              <a:t>Traditionally, looked t up in a table. You can use excel or other program</a:t>
            </a:r>
            <a:endParaRPr lang="en-US"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sz="half" idx="2"/>
          </p:nvPr>
        </p:nvGraphicFramePr>
        <p:xfrm>
          <a:off x="457200" y="2209800"/>
          <a:ext cx="8458200" cy="3716338"/>
        </p:xfrm>
        <a:graphic>
          <a:graphicData uri="http://schemas.openxmlformats.org/presentationml/2006/ole">
            <p:oleObj spid="_x0000_s13314" name="Chart" r:id="rId4" imgW="7048500" imgH="3743325" progId="Excel.Sheet.8">
              <p:embed/>
            </p:oleObj>
          </a:graphicData>
        </a:graphic>
      </p:graphicFrame>
      <p:graphicFrame>
        <p:nvGraphicFramePr>
          <p:cNvPr id="97357" name="Group 77"/>
          <p:cNvGraphicFramePr>
            <a:graphicFrameLocks noGrp="1"/>
          </p:cNvGraphicFramePr>
          <p:nvPr>
            <p:ph sz="half" idx="1"/>
          </p:nvPr>
        </p:nvGraphicFramePr>
        <p:xfrm>
          <a:off x="381000" y="381000"/>
          <a:ext cx="3733800" cy="22860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66.3 – 68.8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66.0 – 69.1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Arial" charset="0"/>
                        </a:rPr>
                        <a:t>65.1 – 70.1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38" name="Line 78"/>
          <p:cNvSpPr>
            <a:spLocks noChangeShapeType="1"/>
          </p:cNvSpPr>
          <p:nvPr/>
        </p:nvSpPr>
        <p:spPr bwMode="auto">
          <a:xfrm flipH="1" flipV="1">
            <a:off x="4953000" y="1524000"/>
            <a:ext cx="0" cy="3581400"/>
          </a:xfrm>
          <a:prstGeom prst="line">
            <a:avLst/>
          </a:prstGeom>
          <a:noFill/>
          <a:ln w="38100">
            <a:solidFill>
              <a:schemeClr val="tx1"/>
            </a:solidFill>
            <a:round/>
            <a:headEnd/>
            <a:tailEnd/>
          </a:ln>
        </p:spPr>
        <p:txBody>
          <a:bodyPr/>
          <a:lstStyle/>
          <a:p>
            <a:endParaRPr lang="en-US"/>
          </a:p>
        </p:txBody>
      </p:sp>
      <p:grpSp>
        <p:nvGrpSpPr>
          <p:cNvPr id="2" name="Group 90"/>
          <p:cNvGrpSpPr>
            <a:grpSpLocks/>
          </p:cNvGrpSpPr>
          <p:nvPr/>
        </p:nvGrpSpPr>
        <p:grpSpPr bwMode="auto">
          <a:xfrm>
            <a:off x="4191000" y="4343400"/>
            <a:ext cx="1600200" cy="762000"/>
            <a:chOff x="2016" y="2736"/>
            <a:chExt cx="2064" cy="432"/>
          </a:xfrm>
        </p:grpSpPr>
        <p:sp>
          <p:nvSpPr>
            <p:cNvPr id="13348"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3349"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13350"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97363" name="Text Box 83"/>
          <p:cNvSpPr txBox="1">
            <a:spLocks noChangeArrowheads="1"/>
          </p:cNvSpPr>
          <p:nvPr/>
        </p:nvSpPr>
        <p:spPr bwMode="auto">
          <a:xfrm>
            <a:off x="3581400" y="3657600"/>
            <a:ext cx="1194558" cy="461665"/>
          </a:xfrm>
          <a:prstGeom prst="rect">
            <a:avLst/>
          </a:prstGeom>
          <a:solidFill>
            <a:schemeClr val="accent1"/>
          </a:solidFill>
          <a:ln w="9525">
            <a:noFill/>
            <a:miter lim="800000"/>
            <a:headEnd/>
            <a:tailEnd/>
          </a:ln>
        </p:spPr>
        <p:txBody>
          <a:bodyPr wrap="none">
            <a:spAutoFit/>
          </a:bodyPr>
          <a:lstStyle/>
          <a:p>
            <a:r>
              <a:rPr lang="en-US" sz="2400" b="1" dirty="0" smtClean="0">
                <a:solidFill>
                  <a:srgbClr val="FF3300"/>
                </a:solidFill>
              </a:rPr>
              <a:t>9</a:t>
            </a:r>
            <a:r>
              <a:rPr lang="en-US" sz="2400" b="1" dirty="0">
                <a:solidFill>
                  <a:srgbClr val="FF3300"/>
                </a:solidFill>
              </a:rPr>
              <a:t>9</a:t>
            </a:r>
            <a:r>
              <a:rPr lang="en-US" sz="2400" b="1" dirty="0" smtClean="0">
                <a:solidFill>
                  <a:srgbClr val="FF3300"/>
                </a:solidFill>
              </a:rPr>
              <a:t>% CI</a:t>
            </a:r>
            <a:endParaRPr lang="en-US" sz="2400" b="1" dirty="0">
              <a:solidFill>
                <a:srgbClr val="FF3300"/>
              </a:solidFill>
            </a:endParaRPr>
          </a:p>
        </p:txBody>
      </p:sp>
      <p:sp>
        <p:nvSpPr>
          <p:cNvPr id="13344" name="Text Box 87"/>
          <p:cNvSpPr txBox="1">
            <a:spLocks noChangeArrowheads="1"/>
          </p:cNvSpPr>
          <p:nvPr/>
        </p:nvSpPr>
        <p:spPr bwMode="auto">
          <a:xfrm>
            <a:off x="914400" y="5181600"/>
            <a:ext cx="7397750" cy="579438"/>
          </a:xfrm>
          <a:prstGeom prst="rect">
            <a:avLst/>
          </a:prstGeom>
          <a:solidFill>
            <a:schemeClr val="bg1"/>
          </a:solidFill>
          <a:ln w="9525">
            <a:noFill/>
            <a:miter lim="800000"/>
            <a:headEnd/>
            <a:tailEnd/>
          </a:ln>
        </p:spPr>
        <p:txBody>
          <a:bodyPr>
            <a:spAutoFit/>
          </a:bodyPr>
          <a:lstStyle/>
          <a:p>
            <a:r>
              <a:rPr lang="en-US" sz="2400"/>
              <a:t>         </a:t>
            </a:r>
            <a:r>
              <a:rPr lang="en-US"/>
              <a:t>    </a:t>
            </a:r>
            <a:r>
              <a:rPr lang="en-US" sz="2400"/>
              <a:t>60          65           67         70          75</a:t>
            </a:r>
            <a:r>
              <a:rPr lang="en-US"/>
              <a:t>    </a:t>
            </a:r>
          </a:p>
        </p:txBody>
      </p:sp>
      <p:sp>
        <p:nvSpPr>
          <p:cNvPr id="13347" name="Text Box 91"/>
          <p:cNvSpPr txBox="1">
            <a:spLocks noChangeArrowheads="1"/>
          </p:cNvSpPr>
          <p:nvPr/>
        </p:nvSpPr>
        <p:spPr bwMode="auto">
          <a:xfrm>
            <a:off x="4953000" y="1524000"/>
            <a:ext cx="1198563" cy="579438"/>
          </a:xfrm>
          <a:prstGeom prst="rect">
            <a:avLst/>
          </a:prstGeom>
          <a:noFill/>
          <a:ln w="9525">
            <a:noFill/>
            <a:miter lim="800000"/>
            <a:headEnd/>
            <a:tailEnd/>
          </a:ln>
        </p:spPr>
        <p:txBody>
          <a:bodyPr wrap="none">
            <a:spAutoFit/>
          </a:bodyPr>
          <a:lstStyle/>
          <a:p>
            <a:r>
              <a:rPr lang="en-US"/>
              <a:t>Mean</a:t>
            </a:r>
          </a:p>
        </p:txBody>
      </p:sp>
      <p:grpSp>
        <p:nvGrpSpPr>
          <p:cNvPr id="17" name="Group 90"/>
          <p:cNvGrpSpPr>
            <a:grpSpLocks/>
          </p:cNvGrpSpPr>
          <p:nvPr/>
        </p:nvGrpSpPr>
        <p:grpSpPr bwMode="auto">
          <a:xfrm>
            <a:off x="3810000" y="4114800"/>
            <a:ext cx="2362200" cy="990600"/>
            <a:chOff x="2016" y="2736"/>
            <a:chExt cx="2064" cy="432"/>
          </a:xfrm>
        </p:grpSpPr>
        <p:sp>
          <p:nvSpPr>
            <p:cNvPr id="18" name="Line 79"/>
            <p:cNvSpPr>
              <a:spLocks noChangeShapeType="1"/>
            </p:cNvSpPr>
            <p:nvPr/>
          </p:nvSpPr>
          <p:spPr bwMode="auto">
            <a:xfrm flipV="1">
              <a:off x="4080" y="2736"/>
              <a:ext cx="0" cy="432"/>
            </a:xfrm>
            <a:prstGeom prst="line">
              <a:avLst/>
            </a:prstGeom>
            <a:noFill/>
            <a:ln w="38100">
              <a:solidFill>
                <a:schemeClr val="tx1"/>
              </a:solidFill>
              <a:round/>
              <a:headEnd/>
              <a:tailEnd/>
            </a:ln>
          </p:spPr>
          <p:txBody>
            <a:bodyPr/>
            <a:lstStyle/>
            <a:p>
              <a:endParaRPr lang="en-US"/>
            </a:p>
          </p:txBody>
        </p:sp>
        <p:sp>
          <p:nvSpPr>
            <p:cNvPr id="19" name="Line 80"/>
            <p:cNvSpPr>
              <a:spLocks noChangeShapeType="1"/>
            </p:cNvSpPr>
            <p:nvPr/>
          </p:nvSpPr>
          <p:spPr bwMode="auto">
            <a:xfrm flipV="1">
              <a:off x="2016" y="2736"/>
              <a:ext cx="0" cy="432"/>
            </a:xfrm>
            <a:prstGeom prst="line">
              <a:avLst/>
            </a:prstGeom>
            <a:noFill/>
            <a:ln w="38100">
              <a:solidFill>
                <a:schemeClr val="tx1"/>
              </a:solidFill>
              <a:round/>
              <a:headEnd/>
              <a:tailEnd/>
            </a:ln>
          </p:spPr>
          <p:txBody>
            <a:bodyPr/>
            <a:lstStyle/>
            <a:p>
              <a:endParaRPr lang="en-US"/>
            </a:p>
          </p:txBody>
        </p:sp>
        <p:sp>
          <p:nvSpPr>
            <p:cNvPr id="20" name="Line 82"/>
            <p:cNvSpPr>
              <a:spLocks noChangeShapeType="1"/>
            </p:cNvSpPr>
            <p:nvPr/>
          </p:nvSpPr>
          <p:spPr bwMode="auto">
            <a:xfrm>
              <a:off x="2016" y="2736"/>
              <a:ext cx="2064" cy="0"/>
            </a:xfrm>
            <a:prstGeom prst="line">
              <a:avLst/>
            </a:prstGeom>
            <a:noFill/>
            <a:ln w="31750">
              <a:solidFill>
                <a:schemeClr val="tx1"/>
              </a:solidFill>
              <a:round/>
              <a:headEnd/>
              <a:tailEnd/>
            </a:ln>
          </p:spPr>
          <p:txBody>
            <a:bodyPr/>
            <a:lstStyle/>
            <a:p>
              <a:endParaRPr lang="en-US"/>
            </a:p>
          </p:txBody>
        </p:sp>
      </p:grpSp>
      <p:sp>
        <p:nvSpPr>
          <p:cNvPr id="25" name="Text Box 83"/>
          <p:cNvSpPr txBox="1">
            <a:spLocks noChangeArrowheads="1"/>
          </p:cNvSpPr>
          <p:nvPr/>
        </p:nvSpPr>
        <p:spPr bwMode="auto">
          <a:xfrm>
            <a:off x="4267200" y="4876800"/>
            <a:ext cx="1194558" cy="461665"/>
          </a:xfrm>
          <a:prstGeom prst="rect">
            <a:avLst/>
          </a:prstGeom>
          <a:solidFill>
            <a:schemeClr val="accent1"/>
          </a:solidFill>
          <a:ln w="9525">
            <a:noFill/>
            <a:miter lim="800000"/>
            <a:headEnd/>
            <a:tailEnd/>
          </a:ln>
        </p:spPr>
        <p:txBody>
          <a:bodyPr wrap="none">
            <a:spAutoFit/>
          </a:bodyPr>
          <a:lstStyle/>
          <a:p>
            <a:r>
              <a:rPr lang="en-US" sz="2400" b="1" dirty="0" smtClean="0">
                <a:solidFill>
                  <a:srgbClr val="FF3300"/>
                </a:solidFill>
              </a:rPr>
              <a:t>80% CI</a:t>
            </a:r>
            <a:endParaRPr lang="en-US" sz="24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63"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457200"/>
            <a:ext cx="8229600" cy="4525963"/>
          </a:xfrm>
        </p:spPr>
        <p:txBody>
          <a:bodyPr/>
          <a:lstStyle/>
          <a:p>
            <a:pPr eaLnBrk="1" hangingPunct="1"/>
            <a:r>
              <a:rPr lang="en-US" dirty="0" smtClean="0"/>
              <a:t>CI and CL can be confusing.  The higher the CL, the wider the CI</a:t>
            </a:r>
          </a:p>
          <a:p>
            <a:pPr eaLnBrk="1" hangingPunct="1"/>
            <a:r>
              <a:rPr lang="en-US" dirty="0" smtClean="0"/>
              <a:t>Alpha = 1 – the confidence limit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Get t from a standard table</a:t>
            </a:r>
          </a:p>
          <a:p>
            <a:pPr eaLnBrk="1" hangingPunct="1"/>
            <a:r>
              <a:rPr lang="en-US" dirty="0" smtClean="0"/>
              <a:t>t* = students t with alpha/2 and N-1 degrees of  freedom</a:t>
            </a:r>
          </a:p>
          <a:p>
            <a:endParaRPr lang="en-US" dirty="0"/>
          </a:p>
        </p:txBody>
      </p:sp>
      <p:graphicFrame>
        <p:nvGraphicFramePr>
          <p:cNvPr id="7" name="Object 6"/>
          <p:cNvGraphicFramePr>
            <a:graphicFrameLocks noChangeAspect="1"/>
          </p:cNvGraphicFramePr>
          <p:nvPr/>
        </p:nvGraphicFramePr>
        <p:xfrm>
          <a:off x="914400" y="2667000"/>
          <a:ext cx="4475162" cy="1447800"/>
        </p:xfrm>
        <a:graphic>
          <a:graphicData uri="http://schemas.openxmlformats.org/presentationml/2006/ole">
            <p:oleObj spid="_x0000_s124930" name="Equation" r:id="rId3" imgW="1295280" imgH="41904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nvGraphicFramePr>
        <p:xfrm>
          <a:off x="228600" y="457200"/>
          <a:ext cx="8686800" cy="6172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sz="half" idx="2"/>
          </p:nvPr>
        </p:nvSpPr>
        <p:spPr/>
        <p:txBody>
          <a:bodyPr/>
          <a:lstStyle/>
          <a:p>
            <a:endParaRPr lang="en-US" dirty="0"/>
          </a:p>
        </p:txBody>
      </p:sp>
      <p:graphicFrame>
        <p:nvGraphicFramePr>
          <p:cNvPr id="6" name="Group 77"/>
          <p:cNvGraphicFramePr>
            <a:graphicFrameLocks/>
          </p:cNvGraphicFramePr>
          <p:nvPr/>
        </p:nvGraphicFramePr>
        <p:xfrm>
          <a:off x="0" y="228600"/>
          <a:ext cx="3733800" cy="2743200"/>
        </p:xfrm>
        <a:graphic>
          <a:graphicData uri="http://schemas.openxmlformats.org/drawingml/2006/table">
            <a:tbl>
              <a:tblPr/>
              <a:tblGrid>
                <a:gridCol w="1447800"/>
                <a:gridCol w="2286000"/>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Mean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70.9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Std.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algn="ctr" fontAlgn="b"/>
                      <a:r>
                        <a:rPr lang="en-US" sz="2400" b="0" i="0" u="none" strike="noStrike" dirty="0">
                          <a:solidFill>
                            <a:schemeClr val="tx1"/>
                          </a:solidFill>
                          <a:latin typeface="Arial"/>
                        </a:rPr>
                        <a:t>67.5 - 74.4</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r>
                        <a:rPr lang="en-US" sz="2400" b="0" i="0" u="none" strike="noStrike" dirty="0">
                          <a:latin typeface="Arial"/>
                        </a:rPr>
                        <a:t>66.5 - 75.4</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CI (95%)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fontAlgn="b"/>
                      <a:r>
                        <a:rPr lang="en-US" sz="2400" b="0" i="0" u="none" strike="noStrike" dirty="0">
                          <a:latin typeface="Arial"/>
                        </a:rPr>
                        <a:t>65.6 - 76.3</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8000"/>
                          </a:solidFill>
                          <a:effectLst/>
                          <a:latin typeface="Arial" charset="0"/>
                        </a:rPr>
                        <a:t>CI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algn="ctr" fontAlgn="b"/>
                      <a:r>
                        <a:rPr lang="en-US" sz="2400" b="0" i="0" u="none" strike="noStrike" dirty="0" smtClean="0">
                          <a:solidFill>
                            <a:srgbClr val="008000"/>
                          </a:solidFill>
                          <a:latin typeface="Arial"/>
                        </a:rPr>
                        <a:t>64.0 </a:t>
                      </a:r>
                      <a:r>
                        <a:rPr lang="en-US" sz="2400" b="0" i="0" u="none" strike="noStrike" dirty="0">
                          <a:solidFill>
                            <a:srgbClr val="008000"/>
                          </a:solidFill>
                          <a:latin typeface="Arial"/>
                        </a:rPr>
                        <a:t>- 77.9</a:t>
                      </a:r>
                    </a:p>
                  </a:txBody>
                  <a:tcPr marL="0" marR="0" marT="0"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r>
            </a:tbl>
          </a:graphicData>
        </a:graphic>
      </p:graphicFrame>
      <p:grpSp>
        <p:nvGrpSpPr>
          <p:cNvPr id="14" name="Group 13"/>
          <p:cNvGrpSpPr/>
          <p:nvPr/>
        </p:nvGrpSpPr>
        <p:grpSpPr>
          <a:xfrm>
            <a:off x="4953000" y="4495800"/>
            <a:ext cx="1828800" cy="1219200"/>
            <a:chOff x="4953000" y="5029200"/>
            <a:chExt cx="1676400" cy="685800"/>
          </a:xfrm>
        </p:grpSpPr>
        <p:cxnSp>
          <p:nvCxnSpPr>
            <p:cNvPr id="8" name="Straight Connector 7"/>
            <p:cNvCxnSpPr/>
            <p:nvPr/>
          </p:nvCxnSpPr>
          <p:spPr>
            <a:xfrm rot="5400000" flipH="1" flipV="1">
              <a:off x="46101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6286500" y="5372100"/>
              <a:ext cx="6858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953000" y="5029200"/>
              <a:ext cx="1676400" cy="0"/>
            </a:xfrm>
            <a:prstGeom prst="line">
              <a:avLst/>
            </a:prstGeom>
            <a:ln w="666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733800" y="3352800"/>
            <a:ext cx="3886200" cy="2286000"/>
            <a:chOff x="4953000" y="5029200"/>
            <a:chExt cx="1676400" cy="685800"/>
          </a:xfrm>
        </p:grpSpPr>
        <p:cxnSp>
          <p:nvCxnSpPr>
            <p:cNvPr id="17" name="Straight Connector 16"/>
            <p:cNvCxnSpPr/>
            <p:nvPr/>
          </p:nvCxnSpPr>
          <p:spPr>
            <a:xfrm rot="5400000" flipH="1" flipV="1">
              <a:off x="46101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6286500" y="5372100"/>
              <a:ext cx="6858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953000" y="5029200"/>
              <a:ext cx="1676400" cy="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15962"/>
          </a:xfrm>
        </p:spPr>
        <p:txBody>
          <a:bodyPr/>
          <a:lstStyle/>
          <a:p>
            <a:r>
              <a:rPr lang="en-US" sz="2800" dirty="0" smtClean="0"/>
              <a:t>Standard Error vs. Standard Deviation</a:t>
            </a:r>
            <a:endParaRPr lang="en-US" sz="2800" dirty="0"/>
          </a:p>
        </p:txBody>
      </p:sp>
      <p:sp>
        <p:nvSpPr>
          <p:cNvPr id="3" name="Content Placeholder 2"/>
          <p:cNvSpPr>
            <a:spLocks noGrp="1"/>
          </p:cNvSpPr>
          <p:nvPr>
            <p:ph sz="half" idx="1"/>
          </p:nvPr>
        </p:nvSpPr>
        <p:spPr>
          <a:xfrm>
            <a:off x="533400" y="1295400"/>
            <a:ext cx="4038600" cy="4525963"/>
          </a:xfrm>
        </p:spPr>
        <p:txBody>
          <a:bodyPr/>
          <a:lstStyle/>
          <a:p>
            <a:r>
              <a:rPr lang="en-US" dirty="0" smtClean="0"/>
              <a:t>Standard error of the mean</a:t>
            </a:r>
          </a:p>
          <a:p>
            <a:pPr lvl="1"/>
            <a:endParaRPr lang="en-US" dirty="0" smtClean="0"/>
          </a:p>
          <a:p>
            <a:pPr lvl="1"/>
            <a:r>
              <a:rPr lang="en-US" dirty="0" smtClean="0"/>
              <a:t>Represents the likely accuracy of the sample mean</a:t>
            </a:r>
          </a:p>
          <a:p>
            <a:pPr lvl="1"/>
            <a:r>
              <a:rPr lang="en-US" dirty="0" smtClean="0"/>
              <a:t>Standard deviation of means with repeated sampling</a:t>
            </a:r>
            <a:endParaRPr lang="en-US" dirty="0"/>
          </a:p>
        </p:txBody>
      </p:sp>
      <p:sp>
        <p:nvSpPr>
          <p:cNvPr id="4" name="Content Placeholder 3"/>
          <p:cNvSpPr>
            <a:spLocks noGrp="1"/>
          </p:cNvSpPr>
          <p:nvPr>
            <p:ph sz="half" idx="2"/>
          </p:nvPr>
        </p:nvSpPr>
        <p:spPr>
          <a:xfrm>
            <a:off x="4648200" y="1295400"/>
            <a:ext cx="4038600" cy="4525963"/>
          </a:xfrm>
        </p:spPr>
        <p:txBody>
          <a:bodyPr/>
          <a:lstStyle/>
          <a:p>
            <a:r>
              <a:rPr lang="en-US" dirty="0" smtClean="0"/>
              <a:t>Standard deviation of the sample or population</a:t>
            </a:r>
          </a:p>
          <a:p>
            <a:pPr lvl="1"/>
            <a:r>
              <a:rPr lang="en-US" dirty="0" smtClean="0"/>
              <a:t>Represents the distribution of values</a:t>
            </a:r>
          </a:p>
          <a:p>
            <a:pPr lvl="1"/>
            <a:r>
              <a:rPr lang="en-US" dirty="0" smtClean="0"/>
              <a:t>An estimate of the variability of the population (dispersion)</a:t>
            </a:r>
            <a:endParaRPr lang="en-US" dirty="0"/>
          </a:p>
        </p:txBody>
      </p:sp>
      <p:graphicFrame>
        <p:nvGraphicFramePr>
          <p:cNvPr id="5" name="Object 4"/>
          <p:cNvGraphicFramePr>
            <a:graphicFrameLocks noChangeAspect="1"/>
          </p:cNvGraphicFramePr>
          <p:nvPr/>
        </p:nvGraphicFramePr>
        <p:xfrm>
          <a:off x="3124200" y="4743450"/>
          <a:ext cx="3011632" cy="2114550"/>
        </p:xfrm>
        <a:graphic>
          <a:graphicData uri="http://schemas.openxmlformats.org/presentationml/2006/ole">
            <p:oleObj spid="_x0000_s150530" name="Equation" r:id="rId4" imgW="596880" imgH="419040" progId="Equation.3">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151554" name="Object 2"/>
          <p:cNvGraphicFramePr>
            <a:graphicFrameLocks noChangeAspect="1"/>
          </p:cNvGraphicFramePr>
          <p:nvPr/>
        </p:nvGraphicFramePr>
        <p:xfrm>
          <a:off x="1062038" y="2378075"/>
          <a:ext cx="7242175" cy="1035050"/>
        </p:xfrm>
        <a:graphic>
          <a:graphicData uri="http://schemas.openxmlformats.org/presentationml/2006/ole">
            <p:oleObj spid="_x0000_s151554" name="Equation" r:id="rId3" imgW="1244520" imgH="17748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a:t>
            </a:r>
            <a:endParaRPr lang="en-US" dirty="0"/>
          </a:p>
        </p:txBody>
      </p:sp>
      <p:sp>
        <p:nvSpPr>
          <p:cNvPr id="6" name="Content Placeholder 5"/>
          <p:cNvSpPr>
            <a:spLocks noGrp="1"/>
          </p:cNvSpPr>
          <p:nvPr>
            <p:ph idx="1"/>
          </p:nvPr>
        </p:nvSpPr>
        <p:spPr>
          <a:xfrm>
            <a:off x="304800" y="1219200"/>
            <a:ext cx="8229600" cy="4525963"/>
          </a:xfrm>
        </p:spPr>
        <p:txBody>
          <a:bodyPr/>
          <a:lstStyle/>
          <a:p>
            <a:r>
              <a:rPr lang="en-US" dirty="0" smtClean="0"/>
              <a:t>Use excel to characterize some data </a:t>
            </a:r>
          </a:p>
          <a:p>
            <a:pPr lvl="1"/>
            <a:r>
              <a:rPr lang="en-US" dirty="0" smtClean="0"/>
              <a:t>Excel_example1.xlsx</a:t>
            </a:r>
          </a:p>
          <a:p>
            <a:pPr lvl="2"/>
            <a:r>
              <a:rPr lang="en-US" dirty="0" smtClean="0"/>
              <a:t>Data</a:t>
            </a:r>
          </a:p>
          <a:p>
            <a:pPr lvl="1"/>
            <a:r>
              <a:rPr lang="en-US" dirty="0" smtClean="0"/>
              <a:t>Summary </a:t>
            </a:r>
            <a:r>
              <a:rPr lang="en-US" dirty="0" smtClean="0"/>
              <a:t>statistics</a:t>
            </a:r>
          </a:p>
          <a:p>
            <a:pPr lvl="2"/>
            <a:r>
              <a:rPr lang="en-US" dirty="0" smtClean="0"/>
              <a:t>Calculate standard deviation by </a:t>
            </a:r>
            <a:r>
              <a:rPr lang="en-US" dirty="0" smtClean="0"/>
              <a:t>hand</a:t>
            </a:r>
          </a:p>
          <a:p>
            <a:pPr lvl="2"/>
            <a:endParaRPr lang="en-US" dirty="0" smtClean="0"/>
          </a:p>
          <a:p>
            <a:pPr lvl="1"/>
            <a:endParaRPr lang="en-US" dirty="0" smtClean="0"/>
          </a:p>
          <a:p>
            <a:pPr lvl="1"/>
            <a:endParaRPr lang="en-US" dirty="0"/>
          </a:p>
        </p:txBody>
      </p:sp>
      <p:graphicFrame>
        <p:nvGraphicFramePr>
          <p:cNvPr id="153603" name="Object 3"/>
          <p:cNvGraphicFramePr>
            <a:graphicFrameLocks noChangeAspect="1"/>
          </p:cNvGraphicFramePr>
          <p:nvPr/>
        </p:nvGraphicFramePr>
        <p:xfrm>
          <a:off x="2362200" y="4114800"/>
          <a:ext cx="4224338" cy="2239963"/>
        </p:xfrm>
        <a:graphic>
          <a:graphicData uri="http://schemas.openxmlformats.org/presentationml/2006/ole">
            <p:oleObj spid="_x0000_s153603" name="Equation" r:id="rId3" imgW="1054080" imgH="558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154626" name="Object 2"/>
          <p:cNvGraphicFramePr>
            <a:graphicFrameLocks noChangeAspect="1"/>
          </p:cNvGraphicFramePr>
          <p:nvPr/>
        </p:nvGraphicFramePr>
        <p:xfrm>
          <a:off x="1066800" y="1676400"/>
          <a:ext cx="7242175" cy="1035050"/>
        </p:xfrm>
        <a:graphic>
          <a:graphicData uri="http://schemas.openxmlformats.org/presentationml/2006/ole">
            <p:oleObj spid="_x0000_s154626" name="Equation" r:id="rId3" imgW="1244520" imgH="177480" progId="Equation.3">
              <p:embed/>
            </p:oleObj>
          </a:graphicData>
        </a:graphic>
      </p:graphicFrame>
      <p:graphicFrame>
        <p:nvGraphicFramePr>
          <p:cNvPr id="154627" name="Object 3"/>
          <p:cNvGraphicFramePr>
            <a:graphicFrameLocks noChangeAspect="1"/>
          </p:cNvGraphicFramePr>
          <p:nvPr/>
        </p:nvGraphicFramePr>
        <p:xfrm>
          <a:off x="2971800" y="3657600"/>
          <a:ext cx="3011488" cy="2114550"/>
        </p:xfrm>
        <a:graphic>
          <a:graphicData uri="http://schemas.openxmlformats.org/presentationml/2006/ole">
            <p:oleObj spid="_x0000_s154627" name="Equation" r:id="rId4" imgW="596880" imgH="419040" progId="Equation.3">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dirty="0" smtClean="0"/>
              <a:t>Notes</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Double click function names in the formula bar to learn more about them</a:t>
            </a:r>
          </a:p>
          <a:p>
            <a:endParaRPr lang="en-US" dirty="0" smtClean="0"/>
          </a:p>
          <a:p>
            <a:r>
              <a:rPr lang="en-US" dirty="0" smtClean="0"/>
              <a:t>Don’t trust excel to do much more than you just asked it to do</a:t>
            </a:r>
          </a:p>
          <a:p>
            <a:endParaRPr lang="en-US" dirty="0" smtClean="0"/>
          </a:p>
          <a:p>
            <a:r>
              <a:rPr lang="en-US" dirty="0" smtClean="0"/>
              <a:t>To round numbers (not just alter the display</a:t>
            </a:r>
            <a:r>
              <a:rPr lang="en-US" smtClean="0"/>
              <a:t>)   </a:t>
            </a:r>
            <a:r>
              <a:rPr lang="en-US" dirty="0" smtClean="0"/>
              <a:t>=CEILING(J18,1)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28"/>
          <p:cNvSpPr>
            <a:spLocks noGrp="1" noChangeArrowheads="1"/>
          </p:cNvSpPr>
          <p:nvPr>
            <p:ph type="title"/>
          </p:nvPr>
        </p:nvSpPr>
        <p:spPr/>
        <p:txBody>
          <a:bodyPr/>
          <a:lstStyle/>
          <a:p>
            <a:pPr eaLnBrk="1" hangingPunct="1"/>
            <a:endParaRPr lang="en-US" smtClean="0"/>
          </a:p>
        </p:txBody>
      </p:sp>
      <p:graphicFrame>
        <p:nvGraphicFramePr>
          <p:cNvPr id="123808" name="Group 1952"/>
          <p:cNvGraphicFramePr>
            <a:graphicFrameLocks noGrp="1"/>
          </p:cNvGraphicFramePr>
          <p:nvPr>
            <p:ph type="tbl" idx="1"/>
          </p:nvPr>
        </p:nvGraphicFramePr>
        <p:xfrm>
          <a:off x="457200" y="1600200"/>
          <a:ext cx="8229600" cy="4518347"/>
        </p:xfrm>
        <a:graphic>
          <a:graphicData uri="http://schemas.openxmlformats.org/drawingml/2006/table">
            <a:tbl>
              <a:tblPr/>
              <a:tblGrid>
                <a:gridCol w="884238"/>
                <a:gridCol w="884237"/>
                <a:gridCol w="969963"/>
                <a:gridCol w="1212850"/>
                <a:gridCol w="650875"/>
                <a:gridCol w="808037"/>
                <a:gridCol w="781050"/>
                <a:gridCol w="1044575"/>
                <a:gridCol w="993775"/>
              </a:tblGrid>
              <a:tr h="161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LONG</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LAT</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ACRES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SEEDLINGSU</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MLRA</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MUSYM</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MUKEY</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SeedMortal</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AWC_0_6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564881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135B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564892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565364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565344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565355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40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29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-93.50000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33.35000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133B</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82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564961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High</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19812" name="Picture 4" descr="for 300 pts"/>
          <p:cNvPicPr>
            <a:picLocks noChangeAspect="1" noChangeArrowheads="1"/>
          </p:cNvPicPr>
          <p:nvPr/>
        </p:nvPicPr>
        <p:blipFill>
          <a:blip r:embed="rId2" cstate="print"/>
          <a:srcRect/>
          <a:stretch>
            <a:fillRect/>
          </a:stretch>
        </p:blipFill>
        <p:spPr bwMode="auto">
          <a:xfrm>
            <a:off x="609600" y="304800"/>
            <a:ext cx="4592638" cy="5943600"/>
          </a:xfrm>
          <a:prstGeom prst="rect">
            <a:avLst/>
          </a:prstGeom>
          <a:noFill/>
          <a:ln w="9525">
            <a:noFill/>
            <a:miter lim="800000"/>
            <a:headEnd/>
            <a:tailEnd/>
          </a:ln>
        </p:spPr>
      </p:pic>
      <p:sp>
        <p:nvSpPr>
          <p:cNvPr id="123807" name="Rectangle 1951"/>
          <p:cNvSpPr>
            <a:spLocks noChangeArrowheads="1"/>
          </p:cNvSpPr>
          <p:nvPr/>
        </p:nvSpPr>
        <p:spPr bwMode="auto">
          <a:xfrm>
            <a:off x="2819400" y="381000"/>
            <a:ext cx="8229600" cy="1143000"/>
          </a:xfrm>
          <a:prstGeom prst="rect">
            <a:avLst/>
          </a:prstGeom>
          <a:noFill/>
          <a:ln w="9525">
            <a:noFill/>
            <a:miter lim="800000"/>
            <a:headEnd/>
            <a:tailEnd/>
          </a:ln>
        </p:spPr>
        <p:txBody>
          <a:bodyPr anchor="ctr"/>
          <a:lstStyle/>
          <a:p>
            <a:pPr algn="ctr"/>
            <a:r>
              <a:rPr lang="en-US" sz="4400" dirty="0">
                <a:solidFill>
                  <a:srgbClr val="FF3300"/>
                </a:solidFill>
              </a:rPr>
              <a:t>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checkerboard(across)">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endParaRPr lang="en-US" dirty="0"/>
          </a:p>
        </p:txBody>
      </p:sp>
      <p:sp>
        <p:nvSpPr>
          <p:cNvPr id="3" name="Content Placeholder 2"/>
          <p:cNvSpPr>
            <a:spLocks noGrp="1"/>
          </p:cNvSpPr>
          <p:nvPr>
            <p:ph idx="1"/>
          </p:nvPr>
        </p:nvSpPr>
        <p:spPr/>
        <p:txBody>
          <a:bodyPr/>
          <a:lstStyle/>
          <a:p>
            <a:r>
              <a:rPr lang="en-US" dirty="0" smtClean="0"/>
              <a:t>Summary statistics formulas</a:t>
            </a:r>
          </a:p>
          <a:p>
            <a:pPr lvl="1">
              <a:buNone/>
            </a:pPr>
            <a:r>
              <a:rPr lang="en-US" dirty="0" smtClean="0"/>
              <a:t>Mean =AVERAGE(D2:D26)</a:t>
            </a:r>
          </a:p>
          <a:p>
            <a:pPr lvl="1">
              <a:buNone/>
            </a:pPr>
            <a:endParaRPr lang="en-US" dirty="0" smtClean="0"/>
          </a:p>
          <a:p>
            <a:pPr lvl="1">
              <a:buNone/>
            </a:pPr>
            <a:r>
              <a:rPr lang="en-US" dirty="0" smtClean="0"/>
              <a:t>Square = power(E2,2)</a:t>
            </a:r>
          </a:p>
          <a:p>
            <a:pPr lvl="1">
              <a:buNone/>
            </a:pPr>
            <a:endParaRPr lang="en-US" dirty="0" smtClean="0"/>
          </a:p>
          <a:p>
            <a:pPr lvl="1">
              <a:buNone/>
            </a:pPr>
            <a:r>
              <a:rPr lang="en-US" dirty="0" smtClean="0"/>
              <a:t>N = count(D2:D26)</a:t>
            </a:r>
          </a:p>
          <a:p>
            <a:pPr lvl="1">
              <a:buNone/>
            </a:pPr>
            <a:endParaRPr lang="en-US" dirty="0" smtClean="0"/>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See your graphing in Excel handout</a:t>
            </a:r>
          </a:p>
          <a:p>
            <a:r>
              <a:rPr lang="en-US" dirty="0" smtClean="0"/>
              <a:t>Construct a histogram</a:t>
            </a:r>
          </a:p>
          <a:p>
            <a:r>
              <a:rPr lang="en-US" dirty="0" smtClean="0"/>
              <a:t>Description/summary statistics</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IMG_0596"/>
          <p:cNvPicPr>
            <a:picLocks noChangeAspect="1" noChangeArrowheads="1"/>
          </p:cNvPicPr>
          <p:nvPr/>
        </p:nvPicPr>
        <p:blipFill>
          <a:blip r:embed="rId2" cstate="print">
            <a:lum bright="2000" contrast="10000"/>
          </a:blip>
          <a:srcRect l="5019" r="5852"/>
          <a:stretch>
            <a:fillRect/>
          </a:stretch>
        </p:blipFill>
        <p:spPr bwMode="auto">
          <a:xfrm>
            <a:off x="0" y="-838200"/>
            <a:ext cx="9144000" cy="7086600"/>
          </a:xfrm>
          <a:prstGeom prst="rect">
            <a:avLst/>
          </a:prstGeom>
          <a:noFill/>
          <a:ln w="9525">
            <a:noFill/>
            <a:miter lim="800000"/>
            <a:headEnd/>
            <a:tailEnd/>
          </a:ln>
        </p:spPr>
      </p:pic>
      <p:sp>
        <p:nvSpPr>
          <p:cNvPr id="16389" name="Line 5"/>
          <p:cNvSpPr>
            <a:spLocks noChangeShapeType="1"/>
          </p:cNvSpPr>
          <p:nvPr/>
        </p:nvSpPr>
        <p:spPr bwMode="auto">
          <a:xfrm>
            <a:off x="4191000" y="2895600"/>
            <a:ext cx="0" cy="0"/>
          </a:xfrm>
          <a:prstGeom prst="line">
            <a:avLst/>
          </a:prstGeom>
          <a:noFill/>
          <a:ln w="9525">
            <a:solidFill>
              <a:schemeClr val="tx1"/>
            </a:solidFill>
            <a:round/>
            <a:headEnd/>
            <a:tailEnd/>
          </a:ln>
        </p:spPr>
        <p:txBody>
          <a:bodyPr/>
          <a:lstStyle/>
          <a:p>
            <a:endParaRPr lang="en-US"/>
          </a:p>
        </p:txBody>
      </p:sp>
      <p:sp>
        <p:nvSpPr>
          <p:cNvPr id="6" name="Title 5"/>
          <p:cNvSpPr>
            <a:spLocks noGrp="1"/>
          </p:cNvSpPr>
          <p:nvPr>
            <p:ph type="ctrTitle"/>
          </p:nvPr>
        </p:nvSpPr>
        <p:spPr>
          <a:xfrm>
            <a:off x="609600" y="0"/>
            <a:ext cx="7772400" cy="1470025"/>
          </a:xfrm>
        </p:spPr>
        <p:txBody>
          <a:bodyPr/>
          <a:lstStyle/>
          <a:p>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Problems</a:t>
            </a:r>
          </a:p>
        </p:txBody>
      </p:sp>
      <p:graphicFrame>
        <p:nvGraphicFramePr>
          <p:cNvPr id="124328" name="Group 424"/>
          <p:cNvGraphicFramePr>
            <a:graphicFrameLocks noGrp="1"/>
          </p:cNvGraphicFramePr>
          <p:nvPr>
            <p:ph idx="1"/>
          </p:nvPr>
        </p:nvGraphicFramePr>
        <p:xfrm>
          <a:off x="457200" y="1600200"/>
          <a:ext cx="8229600" cy="4973324"/>
        </p:xfrm>
        <a:graphic>
          <a:graphicData uri="http://schemas.openxmlformats.org/drawingml/2006/table">
            <a:tbl>
              <a:tblPr/>
              <a:tblGrid>
                <a:gridCol w="1143000"/>
                <a:gridCol w="990600"/>
                <a:gridCol w="1371600"/>
                <a:gridCol w="1752600"/>
                <a:gridCol w="2971800"/>
              </a:tblGrid>
              <a:tr h="1619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LONG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LAT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ACRES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Survival%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MUname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241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-93.69299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33.09362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Acadia silt loam,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-93.87277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33.20831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Wrightsville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-93.92391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33.27395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-93.94135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33.61500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Wrightsville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-94.08030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33.73043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-94.15653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33.74911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-94.34380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33.79173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-93.17249</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33.16598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Smithton fine sandy loam,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-93.45277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33.22083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Adaton-Felker association, 0 to 2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37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-93.28423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33.27211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33.33333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-93.34115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33.34302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92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Amy silt loam, 0 to 1 percent slopes</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-93.43337</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33.34658</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ea typeface="Times New Roman" pitchFamily="18" charset="0"/>
                          <a:cs typeface="Arial" charset="0"/>
                        </a:rPr>
                        <a:t>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Times New Roman" pitchFamily="18" charset="0"/>
                          <a:cs typeface="Arial" charset="0"/>
                        </a:rPr>
                        <a:t>Guyton silt loam, frequently flooded</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-93.5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33.35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97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3300"/>
                          </a:solidFill>
                          <a:effectLst/>
                          <a:latin typeface="Arial" charset="0"/>
                          <a:ea typeface="Times New Roman" pitchFamily="18" charset="0"/>
                          <a:cs typeface="Arial" charset="0"/>
                        </a:rPr>
                        <a:t>Water</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pic>
        <p:nvPicPr>
          <p:cNvPr id="124268" name="Picture 364" descr="AKcorr"/>
          <p:cNvPicPr>
            <a:picLocks noChangeAspect="1" noChangeArrowheads="1"/>
          </p:cNvPicPr>
          <p:nvPr/>
        </p:nvPicPr>
        <p:blipFill>
          <a:blip r:embed="rId2" cstate="print"/>
          <a:srcRect/>
          <a:stretch>
            <a:fillRect/>
          </a:stretch>
        </p:blipFill>
        <p:spPr bwMode="auto">
          <a:xfrm>
            <a:off x="1752600" y="0"/>
            <a:ext cx="5299075"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8229600" cy="1143000"/>
          </a:xfrm>
        </p:spPr>
        <p:txBody>
          <a:bodyPr/>
          <a:lstStyle/>
          <a:p>
            <a:pPr eaLnBrk="1" hangingPunct="1"/>
            <a:r>
              <a:rPr lang="en-US" dirty="0" smtClean="0"/>
              <a:t>Statistics</a:t>
            </a:r>
          </a:p>
        </p:txBody>
      </p:sp>
      <p:sp>
        <p:nvSpPr>
          <p:cNvPr id="67587" name="Rectangle 3"/>
          <p:cNvSpPr>
            <a:spLocks noGrp="1" noChangeArrowheads="1"/>
          </p:cNvSpPr>
          <p:nvPr>
            <p:ph type="body" idx="1"/>
          </p:nvPr>
        </p:nvSpPr>
        <p:spPr>
          <a:xfrm>
            <a:off x="457200" y="838200"/>
            <a:ext cx="8305800" cy="5410200"/>
          </a:xfrm>
        </p:spPr>
        <p:txBody>
          <a:bodyPr/>
          <a:lstStyle/>
          <a:p>
            <a:pPr eaLnBrk="1" hangingPunct="1">
              <a:buFontTx/>
              <a:buNone/>
            </a:pPr>
            <a:r>
              <a:rPr lang="en-US" dirty="0" smtClean="0"/>
              <a:t>2 parts</a:t>
            </a:r>
          </a:p>
          <a:p>
            <a:pPr eaLnBrk="1" hangingPunct="1"/>
            <a:r>
              <a:rPr lang="en-US" dirty="0" smtClean="0"/>
              <a:t>Philosophical and Common Sense</a:t>
            </a:r>
          </a:p>
          <a:p>
            <a:pPr lvl="1" eaLnBrk="1" hangingPunct="1"/>
            <a:r>
              <a:rPr lang="en-US" dirty="0" smtClean="0"/>
              <a:t>How do you conduct a study?</a:t>
            </a:r>
          </a:p>
          <a:p>
            <a:pPr lvl="1" eaLnBrk="1" hangingPunct="1"/>
            <a:r>
              <a:rPr lang="en-US" dirty="0" smtClean="0"/>
              <a:t>Framing hypotheses</a:t>
            </a:r>
          </a:p>
          <a:p>
            <a:pPr lvl="1" eaLnBrk="1" hangingPunct="1"/>
            <a:r>
              <a:rPr lang="en-US" dirty="0" smtClean="0"/>
              <a:t>What are your assumptions</a:t>
            </a:r>
          </a:p>
          <a:p>
            <a:pPr lvl="1" eaLnBrk="1" hangingPunct="1"/>
            <a:r>
              <a:rPr lang="en-US" dirty="0" smtClean="0"/>
              <a:t>Sampling and inference</a:t>
            </a:r>
          </a:p>
          <a:p>
            <a:pPr eaLnBrk="1" hangingPunct="1"/>
            <a:r>
              <a:rPr lang="en-US" dirty="0" smtClean="0"/>
              <a:t>Equations, algorithms etc.</a:t>
            </a:r>
          </a:p>
          <a:p>
            <a:pPr lvl="1" eaLnBrk="1" hangingPunct="1"/>
            <a:r>
              <a:rPr lang="en-US" dirty="0" smtClean="0"/>
              <a:t>Necessary to obtain measures and tests</a:t>
            </a:r>
          </a:p>
          <a:p>
            <a:pPr lvl="1" eaLnBrk="1" hangingPunct="1"/>
            <a:r>
              <a:rPr lang="en-US" dirty="0" smtClean="0"/>
              <a:t>Many programs that allow you to “push a button”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8229600" cy="1143000"/>
          </a:xfrm>
        </p:spPr>
        <p:txBody>
          <a:bodyPr/>
          <a:lstStyle/>
          <a:p>
            <a:pPr eaLnBrk="1" hangingPunct="1"/>
            <a:r>
              <a:rPr lang="en-US" dirty="0" smtClean="0"/>
              <a:t>Statistics</a:t>
            </a:r>
          </a:p>
        </p:txBody>
      </p:sp>
      <p:sp>
        <p:nvSpPr>
          <p:cNvPr id="67587" name="Rectangle 3"/>
          <p:cNvSpPr>
            <a:spLocks noGrp="1" noChangeArrowheads="1"/>
          </p:cNvSpPr>
          <p:nvPr>
            <p:ph type="body" idx="1"/>
          </p:nvPr>
        </p:nvSpPr>
        <p:spPr>
          <a:xfrm>
            <a:off x="457200" y="838200"/>
            <a:ext cx="8305800" cy="5410200"/>
          </a:xfrm>
        </p:spPr>
        <p:txBody>
          <a:bodyPr/>
          <a:lstStyle/>
          <a:p>
            <a:pPr eaLnBrk="1" hangingPunct="1">
              <a:buFontTx/>
              <a:buNone/>
            </a:pPr>
            <a:r>
              <a:rPr lang="en-US" dirty="0" smtClean="0"/>
              <a:t>2 parts</a:t>
            </a:r>
          </a:p>
          <a:p>
            <a:pPr eaLnBrk="1" hangingPunct="1"/>
            <a:r>
              <a:rPr lang="en-US" dirty="0" smtClean="0"/>
              <a:t>Philosophical and Common Sense</a:t>
            </a:r>
          </a:p>
          <a:p>
            <a:pPr lvl="1" eaLnBrk="1" hangingPunct="1"/>
            <a:r>
              <a:rPr lang="en-US" dirty="0" smtClean="0"/>
              <a:t>How do you conduct a study?</a:t>
            </a:r>
          </a:p>
          <a:p>
            <a:pPr lvl="1" eaLnBrk="1" hangingPunct="1"/>
            <a:r>
              <a:rPr lang="en-US" dirty="0" smtClean="0"/>
              <a:t>Framing hypotheses</a:t>
            </a:r>
          </a:p>
          <a:p>
            <a:pPr lvl="1" eaLnBrk="1" hangingPunct="1"/>
            <a:r>
              <a:rPr lang="en-US" dirty="0" smtClean="0"/>
              <a:t>What are your assumptions</a:t>
            </a:r>
          </a:p>
          <a:p>
            <a:pPr lvl="1" eaLnBrk="1" hangingPunct="1"/>
            <a:r>
              <a:rPr lang="en-US" dirty="0" smtClean="0"/>
              <a:t>Sampling and inference</a:t>
            </a:r>
          </a:p>
          <a:p>
            <a:pPr eaLnBrk="1" hangingPunct="1"/>
            <a:r>
              <a:rPr lang="en-US" dirty="0" smtClean="0"/>
              <a:t>Equations, algorithms etc.</a:t>
            </a:r>
          </a:p>
          <a:p>
            <a:pPr lvl="1" eaLnBrk="1" hangingPunct="1"/>
            <a:r>
              <a:rPr lang="en-US" dirty="0" smtClean="0"/>
              <a:t>Necessary to obtain measures and tests</a:t>
            </a:r>
          </a:p>
          <a:p>
            <a:pPr lvl="1" eaLnBrk="1" hangingPunct="1"/>
            <a:r>
              <a:rPr lang="en-US" dirty="0" smtClean="0"/>
              <a:t>Many programs that allow you to “push a button”</a:t>
            </a:r>
          </a:p>
        </p:txBody>
      </p:sp>
      <p:sp>
        <p:nvSpPr>
          <p:cNvPr id="67588" name="Text Box 4"/>
          <p:cNvSpPr txBox="1">
            <a:spLocks noChangeArrowheads="1"/>
          </p:cNvSpPr>
          <p:nvPr/>
        </p:nvSpPr>
        <p:spPr bwMode="auto">
          <a:xfrm>
            <a:off x="6172200" y="2209800"/>
            <a:ext cx="2759075" cy="2282825"/>
          </a:xfrm>
          <a:prstGeom prst="rect">
            <a:avLst/>
          </a:prstGeom>
          <a:solidFill>
            <a:schemeClr val="accent2"/>
          </a:solidFill>
          <a:ln w="9525">
            <a:noFill/>
            <a:miter lim="800000"/>
            <a:headEnd/>
            <a:tailEnd/>
          </a:ln>
        </p:spPr>
        <p:txBody>
          <a:bodyPr>
            <a:spAutoFit/>
          </a:bodyPr>
          <a:lstStyle/>
          <a:p>
            <a:r>
              <a:rPr lang="en-US" sz="2400" dirty="0">
                <a:solidFill>
                  <a:srgbClr val="FFFF00"/>
                </a:solidFill>
              </a:rPr>
              <a:t>An expert (you) with the study subject must be involved in this part. We’ll come back to this .</a:t>
            </a:r>
          </a:p>
        </p:txBody>
      </p:sp>
      <p:sp>
        <p:nvSpPr>
          <p:cNvPr id="67589" name="Text Box 5"/>
          <p:cNvSpPr txBox="1">
            <a:spLocks noChangeArrowheads="1"/>
          </p:cNvSpPr>
          <p:nvPr/>
        </p:nvSpPr>
        <p:spPr bwMode="auto">
          <a:xfrm>
            <a:off x="6172200" y="5670550"/>
            <a:ext cx="2759075" cy="1187450"/>
          </a:xfrm>
          <a:prstGeom prst="rect">
            <a:avLst/>
          </a:prstGeom>
          <a:solidFill>
            <a:schemeClr val="accent2"/>
          </a:solidFill>
          <a:ln w="9525">
            <a:noFill/>
            <a:miter lim="800000"/>
            <a:headEnd/>
            <a:tailEnd/>
          </a:ln>
        </p:spPr>
        <p:txBody>
          <a:bodyPr>
            <a:spAutoFit/>
          </a:bodyPr>
          <a:lstStyle/>
          <a:p>
            <a:r>
              <a:rPr lang="en-US" sz="2400" dirty="0">
                <a:solidFill>
                  <a:srgbClr val="FFFF00"/>
                </a:solidFill>
              </a:rPr>
              <a:t>The key is to know what “buttons” to push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DA1F0979BCE84C90F912CD133878DB" ma:contentTypeVersion="0" ma:contentTypeDescription="Create a new document." ma:contentTypeScope="" ma:versionID="c02615be39e3579ace097c62be841a7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434B5-FEB8-4BED-81B7-60C149F402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035F3C1-3D6C-4F72-BE5A-1B601ACE3D6E}">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7C36F838-AF92-4835-A512-B47F03E6D8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1871</TotalTime>
  <Words>2847</Words>
  <Application>Microsoft Office PowerPoint</Application>
  <PresentationFormat>On-screen Show (4:3)</PresentationFormat>
  <Paragraphs>1065</Paragraphs>
  <Slides>62</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Default Design</vt:lpstr>
      <vt:lpstr>Chart</vt:lpstr>
      <vt:lpstr>Equation</vt:lpstr>
      <vt:lpstr>Statistics </vt:lpstr>
      <vt:lpstr>Overview</vt:lpstr>
      <vt:lpstr>Overview</vt:lpstr>
      <vt:lpstr>Think about what you do with data</vt:lpstr>
      <vt:lpstr>Slide 5</vt:lpstr>
      <vt:lpstr>Slide 6</vt:lpstr>
      <vt:lpstr>Problems</vt:lpstr>
      <vt:lpstr>Statistics</vt:lpstr>
      <vt:lpstr>Statistics</vt:lpstr>
      <vt:lpstr>Three kinds of data</vt:lpstr>
      <vt:lpstr>Note cards</vt:lpstr>
      <vt:lpstr>How tall are you?</vt:lpstr>
      <vt:lpstr>Height </vt:lpstr>
      <vt:lpstr>Slide 14</vt:lpstr>
      <vt:lpstr>Slide 15</vt:lpstr>
      <vt:lpstr>Height</vt:lpstr>
      <vt:lpstr>Slide 17</vt:lpstr>
      <vt:lpstr>Slide 18</vt:lpstr>
      <vt:lpstr>Slide 19</vt:lpstr>
      <vt:lpstr>Reaction to “statistics” on the agenda</vt:lpstr>
      <vt:lpstr>Can’t take an arithmetic mean of the response: </vt:lpstr>
      <vt:lpstr>Add to your note card</vt:lpstr>
      <vt:lpstr>What kind of data are months?</vt:lpstr>
      <vt:lpstr>Slide 24</vt:lpstr>
      <vt:lpstr>Slide 25</vt:lpstr>
      <vt:lpstr>What kind of data is the background information have we collected?</vt:lpstr>
      <vt:lpstr>Three kinds of data</vt:lpstr>
      <vt:lpstr>What  kind of data are these? fill out your worksheet</vt:lpstr>
      <vt:lpstr>Slide 29</vt:lpstr>
      <vt:lpstr>More than RV</vt:lpstr>
      <vt:lpstr>Range</vt:lpstr>
      <vt:lpstr>Which properties on you list can you create a range for?</vt:lpstr>
      <vt:lpstr>Distributions</vt:lpstr>
      <vt:lpstr>Distributions</vt:lpstr>
      <vt:lpstr>Normal Distribution</vt:lpstr>
      <vt:lpstr>Shape of Distributions</vt:lpstr>
      <vt:lpstr>Other Distributions</vt:lpstr>
      <vt:lpstr>Summary or Descriptive Statistics</vt:lpstr>
      <vt:lpstr>Central Limit Theorem</vt:lpstr>
      <vt:lpstr>Standard Deviation</vt:lpstr>
      <vt:lpstr>Slide 41</vt:lpstr>
      <vt:lpstr>Slide 42</vt:lpstr>
      <vt:lpstr>Slide 43</vt:lpstr>
      <vt:lpstr>Slide 44</vt:lpstr>
      <vt:lpstr>Slide 45</vt:lpstr>
      <vt:lpstr>Slide 46</vt:lpstr>
      <vt:lpstr>Outliers can occur for many reasons.</vt:lpstr>
      <vt:lpstr>Which properties on you list can you calculate a standard deviation for?</vt:lpstr>
      <vt:lpstr>Confidence Interval</vt:lpstr>
      <vt:lpstr>Slide 50</vt:lpstr>
      <vt:lpstr>T value – students t</vt:lpstr>
      <vt:lpstr>Slide 52</vt:lpstr>
      <vt:lpstr>Slide 53</vt:lpstr>
      <vt:lpstr>Slide 54</vt:lpstr>
      <vt:lpstr>Standard Error vs. Standard Deviation</vt:lpstr>
      <vt:lpstr>Slide 56</vt:lpstr>
      <vt:lpstr>Exercise</vt:lpstr>
      <vt:lpstr>Slide 58</vt:lpstr>
      <vt:lpstr>Notes</vt:lpstr>
      <vt:lpstr>Excel</vt:lpstr>
      <vt:lpstr>Data Analysis</vt:lpstr>
      <vt:lpstr>Slide 62</vt:lpstr>
    </vt:vector>
  </TitlesOfParts>
  <Company>USDA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 Stats for point data and soil corr </dc:title>
  <dc:creator>skye.wills</dc:creator>
  <cp:lastModifiedBy>skye.wills</cp:lastModifiedBy>
  <cp:revision>65</cp:revision>
  <dcterms:created xsi:type="dcterms:W3CDTF">2009-08-18T20:16:19Z</dcterms:created>
  <dcterms:modified xsi:type="dcterms:W3CDTF">2010-08-17T15:01:27Z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0x010100EBDA1F0979BCE84C90F912CD133878DB</vt:lpwstr>
  </property>
</Properties>
</file>