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5" r:id="rId3"/>
    <p:sldId id="284" r:id="rId4"/>
    <p:sldId id="257" r:id="rId5"/>
    <p:sldId id="258" r:id="rId6"/>
    <p:sldId id="259" r:id="rId7"/>
    <p:sldId id="260" r:id="rId8"/>
    <p:sldId id="288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7" r:id="rId27"/>
    <p:sldId id="278" r:id="rId28"/>
    <p:sldId id="28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18" autoAdjust="0"/>
  </p:normalViewPr>
  <p:slideViewPr>
    <p:cSldViewPr>
      <p:cViewPr varScale="1">
        <p:scale>
          <a:sx n="67" d="100"/>
          <a:sy n="67" d="100"/>
        </p:scale>
        <p:origin x="-11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AB414-ED62-4725-8563-9C02FFE16EBC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322D3-3551-44D6-975A-F55C03EF0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DB461-009B-4835-97D0-EE1FE75AA146}" type="slidenum">
              <a:rPr lang="en-US"/>
              <a:pPr/>
              <a:t>4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Taxonomically is one way, Geographically might be another. Components are used to aggregate information in NASIS.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1BF872-F565-4030-A093-CFA0390F57AA}" type="slidenum">
              <a:rPr lang="en-US"/>
              <a:pPr/>
              <a:t>22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Add a soil map to our fictional yards.  How well are our original samples likely to apply?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C6532-33EE-4198-B3CC-2A3CBEFBE162}" type="slidenum">
              <a:rPr lang="en-US"/>
              <a:pPr/>
              <a:t>23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The answer to these questions will depend on the differences in management between the yards AND the differences in the soil map units.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719FAF-2D13-460A-8873-B70927149D2E}" type="slidenum">
              <a:rPr lang="en-US"/>
              <a:pPr/>
              <a:t>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We’ll start by thinking about sampling – which is a little more straightfoward.  The next 5 slide are about idealized sampling – this is not done very often by soil survey; but it will help us to think about the ideal before we turn it around and apply the results of samples we already have.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C71774-EF34-40DE-812A-0E5D0E1CE46D}" type="slidenum">
              <a:rPr lang="en-US"/>
              <a:pPr/>
              <a:t>6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 simplest way to sample is randomly – draw names out of a hat. </a:t>
            </a:r>
          </a:p>
          <a:p>
            <a:pPr eaLnBrk="1" hangingPunct="1"/>
            <a:r>
              <a:rPr lang="en-US" dirty="0" smtClean="0"/>
              <a:t>Assuming, you were randomly assigned to groups. We could quiz one group and get a reasonable representation of the entire class. </a:t>
            </a:r>
          </a:p>
          <a:p>
            <a:pPr eaLnBrk="1" hangingPunct="1"/>
            <a:r>
              <a:rPr lang="en-US" dirty="0" smtClean="0"/>
              <a:t>Systematically - list names in alphabetical order and systematically (for example, every fifth name) select a sample (this assumes that there is no relationship between the alphabetical rank and the thing we’re interested in).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7BFA1-B5A8-4660-BC17-366A779A394F}" type="slidenum">
              <a:rPr lang="en-US"/>
              <a:pPr/>
              <a:t>7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 simplest way to sample is randomly – draw names out of a hat. </a:t>
            </a:r>
          </a:p>
          <a:p>
            <a:pPr eaLnBrk="1" hangingPunct="1"/>
            <a:r>
              <a:rPr lang="en-US" dirty="0" smtClean="0"/>
              <a:t>Assuming you were randomly assigned to groups,</a:t>
            </a:r>
            <a:r>
              <a:rPr lang="en-US" baseline="0" dirty="0" smtClean="0"/>
              <a:t> w</a:t>
            </a:r>
            <a:r>
              <a:rPr lang="en-US" dirty="0" smtClean="0"/>
              <a:t>e could quiz one group and get a reasonable representation of the entire class. </a:t>
            </a:r>
          </a:p>
          <a:p>
            <a:pPr eaLnBrk="1" hangingPunct="1"/>
            <a:r>
              <a:rPr lang="en-US" dirty="0" smtClean="0"/>
              <a:t>Systematically - list names in alphabetical order and systematically (for example, every fifth name) select a sample (this assumes that there is no relationship between the alphabetical rank and the thing we’re interested in).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cluster</a:t>
            </a:r>
            <a:r>
              <a:rPr lang="en-US" baseline="0" dirty="0" smtClean="0"/>
              <a:t> is any sampling scheme that concentrates sampling geographically.  Within a cluster, samples can be collected systematically (1), or randomly (2 and 3).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1751C-7379-4FBF-ACC3-9C3B7C97907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AAD3DF-20C0-4B65-BC42-8D061B600DE6}" type="slidenum">
              <a:rPr lang="en-US"/>
              <a:pPr/>
              <a:t>12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Standard statistical tests are based on an assumption that samples are randomly drawn from a population.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456651-77AC-49D2-B27A-D5D55FDAB602}" type="slidenum">
              <a:rPr lang="en-US"/>
              <a:pPr/>
              <a:t>14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Do they apply to the entire building?  All soil scientists?  The city of Lincoln? The entire country, or some smaller demographic.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27EDC8-0450-4475-A94E-4E6C420B50E5}" type="slidenum">
              <a:rPr lang="en-US"/>
              <a:pPr/>
              <a:t>15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Thinking about sampling and inference is a natural extension of thinking about soils and map units. In order to properly gather data, or apply data we already have – we need to think about sampling and inference.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6C15-5B86-4F31-9C33-5C65E68EF9A0}" type="slidenum">
              <a:rPr lang="en-US"/>
              <a:pPr/>
              <a:t>17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Yards are similar to management systems or treatments, but conceptually they could be any feature that seperates the world into populations.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  <a:alpha val="55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fld id="{12FC6BD2-09CF-4042-ACCA-324A340E76E3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://z.about.com/d/coins/1/5/Z/-/-/-/Coin-anatomy-6.jp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 and Sampling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838200" y="609600"/>
            <a:ext cx="7467600" cy="556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Text Box 22"/>
          <p:cNvSpPr txBox="1">
            <a:spLocks noChangeArrowheads="1"/>
          </p:cNvSpPr>
          <p:nvPr/>
        </p:nvSpPr>
        <p:spPr bwMode="auto">
          <a:xfrm>
            <a:off x="3505200" y="304800"/>
            <a:ext cx="2459038" cy="519113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Systematically</a:t>
            </a:r>
          </a:p>
        </p:txBody>
      </p:sp>
      <p:sp>
        <p:nvSpPr>
          <p:cNvPr id="41988" name="Line 23"/>
          <p:cNvSpPr>
            <a:spLocks noChangeShapeType="1"/>
          </p:cNvSpPr>
          <p:nvPr/>
        </p:nvSpPr>
        <p:spPr bwMode="auto">
          <a:xfrm>
            <a:off x="838200" y="52578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9" name="Line 24"/>
          <p:cNvSpPr>
            <a:spLocks noChangeShapeType="1"/>
          </p:cNvSpPr>
          <p:nvPr/>
        </p:nvSpPr>
        <p:spPr bwMode="auto">
          <a:xfrm>
            <a:off x="838200" y="4343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0" name="Line 25"/>
          <p:cNvSpPr>
            <a:spLocks noChangeShapeType="1"/>
          </p:cNvSpPr>
          <p:nvPr/>
        </p:nvSpPr>
        <p:spPr bwMode="auto">
          <a:xfrm>
            <a:off x="838200" y="3429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Line 26"/>
          <p:cNvSpPr>
            <a:spLocks noChangeShapeType="1"/>
          </p:cNvSpPr>
          <p:nvPr/>
        </p:nvSpPr>
        <p:spPr bwMode="auto">
          <a:xfrm>
            <a:off x="838200" y="25146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Line 27"/>
          <p:cNvSpPr>
            <a:spLocks noChangeShapeType="1"/>
          </p:cNvSpPr>
          <p:nvPr/>
        </p:nvSpPr>
        <p:spPr bwMode="auto">
          <a:xfrm>
            <a:off x="838200" y="16002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3" name="Line 28"/>
          <p:cNvSpPr>
            <a:spLocks noChangeShapeType="1"/>
          </p:cNvSpPr>
          <p:nvPr/>
        </p:nvSpPr>
        <p:spPr bwMode="auto">
          <a:xfrm>
            <a:off x="1828800" y="685800"/>
            <a:ext cx="0" cy="548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Line 29"/>
          <p:cNvSpPr>
            <a:spLocks noChangeShapeType="1"/>
          </p:cNvSpPr>
          <p:nvPr/>
        </p:nvSpPr>
        <p:spPr bwMode="auto">
          <a:xfrm>
            <a:off x="2743200" y="609600"/>
            <a:ext cx="0" cy="556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Line 30"/>
          <p:cNvSpPr>
            <a:spLocks noChangeShapeType="1"/>
          </p:cNvSpPr>
          <p:nvPr/>
        </p:nvSpPr>
        <p:spPr bwMode="auto">
          <a:xfrm>
            <a:off x="3657600" y="609600"/>
            <a:ext cx="0" cy="556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6" name="Line 31"/>
          <p:cNvSpPr>
            <a:spLocks noChangeShapeType="1"/>
          </p:cNvSpPr>
          <p:nvPr/>
        </p:nvSpPr>
        <p:spPr bwMode="auto">
          <a:xfrm>
            <a:off x="4572000" y="609600"/>
            <a:ext cx="0" cy="556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7" name="Line 32"/>
          <p:cNvSpPr>
            <a:spLocks noChangeShapeType="1"/>
          </p:cNvSpPr>
          <p:nvPr/>
        </p:nvSpPr>
        <p:spPr bwMode="auto">
          <a:xfrm>
            <a:off x="5486400" y="609600"/>
            <a:ext cx="0" cy="556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Line 33"/>
          <p:cNvSpPr>
            <a:spLocks noChangeShapeType="1"/>
          </p:cNvSpPr>
          <p:nvPr/>
        </p:nvSpPr>
        <p:spPr bwMode="auto">
          <a:xfrm>
            <a:off x="6400800" y="609600"/>
            <a:ext cx="0" cy="556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Line 34"/>
          <p:cNvSpPr>
            <a:spLocks noChangeShapeType="1"/>
          </p:cNvSpPr>
          <p:nvPr/>
        </p:nvSpPr>
        <p:spPr bwMode="auto">
          <a:xfrm>
            <a:off x="7315200" y="609600"/>
            <a:ext cx="0" cy="556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752600" y="1524000"/>
            <a:ext cx="5638800" cy="3810000"/>
            <a:chOff x="1104" y="960"/>
            <a:chExt cx="3552" cy="2400"/>
          </a:xfrm>
        </p:grpSpPr>
        <p:sp>
          <p:nvSpPr>
            <p:cNvPr id="42001" name="Oval 14"/>
            <p:cNvSpPr>
              <a:spLocks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1104" y="960"/>
              <a:ext cx="3552" cy="2400"/>
              <a:chOff x="1104" y="960"/>
              <a:chExt cx="3552" cy="2400"/>
            </a:xfrm>
          </p:grpSpPr>
          <p:grpSp>
            <p:nvGrpSpPr>
              <p:cNvPr id="4" name="Group 39"/>
              <p:cNvGrpSpPr>
                <a:grpSpLocks/>
              </p:cNvGrpSpPr>
              <p:nvPr/>
            </p:nvGrpSpPr>
            <p:grpSpPr bwMode="auto">
              <a:xfrm>
                <a:off x="1104" y="960"/>
                <a:ext cx="3552" cy="2400"/>
                <a:chOff x="1104" y="960"/>
                <a:chExt cx="3552" cy="2400"/>
              </a:xfrm>
            </p:grpSpPr>
            <p:sp>
              <p:nvSpPr>
                <p:cNvPr id="42005" name="Oval 15"/>
                <p:cNvSpPr>
                  <a:spLocks noChangeArrowheads="1"/>
                </p:cNvSpPr>
                <p:nvPr/>
              </p:nvSpPr>
              <p:spPr bwMode="auto">
                <a:xfrm>
                  <a:off x="3984" y="2112"/>
                  <a:ext cx="96" cy="9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06" name="Oval 16"/>
                <p:cNvSpPr>
                  <a:spLocks noChangeArrowheads="1"/>
                </p:cNvSpPr>
                <p:nvPr/>
              </p:nvSpPr>
              <p:spPr bwMode="auto">
                <a:xfrm>
                  <a:off x="2256" y="3264"/>
                  <a:ext cx="96" cy="9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07" name="Oval 17"/>
                <p:cNvSpPr>
                  <a:spLocks noChangeArrowheads="1"/>
                </p:cNvSpPr>
                <p:nvPr/>
              </p:nvSpPr>
              <p:spPr bwMode="auto">
                <a:xfrm>
                  <a:off x="2256" y="960"/>
                  <a:ext cx="96" cy="9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08" name="Oval 18"/>
                <p:cNvSpPr>
                  <a:spLocks noChangeArrowheads="1"/>
                </p:cNvSpPr>
                <p:nvPr/>
              </p:nvSpPr>
              <p:spPr bwMode="auto">
                <a:xfrm>
                  <a:off x="2832" y="2112"/>
                  <a:ext cx="96" cy="9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09" name="Oval 19"/>
                <p:cNvSpPr>
                  <a:spLocks noChangeArrowheads="1"/>
                </p:cNvSpPr>
                <p:nvPr/>
              </p:nvSpPr>
              <p:spPr bwMode="auto">
                <a:xfrm>
                  <a:off x="3408" y="3264"/>
                  <a:ext cx="96" cy="9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10" name="Oval 20"/>
                <p:cNvSpPr>
                  <a:spLocks noChangeArrowheads="1"/>
                </p:cNvSpPr>
                <p:nvPr/>
              </p:nvSpPr>
              <p:spPr bwMode="auto">
                <a:xfrm>
                  <a:off x="1680" y="2112"/>
                  <a:ext cx="96" cy="9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11" name="Oval 36"/>
                <p:cNvSpPr>
                  <a:spLocks noChangeArrowheads="1"/>
                </p:cNvSpPr>
                <p:nvPr/>
              </p:nvSpPr>
              <p:spPr bwMode="auto">
                <a:xfrm>
                  <a:off x="3408" y="960"/>
                  <a:ext cx="96" cy="9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12" name="Oval 37"/>
                <p:cNvSpPr>
                  <a:spLocks noChangeArrowheads="1"/>
                </p:cNvSpPr>
                <p:nvPr/>
              </p:nvSpPr>
              <p:spPr bwMode="auto">
                <a:xfrm>
                  <a:off x="1104" y="960"/>
                  <a:ext cx="96" cy="9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13" name="Oval 38"/>
                <p:cNvSpPr>
                  <a:spLocks noChangeArrowheads="1"/>
                </p:cNvSpPr>
                <p:nvPr/>
              </p:nvSpPr>
              <p:spPr bwMode="auto">
                <a:xfrm>
                  <a:off x="4560" y="3264"/>
                  <a:ext cx="96" cy="9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2004" name="Oval 50"/>
              <p:cNvSpPr>
                <a:spLocks noChangeArrowheads="1"/>
              </p:cNvSpPr>
              <p:nvPr/>
            </p:nvSpPr>
            <p:spPr bwMode="auto">
              <a:xfrm>
                <a:off x="4560" y="960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838200" y="609600"/>
            <a:ext cx="7467600" cy="556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Text Box 31"/>
          <p:cNvSpPr txBox="1">
            <a:spLocks noChangeArrowheads="1"/>
          </p:cNvSpPr>
          <p:nvPr/>
        </p:nvSpPr>
        <p:spPr bwMode="auto">
          <a:xfrm>
            <a:off x="7010400" y="228600"/>
            <a:ext cx="1490663" cy="519113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Clusters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971800" y="4343400"/>
            <a:ext cx="1219200" cy="1143000"/>
            <a:chOff x="3696" y="2688"/>
            <a:chExt cx="768" cy="720"/>
          </a:xfrm>
        </p:grpSpPr>
        <p:sp>
          <p:nvSpPr>
            <p:cNvPr id="43030" name="Rectangle 37"/>
            <p:cNvSpPr>
              <a:spLocks noChangeArrowheads="1"/>
            </p:cNvSpPr>
            <p:nvPr/>
          </p:nvSpPr>
          <p:spPr bwMode="auto">
            <a:xfrm>
              <a:off x="3696" y="2688"/>
              <a:ext cx="76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Oval 38"/>
            <p:cNvSpPr>
              <a:spLocks noChangeArrowheads="1"/>
            </p:cNvSpPr>
            <p:nvPr/>
          </p:nvSpPr>
          <p:spPr bwMode="auto">
            <a:xfrm>
              <a:off x="3840" y="278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Oval 39"/>
            <p:cNvSpPr>
              <a:spLocks noChangeArrowheads="1"/>
            </p:cNvSpPr>
            <p:nvPr/>
          </p:nvSpPr>
          <p:spPr bwMode="auto">
            <a:xfrm>
              <a:off x="3792" y="307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Oval 40"/>
            <p:cNvSpPr>
              <a:spLocks noChangeArrowheads="1"/>
            </p:cNvSpPr>
            <p:nvPr/>
          </p:nvSpPr>
          <p:spPr bwMode="auto">
            <a:xfrm>
              <a:off x="4272" y="278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Oval 41"/>
            <p:cNvSpPr>
              <a:spLocks noChangeArrowheads="1"/>
            </p:cNvSpPr>
            <p:nvPr/>
          </p:nvSpPr>
          <p:spPr bwMode="auto">
            <a:xfrm>
              <a:off x="4224" y="297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Oval 42"/>
            <p:cNvSpPr>
              <a:spLocks noChangeArrowheads="1"/>
            </p:cNvSpPr>
            <p:nvPr/>
          </p:nvSpPr>
          <p:spPr bwMode="auto">
            <a:xfrm>
              <a:off x="3984" y="316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5867400" y="1676400"/>
            <a:ext cx="1219200" cy="1143000"/>
            <a:chOff x="4176" y="672"/>
            <a:chExt cx="768" cy="720"/>
          </a:xfrm>
        </p:grpSpPr>
        <p:sp>
          <p:nvSpPr>
            <p:cNvPr id="43026" name="Rectangle 43"/>
            <p:cNvSpPr>
              <a:spLocks noChangeArrowheads="1"/>
            </p:cNvSpPr>
            <p:nvPr/>
          </p:nvSpPr>
          <p:spPr bwMode="auto">
            <a:xfrm>
              <a:off x="4176" y="672"/>
              <a:ext cx="76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Oval 44"/>
            <p:cNvSpPr>
              <a:spLocks noChangeArrowheads="1"/>
            </p:cNvSpPr>
            <p:nvPr/>
          </p:nvSpPr>
          <p:spPr bwMode="auto">
            <a:xfrm>
              <a:off x="4656" y="76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Oval 45"/>
            <p:cNvSpPr>
              <a:spLocks noChangeArrowheads="1"/>
            </p:cNvSpPr>
            <p:nvPr/>
          </p:nvSpPr>
          <p:spPr bwMode="auto">
            <a:xfrm>
              <a:off x="4704" y="110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Oval 46"/>
            <p:cNvSpPr>
              <a:spLocks noChangeArrowheads="1"/>
            </p:cNvSpPr>
            <p:nvPr/>
          </p:nvSpPr>
          <p:spPr bwMode="auto">
            <a:xfrm>
              <a:off x="4320" y="96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219200" y="990600"/>
            <a:ext cx="1219200" cy="990600"/>
            <a:chOff x="768" y="624"/>
            <a:chExt cx="768" cy="624"/>
          </a:xfrm>
        </p:grpSpPr>
        <p:grpSp>
          <p:nvGrpSpPr>
            <p:cNvPr id="5" name="Group 52"/>
            <p:cNvGrpSpPr>
              <a:grpSpLocks/>
            </p:cNvGrpSpPr>
            <p:nvPr/>
          </p:nvGrpSpPr>
          <p:grpSpPr bwMode="auto">
            <a:xfrm>
              <a:off x="768" y="624"/>
              <a:ext cx="768" cy="624"/>
              <a:chOff x="768" y="624"/>
              <a:chExt cx="768" cy="624"/>
            </a:xfrm>
          </p:grpSpPr>
          <p:grpSp>
            <p:nvGrpSpPr>
              <p:cNvPr id="6" name="Group 51"/>
              <p:cNvGrpSpPr>
                <a:grpSpLocks/>
              </p:cNvGrpSpPr>
              <p:nvPr/>
            </p:nvGrpSpPr>
            <p:grpSpPr bwMode="auto">
              <a:xfrm>
                <a:off x="768" y="624"/>
                <a:ext cx="768" cy="624"/>
                <a:chOff x="768" y="624"/>
                <a:chExt cx="768" cy="624"/>
              </a:xfrm>
            </p:grpSpPr>
            <p:sp>
              <p:nvSpPr>
                <p:cNvPr id="43020" name="Rectangle 32"/>
                <p:cNvSpPr>
                  <a:spLocks noChangeArrowheads="1"/>
                </p:cNvSpPr>
                <p:nvPr/>
              </p:nvSpPr>
              <p:spPr bwMode="auto">
                <a:xfrm>
                  <a:off x="768" y="624"/>
                  <a:ext cx="768" cy="62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021" name="Line 33"/>
                <p:cNvSpPr>
                  <a:spLocks noChangeShapeType="1"/>
                </p:cNvSpPr>
                <p:nvPr/>
              </p:nvSpPr>
              <p:spPr bwMode="auto">
                <a:xfrm>
                  <a:off x="768" y="110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22" name="Line 34"/>
                <p:cNvSpPr>
                  <a:spLocks noChangeShapeType="1"/>
                </p:cNvSpPr>
                <p:nvPr/>
              </p:nvSpPr>
              <p:spPr bwMode="auto">
                <a:xfrm>
                  <a:off x="768" y="816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23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624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24" name="Line 36"/>
                <p:cNvSpPr>
                  <a:spLocks noChangeShapeType="1"/>
                </p:cNvSpPr>
                <p:nvPr/>
              </p:nvSpPr>
              <p:spPr bwMode="auto">
                <a:xfrm>
                  <a:off x="960" y="624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25" name="Oval 49"/>
                <p:cNvSpPr>
                  <a:spLocks noChangeArrowheads="1"/>
                </p:cNvSpPr>
                <p:nvPr/>
              </p:nvSpPr>
              <p:spPr bwMode="auto">
                <a:xfrm>
                  <a:off x="1296" y="1056"/>
                  <a:ext cx="96" cy="9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018" name="Oval 48"/>
              <p:cNvSpPr>
                <a:spLocks noChangeArrowheads="1"/>
              </p:cNvSpPr>
              <p:nvPr/>
            </p:nvSpPr>
            <p:spPr bwMode="auto">
              <a:xfrm>
                <a:off x="1296" y="768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9" name="Oval 50"/>
              <p:cNvSpPr>
                <a:spLocks noChangeArrowheads="1"/>
              </p:cNvSpPr>
              <p:nvPr/>
            </p:nvSpPr>
            <p:spPr bwMode="auto">
              <a:xfrm>
                <a:off x="912" y="1056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6" name="Oval 47"/>
            <p:cNvSpPr>
              <a:spLocks noChangeArrowheads="1"/>
            </p:cNvSpPr>
            <p:nvPr/>
          </p:nvSpPr>
          <p:spPr bwMode="auto">
            <a:xfrm>
              <a:off x="912" y="76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Why do I keep using the word random?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33400" y="2438400"/>
            <a:ext cx="4559300" cy="5794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randomness avoids bias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5486400" y="1219200"/>
            <a:ext cx="3429000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Bias: </a:t>
            </a:r>
            <a:r>
              <a:rPr lang="en-US" dirty="0" smtClean="0">
                <a:solidFill>
                  <a:srgbClr val="FF3300"/>
                </a:solidFill>
              </a:rPr>
              <a:t>tendency </a:t>
            </a:r>
            <a:r>
              <a:rPr lang="en-US" dirty="0">
                <a:solidFill>
                  <a:srgbClr val="FF3300"/>
                </a:solidFill>
              </a:rPr>
              <a:t>or preference that interferes with the ability to be impartial or objective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533400" y="4191000"/>
            <a:ext cx="6781800" cy="5794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Examples of Bias in soil sampling..?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609600" y="5105400"/>
            <a:ext cx="6781800" cy="106680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taking all your samples no more than 10 feet from a road.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  <p:bldP spid="86021" grpId="0" build="allAtOnce" animBg="1"/>
      <p:bldP spid="86022" grpId="0" animBg="1"/>
      <p:bldP spid="860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6096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The other side of the coin</a:t>
            </a:r>
          </a:p>
        </p:txBody>
      </p:sp>
      <p:pic>
        <p:nvPicPr>
          <p:cNvPr id="45059" name="Picture 5" descr="MCBS00005_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362200"/>
            <a:ext cx="1408113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 Box 6"/>
          <p:cNvSpPr txBox="1">
            <a:spLocks noChangeArrowheads="1"/>
          </p:cNvSpPr>
          <p:nvPr/>
        </p:nvSpPr>
        <p:spPr bwMode="auto">
          <a:xfrm>
            <a:off x="2286000" y="4038600"/>
            <a:ext cx="1876425" cy="579438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Sampling</a:t>
            </a:r>
          </a:p>
        </p:txBody>
      </p:sp>
      <p:sp>
        <p:nvSpPr>
          <p:cNvPr id="45061" name="Text Box 7"/>
          <p:cNvSpPr txBox="1">
            <a:spLocks noChangeArrowheads="1"/>
          </p:cNvSpPr>
          <p:nvPr/>
        </p:nvSpPr>
        <p:spPr bwMode="auto">
          <a:xfrm>
            <a:off x="5105400" y="1676400"/>
            <a:ext cx="1874838" cy="579438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Inference Space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conceptual space (or population)  to which the results of a study can be applied (or the population to which statistical inferences can be made)</a:t>
            </a:r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What will the inference space of our class questions be?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do we care?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800" smtClean="0"/>
          </a:p>
          <a:p>
            <a:pPr eaLnBrk="1" hangingPunct="1"/>
            <a:r>
              <a:rPr lang="en-US" smtClean="0"/>
              <a:t>We want to be right</a:t>
            </a:r>
          </a:p>
          <a:p>
            <a:pPr lvl="1" eaLnBrk="1" hangingPunct="1"/>
            <a:r>
              <a:rPr lang="en-US" smtClean="0"/>
              <a:t>Match data to the appropriate soils or conditions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We want to be efficient</a:t>
            </a:r>
          </a:p>
          <a:p>
            <a:pPr lvl="1" eaLnBrk="1" hangingPunct="1"/>
            <a:r>
              <a:rPr lang="en-US" smtClean="0"/>
              <a:t>We have limited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do we care?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Sampling and Inference Space go hand in hand:</a:t>
            </a:r>
          </a:p>
          <a:p>
            <a:pPr eaLnBrk="1" hangingPunct="1"/>
            <a:r>
              <a:rPr lang="en-US" smtClean="0"/>
              <a:t>You need to sample an area</a:t>
            </a:r>
          </a:p>
          <a:p>
            <a:pPr lvl="1" eaLnBrk="1" hangingPunct="1"/>
            <a:r>
              <a:rPr lang="en-US" smtClean="0"/>
              <a:t>Where do you sample to ensure that it represents an area or condition well?</a:t>
            </a:r>
          </a:p>
          <a:p>
            <a:pPr eaLnBrk="1" hangingPunct="1"/>
            <a:r>
              <a:rPr lang="en-US" smtClean="0"/>
              <a:t>You may already have samples</a:t>
            </a:r>
          </a:p>
          <a:p>
            <a:pPr lvl="1" eaLnBrk="1" hangingPunct="1"/>
            <a:r>
              <a:rPr lang="en-US" smtClean="0"/>
              <a:t>What do the properties of those samples represent?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600200" y="1143000"/>
            <a:ext cx="29718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Yard A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4572000" y="3429000"/>
            <a:ext cx="2971800" cy="2286000"/>
          </a:xfrm>
          <a:prstGeom prst="rect">
            <a:avLst/>
          </a:prstGeom>
          <a:solidFill>
            <a:srgbClr val="76C7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Yard D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600200" y="3429000"/>
            <a:ext cx="2971800" cy="2286000"/>
          </a:xfrm>
          <a:prstGeom prst="rect">
            <a:avLst/>
          </a:prstGeom>
          <a:solidFill>
            <a:srgbClr val="B1EDB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Yard C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4572000" y="1143000"/>
            <a:ext cx="2971800" cy="2286000"/>
          </a:xfrm>
          <a:prstGeom prst="rect">
            <a:avLst/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Yard B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chemeClr val="tx2"/>
                </a:solidFill>
              </a:rPr>
              <a:t>Inference Space:  entire neighborhood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1371600"/>
            <a:ext cx="4267200" cy="4114800"/>
            <a:chOff x="1248" y="864"/>
            <a:chExt cx="2688" cy="2592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248" y="864"/>
              <a:ext cx="2688" cy="1920"/>
              <a:chOff x="1248" y="864"/>
              <a:chExt cx="2688" cy="1920"/>
            </a:xfrm>
          </p:grpSpPr>
          <p:sp>
            <p:nvSpPr>
              <p:cNvPr id="53257" name="AutoShape 9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96" cy="96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53258" name="AutoShape 10"/>
              <p:cNvSpPr>
                <a:spLocks noChangeArrowheads="1"/>
              </p:cNvSpPr>
              <p:nvPr/>
            </p:nvSpPr>
            <p:spPr bwMode="auto">
              <a:xfrm>
                <a:off x="2592" y="1872"/>
                <a:ext cx="96" cy="96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53259" name="AutoShape 11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96" cy="96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53260" name="AutoShape 12"/>
              <p:cNvSpPr>
                <a:spLocks noChangeArrowheads="1"/>
              </p:cNvSpPr>
              <p:nvPr/>
            </p:nvSpPr>
            <p:spPr bwMode="auto">
              <a:xfrm>
                <a:off x="3744" y="1104"/>
                <a:ext cx="96" cy="96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53261" name="AutoShape 13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53262" name="AutoShape 14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96" cy="96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3263" name="AutoShape 15"/>
            <p:cNvSpPr>
              <a:spLocks noChangeArrowheads="1"/>
            </p:cNvSpPr>
            <p:nvPr/>
          </p:nvSpPr>
          <p:spPr bwMode="auto">
            <a:xfrm>
              <a:off x="2640" y="3360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057400" y="1295400"/>
            <a:ext cx="2362200" cy="1828800"/>
            <a:chOff x="1248" y="816"/>
            <a:chExt cx="1488" cy="1152"/>
          </a:xfrm>
        </p:grpSpPr>
        <p:sp>
          <p:nvSpPr>
            <p:cNvPr id="53265" name="AutoShape 17"/>
            <p:cNvSpPr>
              <a:spLocks noChangeArrowheads="1"/>
            </p:cNvSpPr>
            <p:nvPr/>
          </p:nvSpPr>
          <p:spPr bwMode="auto">
            <a:xfrm>
              <a:off x="1248" y="864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3266" name="AutoShape 18"/>
            <p:cNvSpPr>
              <a:spLocks noChangeArrowheads="1"/>
            </p:cNvSpPr>
            <p:nvPr/>
          </p:nvSpPr>
          <p:spPr bwMode="auto">
            <a:xfrm>
              <a:off x="2592" y="1872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3267" name="AutoShape 19"/>
            <p:cNvSpPr>
              <a:spLocks noChangeArrowheads="1"/>
            </p:cNvSpPr>
            <p:nvPr/>
          </p:nvSpPr>
          <p:spPr bwMode="auto">
            <a:xfrm>
              <a:off x="1248" y="1824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3268" name="AutoShape 20"/>
            <p:cNvSpPr>
              <a:spLocks noChangeArrowheads="1"/>
            </p:cNvSpPr>
            <p:nvPr/>
          </p:nvSpPr>
          <p:spPr bwMode="auto">
            <a:xfrm>
              <a:off x="2640" y="816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3269" name="AutoShape 21"/>
            <p:cNvSpPr>
              <a:spLocks noChangeArrowheads="1"/>
            </p:cNvSpPr>
            <p:nvPr/>
          </p:nvSpPr>
          <p:spPr bwMode="auto">
            <a:xfrm>
              <a:off x="1920" y="1056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3270" name="AutoShape 22"/>
            <p:cNvSpPr>
              <a:spLocks noChangeArrowheads="1"/>
            </p:cNvSpPr>
            <p:nvPr/>
          </p:nvSpPr>
          <p:spPr bwMode="auto">
            <a:xfrm>
              <a:off x="2448" y="1296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3271" name="AutoShape 23"/>
            <p:cNvSpPr>
              <a:spLocks noChangeArrowheads="1"/>
            </p:cNvSpPr>
            <p:nvPr/>
          </p:nvSpPr>
          <p:spPr bwMode="auto">
            <a:xfrm>
              <a:off x="1680" y="1632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</p:grpSp>
      <p:sp>
        <p:nvSpPr>
          <p:cNvPr id="53272" name="Rectangle 24"/>
          <p:cNvSpPr>
            <a:spLocks noChangeArrowheads="1"/>
          </p:cNvSpPr>
          <p:nvPr/>
        </p:nvSpPr>
        <p:spPr bwMode="auto">
          <a:xfrm>
            <a:off x="1524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chemeClr val="tx2"/>
                </a:solidFill>
              </a:rPr>
              <a:t>Inference Space:  Yard A</a:t>
            </a:r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2286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>
                <a:solidFill>
                  <a:schemeClr val="tx2"/>
                </a:solidFill>
              </a:rPr>
              <a:t>Inference Space:  Yards C and D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981200" y="3733800"/>
            <a:ext cx="4343400" cy="1752600"/>
            <a:chOff x="1248" y="2352"/>
            <a:chExt cx="2736" cy="1104"/>
          </a:xfrm>
        </p:grpSpPr>
        <p:sp>
          <p:nvSpPr>
            <p:cNvPr id="53275" name="AutoShape 27"/>
            <p:cNvSpPr>
              <a:spLocks noChangeArrowheads="1"/>
            </p:cNvSpPr>
            <p:nvPr/>
          </p:nvSpPr>
          <p:spPr bwMode="auto">
            <a:xfrm>
              <a:off x="3888" y="3216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3276" name="AutoShape 28"/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3277" name="AutoShape 29"/>
            <p:cNvSpPr>
              <a:spLocks noChangeArrowheads="1"/>
            </p:cNvSpPr>
            <p:nvPr/>
          </p:nvSpPr>
          <p:spPr bwMode="auto">
            <a:xfrm>
              <a:off x="1248" y="2448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3278" name="AutoShape 30"/>
            <p:cNvSpPr>
              <a:spLocks noChangeArrowheads="1"/>
            </p:cNvSpPr>
            <p:nvPr/>
          </p:nvSpPr>
          <p:spPr bwMode="auto">
            <a:xfrm>
              <a:off x="2160" y="3072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3279" name="AutoShape 31"/>
            <p:cNvSpPr>
              <a:spLocks noChangeArrowheads="1"/>
            </p:cNvSpPr>
            <p:nvPr/>
          </p:nvSpPr>
          <p:spPr bwMode="auto">
            <a:xfrm>
              <a:off x="1728" y="3360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3280" name="AutoShape 32"/>
            <p:cNvSpPr>
              <a:spLocks noChangeArrowheads="1"/>
            </p:cNvSpPr>
            <p:nvPr/>
          </p:nvSpPr>
          <p:spPr bwMode="auto">
            <a:xfrm>
              <a:off x="3840" y="2352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</p:grpSp>
      <p:sp>
        <p:nvSpPr>
          <p:cNvPr id="53281" name="Rectangle 33"/>
          <p:cNvSpPr>
            <a:spLocks noChangeArrowheads="1"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>
                <a:solidFill>
                  <a:schemeClr val="tx2"/>
                </a:solidFill>
              </a:rPr>
              <a:t>Example:  a neighborhood with 4 yards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/>
      <p:bldP spid="53254" grpId="1"/>
      <p:bldP spid="53272" grpId="0"/>
      <p:bldP spid="53272" grpId="1"/>
      <p:bldP spid="53273" grpId="0"/>
      <p:bldP spid="532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" y="3810000"/>
            <a:ext cx="4114800" cy="2667000"/>
            <a:chOff x="1008" y="720"/>
            <a:chExt cx="3744" cy="2880"/>
          </a:xfrm>
        </p:grpSpPr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1008" y="720"/>
              <a:ext cx="1872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Yard A</a:t>
              </a:r>
            </a:p>
          </p:txBody>
        </p:sp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2880" y="2160"/>
              <a:ext cx="1872" cy="1440"/>
            </a:xfrm>
            <a:prstGeom prst="rect">
              <a:avLst/>
            </a:prstGeom>
            <a:solidFill>
              <a:srgbClr val="76C7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Yard D</a:t>
              </a:r>
            </a:p>
          </p:txBody>
        </p: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1008" y="2160"/>
              <a:ext cx="1872" cy="1440"/>
            </a:xfrm>
            <a:prstGeom prst="rect">
              <a:avLst/>
            </a:prstGeom>
            <a:solidFill>
              <a:srgbClr val="B1EDB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Yard C</a:t>
              </a:r>
            </a:p>
          </p:txBody>
        </p:sp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2880" y="720"/>
              <a:ext cx="1872" cy="1440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Yard B</a:t>
              </a:r>
            </a:p>
          </p:txBody>
        </p:sp>
      </p:grp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Inference Space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Statistically – you can only make an inference from a sampled population</a:t>
            </a:r>
          </a:p>
          <a:p>
            <a:pPr lvl="1" eaLnBrk="1" hangingPunct="1"/>
            <a:r>
              <a:rPr lang="en-US" dirty="0" smtClean="0"/>
              <a:t>Defining the population is important and involves considered expert opinions of the scientists involved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" y="3810000"/>
            <a:ext cx="4114800" cy="2667000"/>
            <a:chOff x="1008" y="720"/>
            <a:chExt cx="3744" cy="2880"/>
          </a:xfrm>
        </p:grpSpPr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1008" y="720"/>
              <a:ext cx="1872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Yard A</a:t>
              </a:r>
            </a:p>
          </p:txBody>
        </p:sp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2880" y="2160"/>
              <a:ext cx="1872" cy="1440"/>
            </a:xfrm>
            <a:prstGeom prst="rect">
              <a:avLst/>
            </a:prstGeom>
            <a:solidFill>
              <a:srgbClr val="76C7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Yard D</a:t>
              </a:r>
            </a:p>
          </p:txBody>
        </p: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1008" y="2160"/>
              <a:ext cx="1872" cy="1440"/>
            </a:xfrm>
            <a:prstGeom prst="rect">
              <a:avLst/>
            </a:prstGeom>
            <a:solidFill>
              <a:srgbClr val="B1EDB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Yard C</a:t>
              </a:r>
            </a:p>
          </p:txBody>
        </p:sp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2880" y="720"/>
              <a:ext cx="1872" cy="1440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Yard B</a:t>
              </a:r>
            </a:p>
          </p:txBody>
        </p:sp>
      </p:grp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Inference Space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Statistically – you can only make an inference from a sampled population</a:t>
            </a:r>
          </a:p>
          <a:p>
            <a:pPr lvl="1" eaLnBrk="1" hangingPunct="1"/>
            <a:r>
              <a:rPr lang="en-US" dirty="0" smtClean="0"/>
              <a:t>Defining the population is important and involves considered expert opinions of the scientists involved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048000" y="1143000"/>
            <a:ext cx="4435475" cy="94615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Are yards a good way to define this population?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4038600" y="4038600"/>
            <a:ext cx="4892675" cy="131127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200" dirty="0">
              <a:solidFill>
                <a:srgbClr val="FFFF00"/>
              </a:solidFill>
            </a:endParaRPr>
          </a:p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What don’t they account for?</a:t>
            </a:r>
          </a:p>
          <a:p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048000" y="2133600"/>
            <a:ext cx="4892675" cy="1128713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Yards likely account for management differences.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  <p:bldP spid="61445" grpId="0" build="allAtOnce" animBg="1"/>
      <p:bldP spid="61446" grpId="0" build="allAtOnce" animBg="1"/>
      <p:bldP spid="61447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tall is the class (in inches)?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Stand up</a:t>
            </a:r>
          </a:p>
          <a:p>
            <a:r>
              <a:rPr lang="en-US" dirty="0" smtClean="0"/>
              <a:t>Look around</a:t>
            </a:r>
          </a:p>
          <a:p>
            <a:r>
              <a:rPr lang="en-US" dirty="0" smtClean="0"/>
              <a:t>And think………….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Inference Space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Statistically – you can only make an inference from a sampled population</a:t>
            </a:r>
          </a:p>
          <a:p>
            <a:pPr eaLnBrk="1" hangingPunct="1"/>
            <a:endParaRPr lang="en-US" sz="1200" smtClean="0"/>
          </a:p>
          <a:p>
            <a:pPr eaLnBrk="1" hangingPunct="1"/>
            <a:r>
              <a:rPr lang="en-US" smtClean="0"/>
              <a:t>Ideally statistically valid samples should be selected randomly (there are many techniques for doing this)</a:t>
            </a:r>
          </a:p>
          <a:p>
            <a:pPr eaLnBrk="1" hangingPunct="1"/>
            <a:endParaRPr lang="en-US" sz="1000" smtClean="0"/>
          </a:p>
          <a:p>
            <a:pPr eaLnBrk="1" hangingPunct="1"/>
            <a:endParaRPr lang="en-US" smtClean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066800" y="4495800"/>
            <a:ext cx="6934200" cy="1066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Is this how most soils are sampled for NRCS?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522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Inference Space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Statistically – you can only make an inference from a sampled population</a:t>
            </a:r>
          </a:p>
          <a:p>
            <a:pPr eaLnBrk="1" hangingPunct="1"/>
            <a:endParaRPr lang="en-US" sz="1200" smtClean="0"/>
          </a:p>
          <a:p>
            <a:pPr eaLnBrk="1" hangingPunct="1"/>
            <a:r>
              <a:rPr lang="en-US" smtClean="0"/>
              <a:t>Ideally statistically valid samples should be selected randomly (there are many techniques for doing this)</a:t>
            </a:r>
          </a:p>
          <a:p>
            <a:pPr eaLnBrk="1" hangingPunct="1"/>
            <a:endParaRPr lang="en-US" sz="1000" smtClean="0"/>
          </a:p>
          <a:p>
            <a:pPr eaLnBrk="1" hangingPunct="1"/>
            <a:endParaRPr lang="en-US" smtClean="0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143000" y="3657600"/>
            <a:ext cx="6934200" cy="233910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This serves us well for mapping, but when we’re using the data for other purposes we need to think about how samples were selected and what that means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sz="4400" dirty="0" smtClean="0">
                <a:solidFill>
                  <a:srgbClr val="FFFF00"/>
                </a:solidFill>
              </a:rPr>
              <a:t>Model Directed Sampling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143000" y="1066800"/>
            <a:ext cx="6934200" cy="1066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Is this how most soils are sampled for NRCS?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143000" y="2057400"/>
            <a:ext cx="6934200" cy="1676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Typically, we use our soil forming model to determine where to sample. </a:t>
            </a:r>
            <a:r>
              <a:rPr lang="en-US" sz="2800" dirty="0">
                <a:solidFill>
                  <a:srgbClr val="FFFF00"/>
                </a:solidFill>
              </a:rPr>
              <a:t>(sometimes called purposive sampling)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2362200"/>
            <a:ext cx="7086600" cy="2062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type of sampling needs to be well documented – what model was used, why was a sample collected in that location…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 animBg="1"/>
      <p:bldP spid="52230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600200" y="1143000"/>
            <a:ext cx="29718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Yard A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572000" y="3429000"/>
            <a:ext cx="2971800" cy="2286000"/>
          </a:xfrm>
          <a:prstGeom prst="rect">
            <a:avLst/>
          </a:prstGeom>
          <a:solidFill>
            <a:srgbClr val="76C7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Yard D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600200" y="3429000"/>
            <a:ext cx="2971800" cy="2286000"/>
          </a:xfrm>
          <a:prstGeom prst="rect">
            <a:avLst/>
          </a:prstGeom>
          <a:solidFill>
            <a:srgbClr val="B1EDB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Yard C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4572000" y="1143000"/>
            <a:ext cx="2971800" cy="2286000"/>
          </a:xfrm>
          <a:prstGeom prst="rect">
            <a:avLst/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Yard B</a:t>
            </a:r>
          </a:p>
        </p:txBody>
      </p:sp>
      <p:sp>
        <p:nvSpPr>
          <p:cNvPr id="62470" name="Freeform 6"/>
          <p:cNvSpPr>
            <a:spLocks/>
          </p:cNvSpPr>
          <p:nvPr/>
        </p:nvSpPr>
        <p:spPr bwMode="auto">
          <a:xfrm>
            <a:off x="4876800" y="1143000"/>
            <a:ext cx="2514600" cy="4572000"/>
          </a:xfrm>
          <a:custGeom>
            <a:avLst/>
            <a:gdLst>
              <a:gd name="T0" fmla="*/ 0 w 1248"/>
              <a:gd name="T1" fmla="*/ 0 h 912"/>
              <a:gd name="T2" fmla="*/ 768 w 1248"/>
              <a:gd name="T3" fmla="*/ 144 h 912"/>
              <a:gd name="T4" fmla="*/ 1104 w 1248"/>
              <a:gd name="T5" fmla="*/ 576 h 912"/>
              <a:gd name="T6" fmla="*/ 1248 w 1248"/>
              <a:gd name="T7" fmla="*/ 912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912"/>
              <a:gd name="T14" fmla="*/ 1248 w 1248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912">
                <a:moveTo>
                  <a:pt x="0" y="0"/>
                </a:moveTo>
                <a:cubicBezTo>
                  <a:pt x="292" y="24"/>
                  <a:pt x="584" y="48"/>
                  <a:pt x="768" y="144"/>
                </a:cubicBezTo>
                <a:cubicBezTo>
                  <a:pt x="952" y="240"/>
                  <a:pt x="1024" y="448"/>
                  <a:pt x="1104" y="576"/>
                </a:cubicBezTo>
                <a:cubicBezTo>
                  <a:pt x="1184" y="704"/>
                  <a:pt x="1216" y="808"/>
                  <a:pt x="1248" y="91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1" name="Freeform 7"/>
          <p:cNvSpPr>
            <a:spLocks/>
          </p:cNvSpPr>
          <p:nvPr/>
        </p:nvSpPr>
        <p:spPr bwMode="auto">
          <a:xfrm>
            <a:off x="2679700" y="2552700"/>
            <a:ext cx="2425700" cy="2336800"/>
          </a:xfrm>
          <a:custGeom>
            <a:avLst/>
            <a:gdLst>
              <a:gd name="T0" fmla="*/ 136 w 2408"/>
              <a:gd name="T1" fmla="*/ 984 h 1472"/>
              <a:gd name="T2" fmla="*/ 40 w 2408"/>
              <a:gd name="T3" fmla="*/ 792 h 1472"/>
              <a:gd name="T4" fmla="*/ 136 w 2408"/>
              <a:gd name="T5" fmla="*/ 264 h 1472"/>
              <a:gd name="T6" fmla="*/ 856 w 2408"/>
              <a:gd name="T7" fmla="*/ 24 h 1472"/>
              <a:gd name="T8" fmla="*/ 1288 w 2408"/>
              <a:gd name="T9" fmla="*/ 408 h 1472"/>
              <a:gd name="T10" fmla="*/ 1672 w 2408"/>
              <a:gd name="T11" fmla="*/ 504 h 1472"/>
              <a:gd name="T12" fmla="*/ 2104 w 2408"/>
              <a:gd name="T13" fmla="*/ 504 h 1472"/>
              <a:gd name="T14" fmla="*/ 2392 w 2408"/>
              <a:gd name="T15" fmla="*/ 840 h 1472"/>
              <a:gd name="T16" fmla="*/ 2200 w 2408"/>
              <a:gd name="T17" fmla="*/ 1320 h 1472"/>
              <a:gd name="T18" fmla="*/ 1720 w 2408"/>
              <a:gd name="T19" fmla="*/ 1416 h 1472"/>
              <a:gd name="T20" fmla="*/ 1240 w 2408"/>
              <a:gd name="T21" fmla="*/ 1464 h 1472"/>
              <a:gd name="T22" fmla="*/ 760 w 2408"/>
              <a:gd name="T23" fmla="*/ 1368 h 1472"/>
              <a:gd name="T24" fmla="*/ 136 w 2408"/>
              <a:gd name="T25" fmla="*/ 984 h 14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8"/>
              <a:gd name="T40" fmla="*/ 0 h 1472"/>
              <a:gd name="T41" fmla="*/ 2408 w 2408"/>
              <a:gd name="T42" fmla="*/ 1472 h 14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8" h="1472">
                <a:moveTo>
                  <a:pt x="136" y="984"/>
                </a:moveTo>
                <a:cubicBezTo>
                  <a:pt x="16" y="888"/>
                  <a:pt x="40" y="912"/>
                  <a:pt x="40" y="792"/>
                </a:cubicBezTo>
                <a:cubicBezTo>
                  <a:pt x="40" y="672"/>
                  <a:pt x="0" y="392"/>
                  <a:pt x="136" y="264"/>
                </a:cubicBezTo>
                <a:cubicBezTo>
                  <a:pt x="272" y="136"/>
                  <a:pt x="664" y="0"/>
                  <a:pt x="856" y="24"/>
                </a:cubicBezTo>
                <a:cubicBezTo>
                  <a:pt x="1048" y="48"/>
                  <a:pt x="1152" y="328"/>
                  <a:pt x="1288" y="408"/>
                </a:cubicBezTo>
                <a:cubicBezTo>
                  <a:pt x="1424" y="488"/>
                  <a:pt x="1536" y="488"/>
                  <a:pt x="1672" y="504"/>
                </a:cubicBezTo>
                <a:cubicBezTo>
                  <a:pt x="1808" y="520"/>
                  <a:pt x="1984" y="448"/>
                  <a:pt x="2104" y="504"/>
                </a:cubicBezTo>
                <a:cubicBezTo>
                  <a:pt x="2224" y="560"/>
                  <a:pt x="2376" y="704"/>
                  <a:pt x="2392" y="840"/>
                </a:cubicBezTo>
                <a:cubicBezTo>
                  <a:pt x="2408" y="976"/>
                  <a:pt x="2312" y="1224"/>
                  <a:pt x="2200" y="1320"/>
                </a:cubicBezTo>
                <a:cubicBezTo>
                  <a:pt x="2088" y="1416"/>
                  <a:pt x="1880" y="1392"/>
                  <a:pt x="1720" y="1416"/>
                </a:cubicBezTo>
                <a:cubicBezTo>
                  <a:pt x="1560" y="1440"/>
                  <a:pt x="1400" y="1472"/>
                  <a:pt x="1240" y="1464"/>
                </a:cubicBezTo>
                <a:cubicBezTo>
                  <a:pt x="1080" y="1456"/>
                  <a:pt x="944" y="1448"/>
                  <a:pt x="760" y="1368"/>
                </a:cubicBezTo>
                <a:cubicBezTo>
                  <a:pt x="576" y="1288"/>
                  <a:pt x="256" y="1080"/>
                  <a:pt x="136" y="98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2" name="Text Box 16"/>
          <p:cNvSpPr txBox="1">
            <a:spLocks noChangeArrowheads="1"/>
          </p:cNvSpPr>
          <p:nvPr/>
        </p:nvSpPr>
        <p:spPr bwMode="auto">
          <a:xfrm>
            <a:off x="3581400" y="36576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2133600" y="1524000"/>
            <a:ext cx="103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Alpha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6172200" y="1219200"/>
            <a:ext cx="130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Gamma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3352800" y="3657600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Beta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nimBg="1"/>
      <p:bldP spid="62471" grpId="0" animBg="1"/>
      <p:bldP spid="62481" grpId="0"/>
      <p:bldP spid="62482" grpId="0"/>
      <p:bldP spid="6248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600200" y="1143000"/>
            <a:ext cx="5943600" cy="4572000"/>
            <a:chOff x="1008" y="720"/>
            <a:chExt cx="3744" cy="2880"/>
          </a:xfrm>
        </p:grpSpPr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1008" y="720"/>
              <a:ext cx="3744" cy="2880"/>
              <a:chOff x="1008" y="720"/>
              <a:chExt cx="3744" cy="2880"/>
            </a:xfrm>
          </p:grpSpPr>
          <p:sp>
            <p:nvSpPr>
              <p:cNvPr id="53267" name="Rectangle 2"/>
              <p:cNvSpPr>
                <a:spLocks noChangeArrowheads="1"/>
              </p:cNvSpPr>
              <p:nvPr/>
            </p:nvSpPr>
            <p:spPr bwMode="auto">
              <a:xfrm>
                <a:off x="1008" y="720"/>
                <a:ext cx="1872" cy="14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Yard A</a:t>
                </a:r>
              </a:p>
            </p:txBody>
          </p:sp>
          <p:sp>
            <p:nvSpPr>
              <p:cNvPr id="53268" name="Rectangle 3"/>
              <p:cNvSpPr>
                <a:spLocks noChangeArrowheads="1"/>
              </p:cNvSpPr>
              <p:nvPr/>
            </p:nvSpPr>
            <p:spPr bwMode="auto">
              <a:xfrm>
                <a:off x="2880" y="2160"/>
                <a:ext cx="1872" cy="1440"/>
              </a:xfrm>
              <a:prstGeom prst="rect">
                <a:avLst/>
              </a:prstGeom>
              <a:solidFill>
                <a:srgbClr val="76C74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Yard D</a:t>
                </a:r>
              </a:p>
            </p:txBody>
          </p:sp>
          <p:sp>
            <p:nvSpPr>
              <p:cNvPr id="53269" name="Rectangle 4"/>
              <p:cNvSpPr>
                <a:spLocks noChangeArrowheads="1"/>
              </p:cNvSpPr>
              <p:nvPr/>
            </p:nvSpPr>
            <p:spPr bwMode="auto">
              <a:xfrm>
                <a:off x="1008" y="2160"/>
                <a:ext cx="1872" cy="1440"/>
              </a:xfrm>
              <a:prstGeom prst="rect">
                <a:avLst/>
              </a:prstGeom>
              <a:solidFill>
                <a:srgbClr val="B1EDB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Yard C</a:t>
                </a:r>
              </a:p>
            </p:txBody>
          </p:sp>
          <p:sp>
            <p:nvSpPr>
              <p:cNvPr id="53270" name="Rectangle 5"/>
              <p:cNvSpPr>
                <a:spLocks noChangeArrowheads="1"/>
              </p:cNvSpPr>
              <p:nvPr/>
            </p:nvSpPr>
            <p:spPr bwMode="auto">
              <a:xfrm>
                <a:off x="2880" y="720"/>
                <a:ext cx="1872" cy="1440"/>
              </a:xfrm>
              <a:prstGeom prst="rect">
                <a:avLst/>
              </a:prstGeom>
              <a:solidFill>
                <a:srgbClr val="00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Yard B</a:t>
                </a:r>
              </a:p>
            </p:txBody>
          </p:sp>
        </p:grpSp>
        <p:sp>
          <p:nvSpPr>
            <p:cNvPr id="53262" name="Freeform 35"/>
            <p:cNvSpPr>
              <a:spLocks/>
            </p:cNvSpPr>
            <p:nvPr/>
          </p:nvSpPr>
          <p:spPr bwMode="auto">
            <a:xfrm>
              <a:off x="3072" y="720"/>
              <a:ext cx="1584" cy="2880"/>
            </a:xfrm>
            <a:custGeom>
              <a:avLst/>
              <a:gdLst>
                <a:gd name="T0" fmla="*/ 0 w 1248"/>
                <a:gd name="T1" fmla="*/ 0 h 912"/>
                <a:gd name="T2" fmla="*/ 768 w 1248"/>
                <a:gd name="T3" fmla="*/ 144 h 912"/>
                <a:gd name="T4" fmla="*/ 1104 w 1248"/>
                <a:gd name="T5" fmla="*/ 576 h 912"/>
                <a:gd name="T6" fmla="*/ 1248 w 1248"/>
                <a:gd name="T7" fmla="*/ 912 h 9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912"/>
                <a:gd name="T14" fmla="*/ 1248 w 1248"/>
                <a:gd name="T15" fmla="*/ 912 h 9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912">
                  <a:moveTo>
                    <a:pt x="0" y="0"/>
                  </a:moveTo>
                  <a:cubicBezTo>
                    <a:pt x="292" y="24"/>
                    <a:pt x="584" y="48"/>
                    <a:pt x="768" y="144"/>
                  </a:cubicBezTo>
                  <a:cubicBezTo>
                    <a:pt x="952" y="240"/>
                    <a:pt x="1024" y="448"/>
                    <a:pt x="1104" y="576"/>
                  </a:cubicBezTo>
                  <a:cubicBezTo>
                    <a:pt x="1184" y="704"/>
                    <a:pt x="1216" y="808"/>
                    <a:pt x="1248" y="9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3" name="Freeform 36"/>
            <p:cNvSpPr>
              <a:spLocks/>
            </p:cNvSpPr>
            <p:nvPr/>
          </p:nvSpPr>
          <p:spPr bwMode="auto">
            <a:xfrm>
              <a:off x="1688" y="1608"/>
              <a:ext cx="1528" cy="1472"/>
            </a:xfrm>
            <a:custGeom>
              <a:avLst/>
              <a:gdLst>
                <a:gd name="T0" fmla="*/ 136 w 2408"/>
                <a:gd name="T1" fmla="*/ 984 h 1472"/>
                <a:gd name="T2" fmla="*/ 40 w 2408"/>
                <a:gd name="T3" fmla="*/ 792 h 1472"/>
                <a:gd name="T4" fmla="*/ 136 w 2408"/>
                <a:gd name="T5" fmla="*/ 264 h 1472"/>
                <a:gd name="T6" fmla="*/ 856 w 2408"/>
                <a:gd name="T7" fmla="*/ 24 h 1472"/>
                <a:gd name="T8" fmla="*/ 1288 w 2408"/>
                <a:gd name="T9" fmla="*/ 408 h 1472"/>
                <a:gd name="T10" fmla="*/ 1672 w 2408"/>
                <a:gd name="T11" fmla="*/ 504 h 1472"/>
                <a:gd name="T12" fmla="*/ 2104 w 2408"/>
                <a:gd name="T13" fmla="*/ 504 h 1472"/>
                <a:gd name="T14" fmla="*/ 2392 w 2408"/>
                <a:gd name="T15" fmla="*/ 840 h 1472"/>
                <a:gd name="T16" fmla="*/ 2200 w 2408"/>
                <a:gd name="T17" fmla="*/ 1320 h 1472"/>
                <a:gd name="T18" fmla="*/ 1720 w 2408"/>
                <a:gd name="T19" fmla="*/ 1416 h 1472"/>
                <a:gd name="T20" fmla="*/ 1240 w 2408"/>
                <a:gd name="T21" fmla="*/ 1464 h 1472"/>
                <a:gd name="T22" fmla="*/ 760 w 2408"/>
                <a:gd name="T23" fmla="*/ 1368 h 1472"/>
                <a:gd name="T24" fmla="*/ 136 w 2408"/>
                <a:gd name="T25" fmla="*/ 984 h 14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8"/>
                <a:gd name="T40" fmla="*/ 0 h 1472"/>
                <a:gd name="T41" fmla="*/ 2408 w 2408"/>
                <a:gd name="T42" fmla="*/ 1472 h 14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8" h="1472">
                  <a:moveTo>
                    <a:pt x="136" y="984"/>
                  </a:moveTo>
                  <a:cubicBezTo>
                    <a:pt x="16" y="888"/>
                    <a:pt x="40" y="912"/>
                    <a:pt x="40" y="792"/>
                  </a:cubicBezTo>
                  <a:cubicBezTo>
                    <a:pt x="40" y="672"/>
                    <a:pt x="0" y="392"/>
                    <a:pt x="136" y="264"/>
                  </a:cubicBezTo>
                  <a:cubicBezTo>
                    <a:pt x="272" y="136"/>
                    <a:pt x="664" y="0"/>
                    <a:pt x="856" y="24"/>
                  </a:cubicBezTo>
                  <a:cubicBezTo>
                    <a:pt x="1048" y="48"/>
                    <a:pt x="1152" y="328"/>
                    <a:pt x="1288" y="408"/>
                  </a:cubicBezTo>
                  <a:cubicBezTo>
                    <a:pt x="1424" y="488"/>
                    <a:pt x="1536" y="488"/>
                    <a:pt x="1672" y="504"/>
                  </a:cubicBezTo>
                  <a:cubicBezTo>
                    <a:pt x="1808" y="520"/>
                    <a:pt x="1984" y="448"/>
                    <a:pt x="2104" y="504"/>
                  </a:cubicBezTo>
                  <a:cubicBezTo>
                    <a:pt x="2224" y="560"/>
                    <a:pt x="2376" y="704"/>
                    <a:pt x="2392" y="840"/>
                  </a:cubicBezTo>
                  <a:cubicBezTo>
                    <a:pt x="2408" y="976"/>
                    <a:pt x="2312" y="1224"/>
                    <a:pt x="2200" y="1320"/>
                  </a:cubicBezTo>
                  <a:cubicBezTo>
                    <a:pt x="2088" y="1416"/>
                    <a:pt x="1880" y="1392"/>
                    <a:pt x="1720" y="1416"/>
                  </a:cubicBezTo>
                  <a:cubicBezTo>
                    <a:pt x="1560" y="1440"/>
                    <a:pt x="1400" y="1472"/>
                    <a:pt x="1240" y="1464"/>
                  </a:cubicBezTo>
                  <a:cubicBezTo>
                    <a:pt x="1080" y="1456"/>
                    <a:pt x="944" y="1448"/>
                    <a:pt x="760" y="1368"/>
                  </a:cubicBezTo>
                  <a:cubicBezTo>
                    <a:pt x="576" y="1288"/>
                    <a:pt x="256" y="1080"/>
                    <a:pt x="136" y="984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4" name="Text Box 48"/>
            <p:cNvSpPr txBox="1">
              <a:spLocks noChangeArrowheads="1"/>
            </p:cNvSpPr>
            <p:nvPr/>
          </p:nvSpPr>
          <p:spPr bwMode="auto">
            <a:xfrm>
              <a:off x="1344" y="960"/>
              <a:ext cx="6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Alpha</a:t>
              </a:r>
            </a:p>
          </p:txBody>
        </p:sp>
        <p:sp>
          <p:nvSpPr>
            <p:cNvPr id="53265" name="Text Box 49"/>
            <p:cNvSpPr txBox="1">
              <a:spLocks noChangeArrowheads="1"/>
            </p:cNvSpPr>
            <p:nvPr/>
          </p:nvSpPr>
          <p:spPr bwMode="auto">
            <a:xfrm>
              <a:off x="3888" y="768"/>
              <a:ext cx="8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Gamma</a:t>
              </a:r>
            </a:p>
          </p:txBody>
        </p:sp>
        <p:sp>
          <p:nvSpPr>
            <p:cNvPr id="53266" name="Text Box 50"/>
            <p:cNvSpPr txBox="1">
              <a:spLocks noChangeArrowheads="1"/>
            </p:cNvSpPr>
            <p:nvPr/>
          </p:nvSpPr>
          <p:spPr bwMode="auto">
            <a:xfrm>
              <a:off x="2112" y="2304"/>
              <a:ext cx="5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Beta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209800" y="3505200"/>
            <a:ext cx="4572000" cy="1905000"/>
            <a:chOff x="1392" y="912"/>
            <a:chExt cx="2880" cy="1200"/>
          </a:xfrm>
        </p:grpSpPr>
        <p:sp>
          <p:nvSpPr>
            <p:cNvPr id="56358" name="AutoShape 38"/>
            <p:cNvSpPr>
              <a:spLocks noChangeArrowheads="1"/>
            </p:cNvSpPr>
            <p:nvPr/>
          </p:nvSpPr>
          <p:spPr bwMode="auto">
            <a:xfrm>
              <a:off x="4176" y="1776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6359" name="AutoShape 39"/>
            <p:cNvSpPr>
              <a:spLocks noChangeArrowheads="1"/>
            </p:cNvSpPr>
            <p:nvPr/>
          </p:nvSpPr>
          <p:spPr bwMode="auto">
            <a:xfrm>
              <a:off x="2880" y="912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6360" name="AutoShape 40"/>
            <p:cNvSpPr>
              <a:spLocks noChangeArrowheads="1"/>
            </p:cNvSpPr>
            <p:nvPr/>
          </p:nvSpPr>
          <p:spPr bwMode="auto">
            <a:xfrm>
              <a:off x="1536" y="1008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6361" name="AutoShape 41"/>
            <p:cNvSpPr>
              <a:spLocks noChangeArrowheads="1"/>
            </p:cNvSpPr>
            <p:nvPr/>
          </p:nvSpPr>
          <p:spPr bwMode="auto">
            <a:xfrm>
              <a:off x="2640" y="1776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6362" name="AutoShape 42"/>
            <p:cNvSpPr>
              <a:spLocks noChangeArrowheads="1"/>
            </p:cNvSpPr>
            <p:nvPr/>
          </p:nvSpPr>
          <p:spPr bwMode="auto">
            <a:xfrm>
              <a:off x="1392" y="2016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6363" name="AutoShape 43"/>
            <p:cNvSpPr>
              <a:spLocks noChangeArrowheads="1"/>
            </p:cNvSpPr>
            <p:nvPr/>
          </p:nvSpPr>
          <p:spPr bwMode="auto">
            <a:xfrm>
              <a:off x="4128" y="912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</p:grpSp>
      <p:sp>
        <p:nvSpPr>
          <p:cNvPr id="53252" name="Text Box 46"/>
          <p:cNvSpPr txBox="1">
            <a:spLocks noChangeArrowheads="1"/>
          </p:cNvSpPr>
          <p:nvPr/>
        </p:nvSpPr>
        <p:spPr bwMode="auto">
          <a:xfrm>
            <a:off x="533400" y="152400"/>
            <a:ext cx="6873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Now  with expert knowledge  we’ll reevaluate inference space for the yard C and D samples.</a:t>
            </a:r>
          </a:p>
        </p:txBody>
      </p:sp>
      <p:sp>
        <p:nvSpPr>
          <p:cNvPr id="53253" name="Text Box 47"/>
          <p:cNvSpPr txBox="1">
            <a:spLocks noChangeArrowheads="1"/>
          </p:cNvSpPr>
          <p:nvPr/>
        </p:nvSpPr>
        <p:spPr bwMode="auto">
          <a:xfrm>
            <a:off x="3581400" y="36576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56371" name="Text Box 51"/>
          <p:cNvSpPr txBox="1">
            <a:spLocks noChangeArrowheads="1"/>
          </p:cNvSpPr>
          <p:nvPr/>
        </p:nvSpPr>
        <p:spPr bwMode="auto">
          <a:xfrm>
            <a:off x="1219200" y="5715000"/>
            <a:ext cx="7407275" cy="9461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What is the inference space?  </a:t>
            </a:r>
          </a:p>
          <a:p>
            <a:r>
              <a:rPr lang="en-US" sz="2800">
                <a:solidFill>
                  <a:srgbClr val="FFFF00"/>
                </a:solidFill>
              </a:rPr>
              <a:t>Where do the results of the analyses apply?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Inference Space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endParaRPr lang="en-US" sz="1000" smtClean="0"/>
          </a:p>
          <a:p>
            <a:pPr eaLnBrk="1" hangingPunct="1"/>
            <a:r>
              <a:rPr lang="en-US" smtClean="0"/>
              <a:t>Pragmatically – you can argue for an expansion of the inference space through </a:t>
            </a:r>
            <a:r>
              <a:rPr lang="en-US" smtClean="0">
                <a:solidFill>
                  <a:srgbClr val="FF3300"/>
                </a:solidFill>
              </a:rPr>
              <a:t>expert</a:t>
            </a:r>
            <a:r>
              <a:rPr lang="en-US" smtClean="0"/>
              <a:t> knowledge</a:t>
            </a:r>
          </a:p>
          <a:p>
            <a:pPr lvl="1" eaLnBrk="1" hangingPunct="1"/>
            <a:r>
              <a:rPr lang="en-US" smtClean="0"/>
              <a:t>Existing soil maps or models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3886200"/>
            <a:ext cx="3365500" cy="2590800"/>
            <a:chOff x="1008" y="720"/>
            <a:chExt cx="3831" cy="288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008" y="720"/>
              <a:ext cx="3744" cy="2880"/>
              <a:chOff x="1008" y="720"/>
              <a:chExt cx="3744" cy="2880"/>
            </a:xfrm>
          </p:grpSpPr>
          <p:sp>
            <p:nvSpPr>
              <p:cNvPr id="54291" name="Rectangle 7"/>
              <p:cNvSpPr>
                <a:spLocks noChangeArrowheads="1"/>
              </p:cNvSpPr>
              <p:nvPr/>
            </p:nvSpPr>
            <p:spPr bwMode="auto">
              <a:xfrm>
                <a:off x="1008" y="720"/>
                <a:ext cx="1872" cy="14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Yard A</a:t>
                </a:r>
              </a:p>
            </p:txBody>
          </p:sp>
          <p:sp>
            <p:nvSpPr>
              <p:cNvPr id="54292" name="Rectangle 8"/>
              <p:cNvSpPr>
                <a:spLocks noChangeArrowheads="1"/>
              </p:cNvSpPr>
              <p:nvPr/>
            </p:nvSpPr>
            <p:spPr bwMode="auto">
              <a:xfrm>
                <a:off x="2880" y="2160"/>
                <a:ext cx="1872" cy="1440"/>
              </a:xfrm>
              <a:prstGeom prst="rect">
                <a:avLst/>
              </a:prstGeom>
              <a:solidFill>
                <a:srgbClr val="76C74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Yard D</a:t>
                </a:r>
              </a:p>
            </p:txBody>
          </p:sp>
          <p:sp>
            <p:nvSpPr>
              <p:cNvPr id="54293" name="Rectangle 9"/>
              <p:cNvSpPr>
                <a:spLocks noChangeArrowheads="1"/>
              </p:cNvSpPr>
              <p:nvPr/>
            </p:nvSpPr>
            <p:spPr bwMode="auto">
              <a:xfrm>
                <a:off x="1008" y="2160"/>
                <a:ext cx="1872" cy="1440"/>
              </a:xfrm>
              <a:prstGeom prst="rect">
                <a:avLst/>
              </a:prstGeom>
              <a:solidFill>
                <a:srgbClr val="B1EDB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Yard C</a:t>
                </a:r>
              </a:p>
            </p:txBody>
          </p:sp>
          <p:sp>
            <p:nvSpPr>
              <p:cNvPr id="54294" name="Rectangle 10"/>
              <p:cNvSpPr>
                <a:spLocks noChangeArrowheads="1"/>
              </p:cNvSpPr>
              <p:nvPr/>
            </p:nvSpPr>
            <p:spPr bwMode="auto">
              <a:xfrm>
                <a:off x="2880" y="720"/>
                <a:ext cx="1872" cy="1440"/>
              </a:xfrm>
              <a:prstGeom prst="rect">
                <a:avLst/>
              </a:prstGeom>
              <a:solidFill>
                <a:srgbClr val="00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Yard B</a:t>
                </a:r>
              </a:p>
            </p:txBody>
          </p:sp>
        </p:grpSp>
        <p:sp>
          <p:nvSpPr>
            <p:cNvPr id="54286" name="Freeform 11"/>
            <p:cNvSpPr>
              <a:spLocks/>
            </p:cNvSpPr>
            <p:nvPr/>
          </p:nvSpPr>
          <p:spPr bwMode="auto">
            <a:xfrm>
              <a:off x="3072" y="720"/>
              <a:ext cx="1584" cy="2880"/>
            </a:xfrm>
            <a:custGeom>
              <a:avLst/>
              <a:gdLst>
                <a:gd name="T0" fmla="*/ 0 w 1248"/>
                <a:gd name="T1" fmla="*/ 0 h 912"/>
                <a:gd name="T2" fmla="*/ 768 w 1248"/>
                <a:gd name="T3" fmla="*/ 144 h 912"/>
                <a:gd name="T4" fmla="*/ 1104 w 1248"/>
                <a:gd name="T5" fmla="*/ 576 h 912"/>
                <a:gd name="T6" fmla="*/ 1248 w 1248"/>
                <a:gd name="T7" fmla="*/ 912 h 9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912"/>
                <a:gd name="T14" fmla="*/ 1248 w 1248"/>
                <a:gd name="T15" fmla="*/ 912 h 9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912">
                  <a:moveTo>
                    <a:pt x="0" y="0"/>
                  </a:moveTo>
                  <a:cubicBezTo>
                    <a:pt x="292" y="24"/>
                    <a:pt x="584" y="48"/>
                    <a:pt x="768" y="144"/>
                  </a:cubicBezTo>
                  <a:cubicBezTo>
                    <a:pt x="952" y="240"/>
                    <a:pt x="1024" y="448"/>
                    <a:pt x="1104" y="576"/>
                  </a:cubicBezTo>
                  <a:cubicBezTo>
                    <a:pt x="1184" y="704"/>
                    <a:pt x="1216" y="808"/>
                    <a:pt x="1248" y="9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Freeform 12"/>
            <p:cNvSpPr>
              <a:spLocks/>
            </p:cNvSpPr>
            <p:nvPr/>
          </p:nvSpPr>
          <p:spPr bwMode="auto">
            <a:xfrm>
              <a:off x="1688" y="1608"/>
              <a:ext cx="1528" cy="1472"/>
            </a:xfrm>
            <a:custGeom>
              <a:avLst/>
              <a:gdLst>
                <a:gd name="T0" fmla="*/ 136 w 2408"/>
                <a:gd name="T1" fmla="*/ 984 h 1472"/>
                <a:gd name="T2" fmla="*/ 40 w 2408"/>
                <a:gd name="T3" fmla="*/ 792 h 1472"/>
                <a:gd name="T4" fmla="*/ 136 w 2408"/>
                <a:gd name="T5" fmla="*/ 264 h 1472"/>
                <a:gd name="T6" fmla="*/ 856 w 2408"/>
                <a:gd name="T7" fmla="*/ 24 h 1472"/>
                <a:gd name="T8" fmla="*/ 1288 w 2408"/>
                <a:gd name="T9" fmla="*/ 408 h 1472"/>
                <a:gd name="T10" fmla="*/ 1672 w 2408"/>
                <a:gd name="T11" fmla="*/ 504 h 1472"/>
                <a:gd name="T12" fmla="*/ 2104 w 2408"/>
                <a:gd name="T13" fmla="*/ 504 h 1472"/>
                <a:gd name="T14" fmla="*/ 2392 w 2408"/>
                <a:gd name="T15" fmla="*/ 840 h 1472"/>
                <a:gd name="T16" fmla="*/ 2200 w 2408"/>
                <a:gd name="T17" fmla="*/ 1320 h 1472"/>
                <a:gd name="T18" fmla="*/ 1720 w 2408"/>
                <a:gd name="T19" fmla="*/ 1416 h 1472"/>
                <a:gd name="T20" fmla="*/ 1240 w 2408"/>
                <a:gd name="T21" fmla="*/ 1464 h 1472"/>
                <a:gd name="T22" fmla="*/ 760 w 2408"/>
                <a:gd name="T23" fmla="*/ 1368 h 1472"/>
                <a:gd name="T24" fmla="*/ 136 w 2408"/>
                <a:gd name="T25" fmla="*/ 984 h 14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8"/>
                <a:gd name="T40" fmla="*/ 0 h 1472"/>
                <a:gd name="T41" fmla="*/ 2408 w 2408"/>
                <a:gd name="T42" fmla="*/ 1472 h 14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8" h="1472">
                  <a:moveTo>
                    <a:pt x="136" y="984"/>
                  </a:moveTo>
                  <a:cubicBezTo>
                    <a:pt x="16" y="888"/>
                    <a:pt x="40" y="912"/>
                    <a:pt x="40" y="792"/>
                  </a:cubicBezTo>
                  <a:cubicBezTo>
                    <a:pt x="40" y="672"/>
                    <a:pt x="0" y="392"/>
                    <a:pt x="136" y="264"/>
                  </a:cubicBezTo>
                  <a:cubicBezTo>
                    <a:pt x="272" y="136"/>
                    <a:pt x="664" y="0"/>
                    <a:pt x="856" y="24"/>
                  </a:cubicBezTo>
                  <a:cubicBezTo>
                    <a:pt x="1048" y="48"/>
                    <a:pt x="1152" y="328"/>
                    <a:pt x="1288" y="408"/>
                  </a:cubicBezTo>
                  <a:cubicBezTo>
                    <a:pt x="1424" y="488"/>
                    <a:pt x="1536" y="488"/>
                    <a:pt x="1672" y="504"/>
                  </a:cubicBezTo>
                  <a:cubicBezTo>
                    <a:pt x="1808" y="520"/>
                    <a:pt x="1984" y="448"/>
                    <a:pt x="2104" y="504"/>
                  </a:cubicBezTo>
                  <a:cubicBezTo>
                    <a:pt x="2224" y="560"/>
                    <a:pt x="2376" y="704"/>
                    <a:pt x="2392" y="840"/>
                  </a:cubicBezTo>
                  <a:cubicBezTo>
                    <a:pt x="2408" y="976"/>
                    <a:pt x="2312" y="1224"/>
                    <a:pt x="2200" y="1320"/>
                  </a:cubicBezTo>
                  <a:cubicBezTo>
                    <a:pt x="2088" y="1416"/>
                    <a:pt x="1880" y="1392"/>
                    <a:pt x="1720" y="1416"/>
                  </a:cubicBezTo>
                  <a:cubicBezTo>
                    <a:pt x="1560" y="1440"/>
                    <a:pt x="1400" y="1472"/>
                    <a:pt x="1240" y="1464"/>
                  </a:cubicBezTo>
                  <a:cubicBezTo>
                    <a:pt x="1080" y="1456"/>
                    <a:pt x="944" y="1448"/>
                    <a:pt x="760" y="1368"/>
                  </a:cubicBezTo>
                  <a:cubicBezTo>
                    <a:pt x="576" y="1288"/>
                    <a:pt x="256" y="1080"/>
                    <a:pt x="136" y="984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Text Box 13"/>
            <p:cNvSpPr txBox="1">
              <a:spLocks noChangeArrowheads="1"/>
            </p:cNvSpPr>
            <p:nvPr/>
          </p:nvSpPr>
          <p:spPr bwMode="auto">
            <a:xfrm>
              <a:off x="1342" y="1098"/>
              <a:ext cx="770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Alpha</a:t>
              </a:r>
            </a:p>
          </p:txBody>
        </p:sp>
        <p:sp>
          <p:nvSpPr>
            <p:cNvPr id="54289" name="Text Box 14"/>
            <p:cNvSpPr txBox="1">
              <a:spLocks noChangeArrowheads="1"/>
            </p:cNvSpPr>
            <p:nvPr/>
          </p:nvSpPr>
          <p:spPr bwMode="auto">
            <a:xfrm>
              <a:off x="3887" y="905"/>
              <a:ext cx="952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Gamma</a:t>
              </a:r>
            </a:p>
          </p:txBody>
        </p:sp>
        <p:sp>
          <p:nvSpPr>
            <p:cNvPr id="54290" name="Text Box 15"/>
            <p:cNvSpPr txBox="1">
              <a:spLocks noChangeArrowheads="1"/>
            </p:cNvSpPr>
            <p:nvPr/>
          </p:nvSpPr>
          <p:spPr bwMode="auto">
            <a:xfrm>
              <a:off x="2112" y="2442"/>
              <a:ext cx="647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Beta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09600" y="5334000"/>
            <a:ext cx="2667000" cy="990600"/>
            <a:chOff x="1392" y="912"/>
            <a:chExt cx="2880" cy="1200"/>
          </a:xfrm>
        </p:grpSpPr>
        <p:sp>
          <p:nvSpPr>
            <p:cNvPr id="60433" name="AutoShape 17"/>
            <p:cNvSpPr>
              <a:spLocks noChangeArrowheads="1"/>
            </p:cNvSpPr>
            <p:nvPr/>
          </p:nvSpPr>
          <p:spPr bwMode="auto">
            <a:xfrm>
              <a:off x="4176" y="1775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60434" name="AutoShape 18"/>
            <p:cNvSpPr>
              <a:spLocks noChangeArrowheads="1"/>
            </p:cNvSpPr>
            <p:nvPr/>
          </p:nvSpPr>
          <p:spPr bwMode="auto">
            <a:xfrm>
              <a:off x="2880" y="912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60435" name="AutoShape 19"/>
            <p:cNvSpPr>
              <a:spLocks noChangeArrowheads="1"/>
            </p:cNvSpPr>
            <p:nvPr/>
          </p:nvSpPr>
          <p:spPr bwMode="auto">
            <a:xfrm>
              <a:off x="1536" y="1008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60436" name="AutoShape 20"/>
            <p:cNvSpPr>
              <a:spLocks noChangeArrowheads="1"/>
            </p:cNvSpPr>
            <p:nvPr/>
          </p:nvSpPr>
          <p:spPr bwMode="auto">
            <a:xfrm>
              <a:off x="2640" y="1775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60437" name="AutoShape 21"/>
            <p:cNvSpPr>
              <a:spLocks noChangeArrowheads="1"/>
            </p:cNvSpPr>
            <p:nvPr/>
          </p:nvSpPr>
          <p:spPr bwMode="auto">
            <a:xfrm>
              <a:off x="1392" y="2016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60438" name="AutoShape 22"/>
            <p:cNvSpPr>
              <a:spLocks noChangeArrowheads="1"/>
            </p:cNvSpPr>
            <p:nvPr/>
          </p:nvSpPr>
          <p:spPr bwMode="auto">
            <a:xfrm>
              <a:off x="4128" y="912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Inference Space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endParaRPr lang="en-US" sz="1000" smtClean="0"/>
          </a:p>
          <a:p>
            <a:pPr eaLnBrk="1" hangingPunct="1"/>
            <a:r>
              <a:rPr lang="en-US" smtClean="0"/>
              <a:t>Pragmatically – you can argue for an expansion of the inference space through </a:t>
            </a:r>
            <a:r>
              <a:rPr lang="en-US" smtClean="0">
                <a:solidFill>
                  <a:srgbClr val="FF3300"/>
                </a:solidFill>
              </a:rPr>
              <a:t>expert</a:t>
            </a:r>
            <a:r>
              <a:rPr lang="en-US" smtClean="0"/>
              <a:t> knowledge</a:t>
            </a:r>
          </a:p>
          <a:p>
            <a:pPr lvl="1" eaLnBrk="1" hangingPunct="1"/>
            <a:r>
              <a:rPr lang="en-US" smtClean="0"/>
              <a:t>Existing soil maps or models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733800" y="1828800"/>
            <a:ext cx="4892675" cy="478948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You are the expert:  use available information and your knowledge of the distribution of soils to determine:</a:t>
            </a:r>
          </a:p>
          <a:p>
            <a:r>
              <a:rPr lang="en-US" sz="2800">
                <a:solidFill>
                  <a:srgbClr val="FFFF00"/>
                </a:solidFill>
              </a:rPr>
              <a:t>what portion of the landscape any given set of samples represents</a:t>
            </a:r>
          </a:p>
          <a:p>
            <a:r>
              <a:rPr lang="en-US" sz="2800">
                <a:solidFill>
                  <a:srgbClr val="FFFF00"/>
                </a:solidFill>
              </a:rPr>
              <a:t>Where do I need to sample to have representative knowledge of the area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3886200"/>
            <a:ext cx="3365500" cy="2590800"/>
            <a:chOff x="1008" y="720"/>
            <a:chExt cx="3831" cy="288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008" y="720"/>
              <a:ext cx="3744" cy="2880"/>
              <a:chOff x="1008" y="720"/>
              <a:chExt cx="3744" cy="2880"/>
            </a:xfrm>
          </p:grpSpPr>
          <p:sp>
            <p:nvSpPr>
              <p:cNvPr id="54291" name="Rectangle 7"/>
              <p:cNvSpPr>
                <a:spLocks noChangeArrowheads="1"/>
              </p:cNvSpPr>
              <p:nvPr/>
            </p:nvSpPr>
            <p:spPr bwMode="auto">
              <a:xfrm>
                <a:off x="1008" y="720"/>
                <a:ext cx="1872" cy="14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Yard A</a:t>
                </a:r>
              </a:p>
            </p:txBody>
          </p:sp>
          <p:sp>
            <p:nvSpPr>
              <p:cNvPr id="54292" name="Rectangle 8"/>
              <p:cNvSpPr>
                <a:spLocks noChangeArrowheads="1"/>
              </p:cNvSpPr>
              <p:nvPr/>
            </p:nvSpPr>
            <p:spPr bwMode="auto">
              <a:xfrm>
                <a:off x="2880" y="2160"/>
                <a:ext cx="1872" cy="1440"/>
              </a:xfrm>
              <a:prstGeom prst="rect">
                <a:avLst/>
              </a:prstGeom>
              <a:solidFill>
                <a:srgbClr val="76C74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Yard D</a:t>
                </a:r>
              </a:p>
            </p:txBody>
          </p:sp>
          <p:sp>
            <p:nvSpPr>
              <p:cNvPr id="54293" name="Rectangle 9"/>
              <p:cNvSpPr>
                <a:spLocks noChangeArrowheads="1"/>
              </p:cNvSpPr>
              <p:nvPr/>
            </p:nvSpPr>
            <p:spPr bwMode="auto">
              <a:xfrm>
                <a:off x="1008" y="2160"/>
                <a:ext cx="1872" cy="1440"/>
              </a:xfrm>
              <a:prstGeom prst="rect">
                <a:avLst/>
              </a:prstGeom>
              <a:solidFill>
                <a:srgbClr val="B1EDB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Yard C</a:t>
                </a:r>
              </a:p>
            </p:txBody>
          </p:sp>
          <p:sp>
            <p:nvSpPr>
              <p:cNvPr id="54294" name="Rectangle 10"/>
              <p:cNvSpPr>
                <a:spLocks noChangeArrowheads="1"/>
              </p:cNvSpPr>
              <p:nvPr/>
            </p:nvSpPr>
            <p:spPr bwMode="auto">
              <a:xfrm>
                <a:off x="2880" y="720"/>
                <a:ext cx="1872" cy="1440"/>
              </a:xfrm>
              <a:prstGeom prst="rect">
                <a:avLst/>
              </a:prstGeom>
              <a:solidFill>
                <a:srgbClr val="00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Yard B</a:t>
                </a:r>
              </a:p>
            </p:txBody>
          </p:sp>
        </p:grpSp>
        <p:sp>
          <p:nvSpPr>
            <p:cNvPr id="54286" name="Freeform 11"/>
            <p:cNvSpPr>
              <a:spLocks/>
            </p:cNvSpPr>
            <p:nvPr/>
          </p:nvSpPr>
          <p:spPr bwMode="auto">
            <a:xfrm>
              <a:off x="3072" y="720"/>
              <a:ext cx="1584" cy="2880"/>
            </a:xfrm>
            <a:custGeom>
              <a:avLst/>
              <a:gdLst>
                <a:gd name="T0" fmla="*/ 0 w 1248"/>
                <a:gd name="T1" fmla="*/ 0 h 912"/>
                <a:gd name="T2" fmla="*/ 768 w 1248"/>
                <a:gd name="T3" fmla="*/ 144 h 912"/>
                <a:gd name="T4" fmla="*/ 1104 w 1248"/>
                <a:gd name="T5" fmla="*/ 576 h 912"/>
                <a:gd name="T6" fmla="*/ 1248 w 1248"/>
                <a:gd name="T7" fmla="*/ 912 h 9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912"/>
                <a:gd name="T14" fmla="*/ 1248 w 1248"/>
                <a:gd name="T15" fmla="*/ 912 h 9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912">
                  <a:moveTo>
                    <a:pt x="0" y="0"/>
                  </a:moveTo>
                  <a:cubicBezTo>
                    <a:pt x="292" y="24"/>
                    <a:pt x="584" y="48"/>
                    <a:pt x="768" y="144"/>
                  </a:cubicBezTo>
                  <a:cubicBezTo>
                    <a:pt x="952" y="240"/>
                    <a:pt x="1024" y="448"/>
                    <a:pt x="1104" y="576"/>
                  </a:cubicBezTo>
                  <a:cubicBezTo>
                    <a:pt x="1184" y="704"/>
                    <a:pt x="1216" y="808"/>
                    <a:pt x="1248" y="9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Freeform 12"/>
            <p:cNvSpPr>
              <a:spLocks/>
            </p:cNvSpPr>
            <p:nvPr/>
          </p:nvSpPr>
          <p:spPr bwMode="auto">
            <a:xfrm>
              <a:off x="1688" y="1608"/>
              <a:ext cx="1528" cy="1472"/>
            </a:xfrm>
            <a:custGeom>
              <a:avLst/>
              <a:gdLst>
                <a:gd name="T0" fmla="*/ 136 w 2408"/>
                <a:gd name="T1" fmla="*/ 984 h 1472"/>
                <a:gd name="T2" fmla="*/ 40 w 2408"/>
                <a:gd name="T3" fmla="*/ 792 h 1472"/>
                <a:gd name="T4" fmla="*/ 136 w 2408"/>
                <a:gd name="T5" fmla="*/ 264 h 1472"/>
                <a:gd name="T6" fmla="*/ 856 w 2408"/>
                <a:gd name="T7" fmla="*/ 24 h 1472"/>
                <a:gd name="T8" fmla="*/ 1288 w 2408"/>
                <a:gd name="T9" fmla="*/ 408 h 1472"/>
                <a:gd name="T10" fmla="*/ 1672 w 2408"/>
                <a:gd name="T11" fmla="*/ 504 h 1472"/>
                <a:gd name="T12" fmla="*/ 2104 w 2408"/>
                <a:gd name="T13" fmla="*/ 504 h 1472"/>
                <a:gd name="T14" fmla="*/ 2392 w 2408"/>
                <a:gd name="T15" fmla="*/ 840 h 1472"/>
                <a:gd name="T16" fmla="*/ 2200 w 2408"/>
                <a:gd name="T17" fmla="*/ 1320 h 1472"/>
                <a:gd name="T18" fmla="*/ 1720 w 2408"/>
                <a:gd name="T19" fmla="*/ 1416 h 1472"/>
                <a:gd name="T20" fmla="*/ 1240 w 2408"/>
                <a:gd name="T21" fmla="*/ 1464 h 1472"/>
                <a:gd name="T22" fmla="*/ 760 w 2408"/>
                <a:gd name="T23" fmla="*/ 1368 h 1472"/>
                <a:gd name="T24" fmla="*/ 136 w 2408"/>
                <a:gd name="T25" fmla="*/ 984 h 14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8"/>
                <a:gd name="T40" fmla="*/ 0 h 1472"/>
                <a:gd name="T41" fmla="*/ 2408 w 2408"/>
                <a:gd name="T42" fmla="*/ 1472 h 14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8" h="1472">
                  <a:moveTo>
                    <a:pt x="136" y="984"/>
                  </a:moveTo>
                  <a:cubicBezTo>
                    <a:pt x="16" y="888"/>
                    <a:pt x="40" y="912"/>
                    <a:pt x="40" y="792"/>
                  </a:cubicBezTo>
                  <a:cubicBezTo>
                    <a:pt x="40" y="672"/>
                    <a:pt x="0" y="392"/>
                    <a:pt x="136" y="264"/>
                  </a:cubicBezTo>
                  <a:cubicBezTo>
                    <a:pt x="272" y="136"/>
                    <a:pt x="664" y="0"/>
                    <a:pt x="856" y="24"/>
                  </a:cubicBezTo>
                  <a:cubicBezTo>
                    <a:pt x="1048" y="48"/>
                    <a:pt x="1152" y="328"/>
                    <a:pt x="1288" y="408"/>
                  </a:cubicBezTo>
                  <a:cubicBezTo>
                    <a:pt x="1424" y="488"/>
                    <a:pt x="1536" y="488"/>
                    <a:pt x="1672" y="504"/>
                  </a:cubicBezTo>
                  <a:cubicBezTo>
                    <a:pt x="1808" y="520"/>
                    <a:pt x="1984" y="448"/>
                    <a:pt x="2104" y="504"/>
                  </a:cubicBezTo>
                  <a:cubicBezTo>
                    <a:pt x="2224" y="560"/>
                    <a:pt x="2376" y="704"/>
                    <a:pt x="2392" y="840"/>
                  </a:cubicBezTo>
                  <a:cubicBezTo>
                    <a:pt x="2408" y="976"/>
                    <a:pt x="2312" y="1224"/>
                    <a:pt x="2200" y="1320"/>
                  </a:cubicBezTo>
                  <a:cubicBezTo>
                    <a:pt x="2088" y="1416"/>
                    <a:pt x="1880" y="1392"/>
                    <a:pt x="1720" y="1416"/>
                  </a:cubicBezTo>
                  <a:cubicBezTo>
                    <a:pt x="1560" y="1440"/>
                    <a:pt x="1400" y="1472"/>
                    <a:pt x="1240" y="1464"/>
                  </a:cubicBezTo>
                  <a:cubicBezTo>
                    <a:pt x="1080" y="1456"/>
                    <a:pt x="944" y="1448"/>
                    <a:pt x="760" y="1368"/>
                  </a:cubicBezTo>
                  <a:cubicBezTo>
                    <a:pt x="576" y="1288"/>
                    <a:pt x="256" y="1080"/>
                    <a:pt x="136" y="984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Text Box 13"/>
            <p:cNvSpPr txBox="1">
              <a:spLocks noChangeArrowheads="1"/>
            </p:cNvSpPr>
            <p:nvPr/>
          </p:nvSpPr>
          <p:spPr bwMode="auto">
            <a:xfrm>
              <a:off x="1342" y="1098"/>
              <a:ext cx="770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Alpha</a:t>
              </a:r>
            </a:p>
          </p:txBody>
        </p:sp>
        <p:sp>
          <p:nvSpPr>
            <p:cNvPr id="54289" name="Text Box 14"/>
            <p:cNvSpPr txBox="1">
              <a:spLocks noChangeArrowheads="1"/>
            </p:cNvSpPr>
            <p:nvPr/>
          </p:nvSpPr>
          <p:spPr bwMode="auto">
            <a:xfrm>
              <a:off x="3887" y="905"/>
              <a:ext cx="952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Gamma</a:t>
              </a:r>
            </a:p>
          </p:txBody>
        </p:sp>
        <p:sp>
          <p:nvSpPr>
            <p:cNvPr id="54290" name="Text Box 15"/>
            <p:cNvSpPr txBox="1">
              <a:spLocks noChangeArrowheads="1"/>
            </p:cNvSpPr>
            <p:nvPr/>
          </p:nvSpPr>
          <p:spPr bwMode="auto">
            <a:xfrm>
              <a:off x="2112" y="2442"/>
              <a:ext cx="647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Beta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09600" y="5334000"/>
            <a:ext cx="2667000" cy="990600"/>
            <a:chOff x="1392" y="912"/>
            <a:chExt cx="2880" cy="1200"/>
          </a:xfrm>
        </p:grpSpPr>
        <p:sp>
          <p:nvSpPr>
            <p:cNvPr id="60433" name="AutoShape 17"/>
            <p:cNvSpPr>
              <a:spLocks noChangeArrowheads="1"/>
            </p:cNvSpPr>
            <p:nvPr/>
          </p:nvSpPr>
          <p:spPr bwMode="auto">
            <a:xfrm>
              <a:off x="4176" y="1775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60434" name="AutoShape 18"/>
            <p:cNvSpPr>
              <a:spLocks noChangeArrowheads="1"/>
            </p:cNvSpPr>
            <p:nvPr/>
          </p:nvSpPr>
          <p:spPr bwMode="auto">
            <a:xfrm>
              <a:off x="2880" y="912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60435" name="AutoShape 19"/>
            <p:cNvSpPr>
              <a:spLocks noChangeArrowheads="1"/>
            </p:cNvSpPr>
            <p:nvPr/>
          </p:nvSpPr>
          <p:spPr bwMode="auto">
            <a:xfrm>
              <a:off x="1536" y="1008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60436" name="AutoShape 20"/>
            <p:cNvSpPr>
              <a:spLocks noChangeArrowheads="1"/>
            </p:cNvSpPr>
            <p:nvPr/>
          </p:nvSpPr>
          <p:spPr bwMode="auto">
            <a:xfrm>
              <a:off x="2640" y="1775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60437" name="AutoShape 21"/>
            <p:cNvSpPr>
              <a:spLocks noChangeArrowheads="1"/>
            </p:cNvSpPr>
            <p:nvPr/>
          </p:nvSpPr>
          <p:spPr bwMode="auto">
            <a:xfrm>
              <a:off x="1392" y="2016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60438" name="AutoShape 22"/>
            <p:cNvSpPr>
              <a:spLocks noChangeArrowheads="1"/>
            </p:cNvSpPr>
            <p:nvPr/>
          </p:nvSpPr>
          <p:spPr bwMode="auto">
            <a:xfrm>
              <a:off x="4128" y="912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tall is the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What strategy did you use?</a:t>
            </a:r>
          </a:p>
          <a:p>
            <a:r>
              <a:rPr lang="en-US" dirty="0" smtClean="0"/>
              <a:t>What are the benefits/drawback?</a:t>
            </a:r>
          </a:p>
          <a:p>
            <a:pPr lvl="1"/>
            <a:r>
              <a:rPr lang="en-US" dirty="0" smtClean="0"/>
              <a:t>Type locations</a:t>
            </a:r>
          </a:p>
          <a:p>
            <a:pPr lvl="1"/>
            <a:r>
              <a:rPr lang="en-US" dirty="0" smtClean="0"/>
              <a:t>Median approach</a:t>
            </a:r>
          </a:p>
          <a:p>
            <a:pPr lvl="1"/>
            <a:r>
              <a:rPr lang="en-US" dirty="0" smtClean="0"/>
              <a:t>Sample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are usually tradeoffs between efficiency and the amount of information obtained.</a:t>
            </a:r>
          </a:p>
          <a:p>
            <a:endParaRPr lang="en-US" sz="12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How tall is the class?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we have measured everyone?</a:t>
            </a:r>
          </a:p>
          <a:p>
            <a:r>
              <a:rPr lang="en-US" dirty="0" smtClean="0"/>
              <a:t>Was it faster to use a sample?</a:t>
            </a:r>
          </a:p>
          <a:p>
            <a:r>
              <a:rPr lang="en-US" dirty="0" smtClean="0"/>
              <a:t>Was it faster to use a model?</a:t>
            </a:r>
          </a:p>
          <a:p>
            <a:pPr lvl="1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What are the tradeoffs between the two?</a:t>
            </a:r>
          </a:p>
          <a:p>
            <a:endParaRPr lang="en-US" sz="1200" dirty="0" smtClean="0"/>
          </a:p>
          <a:p>
            <a:r>
              <a:rPr lang="en-US" dirty="0" smtClean="0"/>
              <a:t>What inferences can we make from of our class?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Volunteers – Class Height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Systematic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4419600"/>
            <a:ext cx="7924800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Look at excel_example1.xlsx for an example of these techniques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tall is the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</a:t>
            </a:r>
            <a:r>
              <a:rPr lang="en-US" dirty="0" smtClean="0"/>
              <a:t>how you could most efficiently answer this question</a:t>
            </a:r>
            <a:endParaRPr lang="en-US" dirty="0" smtClean="0"/>
          </a:p>
          <a:p>
            <a:pPr lvl="1"/>
            <a:r>
              <a:rPr lang="en-US" dirty="0" smtClean="0"/>
              <a:t>What data do you need?</a:t>
            </a:r>
            <a:endParaRPr lang="en-US" dirty="0" smtClean="0"/>
          </a:p>
          <a:p>
            <a:pPr lvl="1"/>
            <a:r>
              <a:rPr lang="en-US" dirty="0" smtClean="0"/>
              <a:t>How do you gather that data?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will your answer mean?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Population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thing we are interested in</a:t>
            </a:r>
          </a:p>
          <a:p>
            <a:pPr eaLnBrk="1" hangingPunct="1"/>
            <a:r>
              <a:rPr lang="en-US" smtClean="0"/>
              <a:t>The complete collection of observations we want to study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04800" y="3200400"/>
            <a:ext cx="4206875" cy="1754326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What population does this class represent?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800600" y="3810000"/>
            <a:ext cx="4206875" cy="2308324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How </a:t>
            </a:r>
            <a:r>
              <a:rPr lang="en-US" sz="3600" dirty="0">
                <a:solidFill>
                  <a:srgbClr val="FFFF00"/>
                </a:solidFill>
              </a:rPr>
              <a:t>would we define the population of a soil?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How do we say things about a population?</a:t>
            </a:r>
          </a:p>
        </p:txBody>
      </p:sp>
      <p:pic>
        <p:nvPicPr>
          <p:cNvPr id="37891" name="Picture 5" descr="MCBS00005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352800"/>
            <a:ext cx="1408113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1600200" y="2362200"/>
            <a:ext cx="1876425" cy="579438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Sampling</a:t>
            </a:r>
          </a:p>
        </p:txBody>
      </p: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5715000" y="4953000"/>
            <a:ext cx="1874838" cy="579438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Inference</a:t>
            </a:r>
          </a:p>
        </p:txBody>
      </p:sp>
      <p:pic>
        <p:nvPicPr>
          <p:cNvPr id="37894" name="Picture 9" descr="See full size imag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30480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subset of a population</a:t>
            </a:r>
          </a:p>
          <a:p>
            <a:pPr eaLnBrk="1" hangingPunct="1"/>
            <a:r>
              <a:rPr lang="en-US" dirty="0" smtClean="0"/>
              <a:t>Sampling unit (one sample) - The thing we actually observe or collect</a:t>
            </a:r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Assuming our population of interest is our class:  How would you sample your class to get representative data?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324600" y="4800600"/>
            <a:ext cx="2362200" cy="94615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Cluster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– by groups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914400" y="5334000"/>
            <a:ext cx="1789113" cy="519113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Randomly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3505200" y="5791200"/>
            <a:ext cx="2459038" cy="519113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Systematically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/>
      <p:bldP spid="51205" grpId="0" animBg="1"/>
      <p:bldP spid="5120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subset of a population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How would you sample a soil?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5791200" y="3581400"/>
            <a:ext cx="3124200" cy="265430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Cluster</a:t>
            </a:r>
          </a:p>
          <a:p>
            <a:endParaRPr lang="en-US" sz="2800">
              <a:solidFill>
                <a:srgbClr val="FFFF00"/>
              </a:solidFill>
            </a:endParaRPr>
          </a:p>
          <a:p>
            <a:r>
              <a:rPr lang="en-US" sz="2800">
                <a:solidFill>
                  <a:srgbClr val="FFFF00"/>
                </a:solidFill>
              </a:rPr>
              <a:t>randomly select areas then collect multiple samples within that area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304800" y="3581400"/>
            <a:ext cx="2590800" cy="2227263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Randomly</a:t>
            </a:r>
          </a:p>
          <a:p>
            <a:endParaRPr lang="en-US" sz="2800">
              <a:solidFill>
                <a:srgbClr val="FFFF00"/>
              </a:solidFill>
            </a:endParaRPr>
          </a:p>
          <a:p>
            <a:r>
              <a:rPr lang="en-US" sz="2800">
                <a:solidFill>
                  <a:srgbClr val="FFFF00"/>
                </a:solidFill>
              </a:rPr>
              <a:t>Select random </a:t>
            </a:r>
          </a:p>
          <a:p>
            <a:r>
              <a:rPr lang="en-US" sz="2800">
                <a:solidFill>
                  <a:srgbClr val="FFFF00"/>
                </a:solidFill>
              </a:rPr>
              <a:t>x–y points within the field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3048000" y="3581400"/>
            <a:ext cx="2590800" cy="180022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Systematically</a:t>
            </a:r>
          </a:p>
          <a:p>
            <a:endParaRPr lang="en-US" sz="2800">
              <a:solidFill>
                <a:srgbClr val="FFFF00"/>
              </a:solidFill>
            </a:endParaRPr>
          </a:p>
          <a:p>
            <a:r>
              <a:rPr lang="en-US" sz="2800">
                <a:solidFill>
                  <a:srgbClr val="FFFF00"/>
                </a:solidFill>
              </a:rPr>
              <a:t>Select points on a 20m grid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nimBg="1"/>
      <p:bldP spid="82949" grpId="0" animBg="1"/>
      <p:bldP spid="829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Volunteers – Class Height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Systematic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838200" y="609600"/>
            <a:ext cx="7467600" cy="556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33400" y="228600"/>
            <a:ext cx="7391400" cy="5638800"/>
            <a:chOff x="336" y="144"/>
            <a:chExt cx="4656" cy="3552"/>
          </a:xfrm>
        </p:grpSpPr>
        <p:sp>
          <p:nvSpPr>
            <p:cNvPr id="40964" name="Text Box 6"/>
            <p:cNvSpPr txBox="1">
              <a:spLocks noChangeArrowheads="1"/>
            </p:cNvSpPr>
            <p:nvPr/>
          </p:nvSpPr>
          <p:spPr bwMode="auto">
            <a:xfrm>
              <a:off x="336" y="144"/>
              <a:ext cx="1127" cy="327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FFFF00"/>
                  </a:solidFill>
                </a:rPr>
                <a:t>Randomly</a:t>
              </a:r>
            </a:p>
          </p:txBody>
        </p:sp>
        <p:sp>
          <p:nvSpPr>
            <p:cNvPr id="40965" name="AutoShape 8"/>
            <p:cNvSpPr>
              <a:spLocks noChangeArrowheads="1"/>
            </p:cNvSpPr>
            <p:nvPr/>
          </p:nvSpPr>
          <p:spPr bwMode="auto">
            <a:xfrm rot="321349">
              <a:off x="1104" y="768"/>
              <a:ext cx="192" cy="192"/>
            </a:xfrm>
            <a:prstGeom prst="plus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AutoShape 9"/>
            <p:cNvSpPr>
              <a:spLocks noChangeArrowheads="1"/>
            </p:cNvSpPr>
            <p:nvPr/>
          </p:nvSpPr>
          <p:spPr bwMode="auto">
            <a:xfrm rot="321349">
              <a:off x="1488" y="1536"/>
              <a:ext cx="192" cy="192"/>
            </a:xfrm>
            <a:prstGeom prst="plus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AutoShape 10"/>
            <p:cNvSpPr>
              <a:spLocks noChangeArrowheads="1"/>
            </p:cNvSpPr>
            <p:nvPr/>
          </p:nvSpPr>
          <p:spPr bwMode="auto">
            <a:xfrm rot="321349">
              <a:off x="4128" y="2160"/>
              <a:ext cx="192" cy="192"/>
            </a:xfrm>
            <a:prstGeom prst="plus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AutoShape 11"/>
            <p:cNvSpPr>
              <a:spLocks noChangeArrowheads="1"/>
            </p:cNvSpPr>
            <p:nvPr/>
          </p:nvSpPr>
          <p:spPr bwMode="auto">
            <a:xfrm rot="321349">
              <a:off x="2112" y="624"/>
              <a:ext cx="192" cy="192"/>
            </a:xfrm>
            <a:prstGeom prst="plus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AutoShape 12"/>
            <p:cNvSpPr>
              <a:spLocks noChangeArrowheads="1"/>
            </p:cNvSpPr>
            <p:nvPr/>
          </p:nvSpPr>
          <p:spPr bwMode="auto">
            <a:xfrm rot="321349">
              <a:off x="2736" y="2640"/>
              <a:ext cx="192" cy="192"/>
            </a:xfrm>
            <a:prstGeom prst="plus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AutoShape 13"/>
            <p:cNvSpPr>
              <a:spLocks noChangeArrowheads="1"/>
            </p:cNvSpPr>
            <p:nvPr/>
          </p:nvSpPr>
          <p:spPr bwMode="auto">
            <a:xfrm rot="321349">
              <a:off x="1248" y="2448"/>
              <a:ext cx="192" cy="192"/>
            </a:xfrm>
            <a:prstGeom prst="plus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AutoShape 14"/>
            <p:cNvSpPr>
              <a:spLocks noChangeArrowheads="1"/>
            </p:cNvSpPr>
            <p:nvPr/>
          </p:nvSpPr>
          <p:spPr bwMode="auto">
            <a:xfrm rot="321349">
              <a:off x="4080" y="912"/>
              <a:ext cx="192" cy="192"/>
            </a:xfrm>
            <a:prstGeom prst="plus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AutoShape 15"/>
            <p:cNvSpPr>
              <a:spLocks noChangeArrowheads="1"/>
            </p:cNvSpPr>
            <p:nvPr/>
          </p:nvSpPr>
          <p:spPr bwMode="auto">
            <a:xfrm rot="321349">
              <a:off x="4800" y="3504"/>
              <a:ext cx="192" cy="192"/>
            </a:xfrm>
            <a:prstGeom prst="plus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Y-beavercreek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WY-beavercreek</Template>
  <TotalTime>436</TotalTime>
  <Words>1334</Words>
  <Application>Microsoft Office PowerPoint</Application>
  <PresentationFormat>On-screen Show (4:3)</PresentationFormat>
  <Paragraphs>220</Paragraphs>
  <Slides>28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WY-beavercreek</vt:lpstr>
      <vt:lpstr>Inference and Sampling</vt:lpstr>
      <vt:lpstr>How tall is the class (in inches)?</vt:lpstr>
      <vt:lpstr>How tall is the class?</vt:lpstr>
      <vt:lpstr>Population</vt:lpstr>
      <vt:lpstr>How do we say things about a population?</vt:lpstr>
      <vt:lpstr>Sample</vt:lpstr>
      <vt:lpstr>Sample</vt:lpstr>
      <vt:lpstr>Volunteers – Class Height</vt:lpstr>
      <vt:lpstr>Slide 9</vt:lpstr>
      <vt:lpstr>Slide 10</vt:lpstr>
      <vt:lpstr>Slide 11</vt:lpstr>
      <vt:lpstr>Why do I keep using the word random?</vt:lpstr>
      <vt:lpstr>Slide 13</vt:lpstr>
      <vt:lpstr>Inference Space</vt:lpstr>
      <vt:lpstr>Why do we care?</vt:lpstr>
      <vt:lpstr>Why do we care?</vt:lpstr>
      <vt:lpstr>Slide 17</vt:lpstr>
      <vt:lpstr>Inference Space</vt:lpstr>
      <vt:lpstr>Inference Space</vt:lpstr>
      <vt:lpstr>Inference Space</vt:lpstr>
      <vt:lpstr>Inference Space</vt:lpstr>
      <vt:lpstr>Slide 22</vt:lpstr>
      <vt:lpstr>Slide 23</vt:lpstr>
      <vt:lpstr>Inference Space</vt:lpstr>
      <vt:lpstr>Inference Space</vt:lpstr>
      <vt:lpstr>How tall is the class?</vt:lpstr>
      <vt:lpstr>How tall is the class?</vt:lpstr>
      <vt:lpstr>Volunteers – Class Height</vt:lpstr>
    </vt:vector>
  </TitlesOfParts>
  <Company>USDA OCIO-ITS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and Sampling</dc:title>
  <dc:creator>skye.wills</dc:creator>
  <cp:lastModifiedBy>skye.wills</cp:lastModifiedBy>
  <cp:revision>8</cp:revision>
  <dcterms:created xsi:type="dcterms:W3CDTF">2010-08-09T15:19:06Z</dcterms:created>
  <dcterms:modified xsi:type="dcterms:W3CDTF">2011-06-17T20:09:46Z</dcterms:modified>
</cp:coreProperties>
</file>