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Default Extension="xlsm" ContentType="application/vnd.ms-excel.sheet.macroEnabled.12"/>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4"/>
  </p:notesMasterIdLst>
  <p:sldIdLst>
    <p:sldId id="256" r:id="rId5"/>
    <p:sldId id="331" r:id="rId6"/>
    <p:sldId id="338" r:id="rId7"/>
    <p:sldId id="260" r:id="rId8"/>
    <p:sldId id="317" r:id="rId9"/>
    <p:sldId id="332" r:id="rId10"/>
    <p:sldId id="318" r:id="rId11"/>
    <p:sldId id="319" r:id="rId12"/>
    <p:sldId id="333" r:id="rId13"/>
    <p:sldId id="290" r:id="rId14"/>
    <p:sldId id="261" r:id="rId15"/>
    <p:sldId id="259" r:id="rId16"/>
    <p:sldId id="265" r:id="rId17"/>
    <p:sldId id="266" r:id="rId18"/>
    <p:sldId id="262" r:id="rId19"/>
    <p:sldId id="271" r:id="rId20"/>
    <p:sldId id="267" r:id="rId21"/>
    <p:sldId id="274" r:id="rId22"/>
    <p:sldId id="269" r:id="rId23"/>
    <p:sldId id="270" r:id="rId24"/>
    <p:sldId id="268" r:id="rId25"/>
    <p:sldId id="273" r:id="rId26"/>
    <p:sldId id="334" r:id="rId27"/>
    <p:sldId id="275" r:id="rId28"/>
    <p:sldId id="293" r:id="rId29"/>
    <p:sldId id="291" r:id="rId30"/>
    <p:sldId id="279" r:id="rId31"/>
    <p:sldId id="305" r:id="rId32"/>
    <p:sldId id="308" r:id="rId33"/>
    <p:sldId id="312" r:id="rId34"/>
    <p:sldId id="304" r:id="rId35"/>
    <p:sldId id="307" r:id="rId36"/>
    <p:sldId id="310" r:id="rId37"/>
    <p:sldId id="314" r:id="rId38"/>
    <p:sldId id="315" r:id="rId39"/>
    <p:sldId id="313" r:id="rId40"/>
    <p:sldId id="326" r:id="rId41"/>
    <p:sldId id="327" r:id="rId42"/>
    <p:sldId id="330" r:id="rId43"/>
    <p:sldId id="329" r:id="rId44"/>
    <p:sldId id="328" r:id="rId45"/>
    <p:sldId id="303" r:id="rId46"/>
    <p:sldId id="316" r:id="rId47"/>
    <p:sldId id="280" r:id="rId48"/>
    <p:sldId id="297" r:id="rId49"/>
    <p:sldId id="298" r:id="rId50"/>
    <p:sldId id="360" r:id="rId51"/>
    <p:sldId id="300" r:id="rId52"/>
    <p:sldId id="362" r:id="rId53"/>
    <p:sldId id="301" r:id="rId54"/>
    <p:sldId id="299" r:id="rId55"/>
    <p:sldId id="363" r:id="rId56"/>
    <p:sldId id="339" r:id="rId57"/>
    <p:sldId id="342" r:id="rId58"/>
    <p:sldId id="341" r:id="rId59"/>
    <p:sldId id="340" r:id="rId60"/>
    <p:sldId id="343" r:id="rId61"/>
    <p:sldId id="345" r:id="rId62"/>
    <p:sldId id="357" r:id="rId63"/>
    <p:sldId id="358" r:id="rId64"/>
    <p:sldId id="359" r:id="rId65"/>
    <p:sldId id="302" r:id="rId66"/>
    <p:sldId id="258" r:id="rId67"/>
    <p:sldId id="289" r:id="rId68"/>
    <p:sldId id="288" r:id="rId69"/>
    <p:sldId id="282" r:id="rId70"/>
    <p:sldId id="335" r:id="rId71"/>
    <p:sldId id="286" r:id="rId72"/>
    <p:sldId id="336" r:id="rId73"/>
    <p:sldId id="364" r:id="rId74"/>
    <p:sldId id="281" r:id="rId75"/>
    <p:sldId id="287" r:id="rId76"/>
    <p:sldId id="283" r:id="rId77"/>
    <p:sldId id="337" r:id="rId78"/>
    <p:sldId id="285" r:id="rId79"/>
    <p:sldId id="295" r:id="rId80"/>
    <p:sldId id="257" r:id="rId81"/>
    <p:sldId id="322" r:id="rId82"/>
    <p:sldId id="321" r:id="rId83"/>
    <p:sldId id="346" r:id="rId84"/>
    <p:sldId id="353" r:id="rId85"/>
    <p:sldId id="324" r:id="rId86"/>
    <p:sldId id="352" r:id="rId87"/>
    <p:sldId id="355" r:id="rId88"/>
    <p:sldId id="347" r:id="rId89"/>
    <p:sldId id="348" r:id="rId90"/>
    <p:sldId id="349" r:id="rId91"/>
    <p:sldId id="350" r:id="rId92"/>
    <p:sldId id="351" r:id="rId93"/>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a:srgbClr val="66FF33"/>
    <a:srgbClr val="CEEAB0"/>
    <a:srgbClr val="008000"/>
    <a:srgbClr val="33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4" autoAdjust="0"/>
    <p:restoredTop sz="77797" autoAdjust="0"/>
  </p:normalViewPr>
  <p:slideViewPr>
    <p:cSldViewPr>
      <p:cViewPr>
        <p:scale>
          <a:sx n="55" d="100"/>
          <a:sy n="55" d="100"/>
        </p:scale>
        <p:origin x="-1032"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8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Macro-Enabled_Workbook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Macro-Enabled_Workbook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2007_Macro-Enabled_Workbook3.xlsm"/></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skye.wills\My%20Documents\Classes\Soil%20Tech%2009\histogram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skye.wills\My%20Documents\Classes\Soil%20Tech%2009\histogram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633" b="1" i="0" u="none" strike="noStrike" baseline="0">
                <a:solidFill>
                  <a:srgbClr val="000000"/>
                </a:solidFill>
                <a:latin typeface="Arial"/>
                <a:ea typeface="Arial"/>
                <a:cs typeface="Arial"/>
              </a:defRPr>
            </a:pPr>
            <a:r>
              <a:rPr lang="en-US"/>
              <a:t>Height Histogram</a:t>
            </a:r>
          </a:p>
        </c:rich>
      </c:tx>
      <c:layout>
        <c:manualLayout>
          <c:xMode val="edge"/>
          <c:yMode val="edge"/>
          <c:x val="0.38483146067415791"/>
          <c:y val="2.0833333333333405E-2"/>
        </c:manualLayout>
      </c:layout>
      <c:spPr>
        <a:noFill/>
        <a:ln w="29107">
          <a:noFill/>
        </a:ln>
      </c:spPr>
    </c:title>
    <c:plotArea>
      <c:layout>
        <c:manualLayout>
          <c:layoutTarget val="inner"/>
          <c:xMode val="edge"/>
          <c:yMode val="edge"/>
          <c:x val="8.8483146067415683E-2"/>
          <c:y val="0.18489583333333362"/>
          <c:w val="0.89887640449438366"/>
          <c:h val="0.62500000000000111"/>
        </c:manualLayout>
      </c:layout>
      <c:barChart>
        <c:barDir val="col"/>
        <c:grouping val="clustered"/>
        <c:ser>
          <c:idx val="0"/>
          <c:order val="0"/>
          <c:spPr>
            <a:solidFill>
              <a:srgbClr val="9999FF"/>
            </a:solidFill>
            <a:ln w="14553">
              <a:solidFill>
                <a:srgbClr val="000000"/>
              </a:solidFill>
              <a:prstDash val="solid"/>
            </a:ln>
          </c:spPr>
          <c:cat>
            <c:numRef>
              <c:f>'Month of Birth_1'!$Q$9:$Q$20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 of Birth_1'!$T$9:$T$20</c:f>
              <c:numCache>
                <c:formatCode>General</c:formatCode>
                <c:ptCount val="12"/>
                <c:pt idx="0">
                  <c:v>1</c:v>
                </c:pt>
                <c:pt idx="1">
                  <c:v>2</c:v>
                </c:pt>
                <c:pt idx="2">
                  <c:v>3</c:v>
                </c:pt>
                <c:pt idx="3">
                  <c:v>0</c:v>
                </c:pt>
                <c:pt idx="4">
                  <c:v>2</c:v>
                </c:pt>
                <c:pt idx="5">
                  <c:v>3</c:v>
                </c:pt>
                <c:pt idx="6">
                  <c:v>4</c:v>
                </c:pt>
                <c:pt idx="7">
                  <c:v>2</c:v>
                </c:pt>
                <c:pt idx="8">
                  <c:v>1</c:v>
                </c:pt>
                <c:pt idx="9">
                  <c:v>2</c:v>
                </c:pt>
                <c:pt idx="10">
                  <c:v>3</c:v>
                </c:pt>
                <c:pt idx="11">
                  <c:v>1</c:v>
                </c:pt>
              </c:numCache>
            </c:numRef>
          </c:val>
        </c:ser>
        <c:gapWidth val="0"/>
        <c:axId val="158648576"/>
        <c:axId val="159056256"/>
      </c:barChart>
      <c:catAx>
        <c:axId val="158648576"/>
        <c:scaling>
          <c:orientation val="minMax"/>
        </c:scaling>
        <c:axPos val="b"/>
        <c:title>
          <c:tx>
            <c:rich>
              <a:bodyPr/>
              <a:lstStyle/>
              <a:p>
                <a:pPr>
                  <a:defRPr sz="1318" b="1" i="0" u="none" strike="noStrike" baseline="0">
                    <a:solidFill>
                      <a:srgbClr val="000000"/>
                    </a:solidFill>
                    <a:latin typeface="Arial"/>
                    <a:ea typeface="Arial"/>
                    <a:cs typeface="Arial"/>
                  </a:defRPr>
                </a:pPr>
                <a:r>
                  <a:rPr lang="en-US"/>
                  <a:t>Height </a:t>
                </a:r>
              </a:p>
            </c:rich>
          </c:tx>
          <c:layout>
            <c:manualLayout>
              <c:xMode val="edge"/>
              <c:yMode val="edge"/>
              <c:x val="0.5014044943820225"/>
              <c:y val="0.90104166666666663"/>
            </c:manualLayout>
          </c:layout>
          <c:spPr>
            <a:noFill/>
            <a:ln w="29107">
              <a:noFill/>
            </a:ln>
          </c:spPr>
        </c:title>
        <c:numFmt formatCode="General" sourceLinked="1"/>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159056256"/>
        <c:crosses val="autoZero"/>
        <c:auto val="1"/>
        <c:lblAlgn val="ctr"/>
        <c:lblOffset val="100"/>
        <c:tickLblSkip val="1"/>
        <c:tickMarkSkip val="1"/>
      </c:catAx>
      <c:valAx>
        <c:axId val="159056256"/>
        <c:scaling>
          <c:orientation val="minMax"/>
        </c:scaling>
        <c:axPos val="l"/>
        <c:majorGridlines>
          <c:spPr>
            <a:ln w="3638">
              <a:solidFill>
                <a:srgbClr val="000000"/>
              </a:solidFill>
              <a:prstDash val="solid"/>
            </a:ln>
          </c:spPr>
        </c:majorGridlines>
        <c:title>
          <c:tx>
            <c:rich>
              <a:bodyPr/>
              <a:lstStyle/>
              <a:p>
                <a:pPr>
                  <a:defRPr sz="1318" b="1" i="0" u="none" strike="noStrike" baseline="0">
                    <a:solidFill>
                      <a:srgbClr val="000000"/>
                    </a:solidFill>
                    <a:latin typeface="Arial"/>
                    <a:ea typeface="Arial"/>
                    <a:cs typeface="Arial"/>
                  </a:defRPr>
                </a:pPr>
                <a:r>
                  <a:rPr lang="en-US"/>
                  <a:t>Count</a:t>
                </a:r>
              </a:p>
            </c:rich>
          </c:tx>
          <c:layout>
            <c:manualLayout>
              <c:xMode val="edge"/>
              <c:yMode val="edge"/>
              <c:x val="1.2640449438202285E-2"/>
              <c:y val="0.43489583333333331"/>
            </c:manualLayout>
          </c:layout>
          <c:spPr>
            <a:noFill/>
            <a:ln w="29107">
              <a:noFill/>
            </a:ln>
          </c:spPr>
        </c:title>
        <c:numFmt formatCode="General" sourceLinked="1"/>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158648576"/>
        <c:crosses val="autoZero"/>
        <c:crossBetween val="between"/>
        <c:majorUnit val="1"/>
      </c:valAx>
      <c:spPr>
        <a:solidFill>
          <a:srgbClr val="C0C0C0"/>
        </a:solidFill>
        <a:ln w="14553">
          <a:solidFill>
            <a:srgbClr val="808080"/>
          </a:solidFill>
          <a:prstDash val="solid"/>
        </a:ln>
      </c:spPr>
    </c:plotArea>
    <c:plotVisOnly val="1"/>
    <c:dispBlanksAs val="gap"/>
  </c:chart>
  <c:spPr>
    <a:solidFill>
      <a:srgbClr val="FFFFFF"/>
    </a:solidFill>
    <a:ln w="3638">
      <a:solidFill>
        <a:srgbClr val="000000"/>
      </a:solidFill>
      <a:prstDash val="solid"/>
    </a:ln>
  </c:spPr>
  <c:txPr>
    <a:bodyPr/>
    <a:lstStyle/>
    <a:p>
      <a:pPr>
        <a:defRPr sz="1375" b="0"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633" b="1" i="0" u="none" strike="noStrike" baseline="0">
                <a:solidFill>
                  <a:srgbClr val="000000"/>
                </a:solidFill>
                <a:latin typeface="Arial"/>
                <a:ea typeface="Arial"/>
                <a:cs typeface="Arial"/>
              </a:defRPr>
            </a:pPr>
            <a:r>
              <a:rPr lang="en-US"/>
              <a:t>Height Histogram</a:t>
            </a:r>
          </a:p>
        </c:rich>
      </c:tx>
      <c:layout>
        <c:manualLayout>
          <c:xMode val="edge"/>
          <c:yMode val="edge"/>
          <c:x val="0.38483146067415774"/>
          <c:y val="2.0833333333333388E-2"/>
        </c:manualLayout>
      </c:layout>
      <c:spPr>
        <a:noFill/>
        <a:ln w="29107">
          <a:noFill/>
        </a:ln>
      </c:spPr>
    </c:title>
    <c:plotArea>
      <c:layout>
        <c:manualLayout>
          <c:layoutTarget val="inner"/>
          <c:xMode val="edge"/>
          <c:yMode val="edge"/>
          <c:x val="8.8483146067415683E-2"/>
          <c:y val="0.18489583333333356"/>
          <c:w val="0.89887640449438311"/>
          <c:h val="0.62500000000000089"/>
        </c:manualLayout>
      </c:layout>
      <c:barChart>
        <c:barDir val="col"/>
        <c:grouping val="clustered"/>
        <c:ser>
          <c:idx val="0"/>
          <c:order val="0"/>
          <c:spPr>
            <a:solidFill>
              <a:srgbClr val="9999FF"/>
            </a:solidFill>
            <a:ln w="14553">
              <a:solidFill>
                <a:srgbClr val="000000"/>
              </a:solidFill>
              <a:prstDash val="solid"/>
            </a:ln>
          </c:spPr>
          <c:cat>
            <c:numRef>
              <c:f>'Month of Birth_1'!$Q$9:$Q$20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 of Birth_1'!$T$9:$T$20</c:f>
              <c:numCache>
                <c:formatCode>General</c:formatCode>
                <c:ptCount val="12"/>
                <c:pt idx="0">
                  <c:v>1</c:v>
                </c:pt>
                <c:pt idx="1">
                  <c:v>2</c:v>
                </c:pt>
                <c:pt idx="2">
                  <c:v>3</c:v>
                </c:pt>
                <c:pt idx="3">
                  <c:v>0</c:v>
                </c:pt>
                <c:pt idx="4">
                  <c:v>2</c:v>
                </c:pt>
                <c:pt idx="5">
                  <c:v>3</c:v>
                </c:pt>
                <c:pt idx="6">
                  <c:v>4</c:v>
                </c:pt>
                <c:pt idx="7">
                  <c:v>2</c:v>
                </c:pt>
                <c:pt idx="8">
                  <c:v>1</c:v>
                </c:pt>
                <c:pt idx="9">
                  <c:v>2</c:v>
                </c:pt>
                <c:pt idx="10">
                  <c:v>3</c:v>
                </c:pt>
                <c:pt idx="11">
                  <c:v>1</c:v>
                </c:pt>
              </c:numCache>
            </c:numRef>
          </c:val>
        </c:ser>
        <c:gapWidth val="0"/>
        <c:axId val="159492352"/>
        <c:axId val="159494528"/>
      </c:barChart>
      <c:catAx>
        <c:axId val="159492352"/>
        <c:scaling>
          <c:orientation val="minMax"/>
        </c:scaling>
        <c:axPos val="b"/>
        <c:title>
          <c:tx>
            <c:rich>
              <a:bodyPr/>
              <a:lstStyle/>
              <a:p>
                <a:pPr>
                  <a:defRPr sz="1318" b="1" i="0" u="none" strike="noStrike" baseline="0">
                    <a:solidFill>
                      <a:srgbClr val="000000"/>
                    </a:solidFill>
                    <a:latin typeface="Arial"/>
                    <a:ea typeface="Arial"/>
                    <a:cs typeface="Arial"/>
                  </a:defRPr>
                </a:pPr>
                <a:r>
                  <a:rPr lang="en-US"/>
                  <a:t>Height </a:t>
                </a:r>
              </a:p>
            </c:rich>
          </c:tx>
          <c:layout>
            <c:manualLayout>
              <c:xMode val="edge"/>
              <c:yMode val="edge"/>
              <c:x val="0.5014044943820225"/>
              <c:y val="0.90104166666666663"/>
            </c:manualLayout>
          </c:layout>
          <c:spPr>
            <a:noFill/>
            <a:ln w="29107">
              <a:noFill/>
            </a:ln>
          </c:spPr>
        </c:title>
        <c:numFmt formatCode="General" sourceLinked="1"/>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159494528"/>
        <c:crosses val="autoZero"/>
        <c:auto val="1"/>
        <c:lblAlgn val="ctr"/>
        <c:lblOffset val="100"/>
        <c:tickLblSkip val="1"/>
        <c:tickMarkSkip val="1"/>
      </c:catAx>
      <c:valAx>
        <c:axId val="159494528"/>
        <c:scaling>
          <c:orientation val="minMax"/>
        </c:scaling>
        <c:axPos val="l"/>
        <c:majorGridlines>
          <c:spPr>
            <a:ln w="3638">
              <a:solidFill>
                <a:srgbClr val="000000"/>
              </a:solidFill>
              <a:prstDash val="solid"/>
            </a:ln>
          </c:spPr>
        </c:majorGridlines>
        <c:title>
          <c:tx>
            <c:rich>
              <a:bodyPr/>
              <a:lstStyle/>
              <a:p>
                <a:pPr>
                  <a:defRPr sz="1318" b="1" i="0" u="none" strike="noStrike" baseline="0">
                    <a:solidFill>
                      <a:srgbClr val="000000"/>
                    </a:solidFill>
                    <a:latin typeface="Arial"/>
                    <a:ea typeface="Arial"/>
                    <a:cs typeface="Arial"/>
                  </a:defRPr>
                </a:pPr>
                <a:r>
                  <a:rPr lang="en-US"/>
                  <a:t>Count</a:t>
                </a:r>
              </a:p>
            </c:rich>
          </c:tx>
          <c:layout>
            <c:manualLayout>
              <c:xMode val="edge"/>
              <c:yMode val="edge"/>
              <c:x val="1.2640449438202275E-2"/>
              <c:y val="0.43489583333333331"/>
            </c:manualLayout>
          </c:layout>
          <c:spPr>
            <a:noFill/>
            <a:ln w="29107">
              <a:noFill/>
            </a:ln>
          </c:spPr>
        </c:title>
        <c:numFmt formatCode="General" sourceLinked="1"/>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159492352"/>
        <c:crosses val="autoZero"/>
        <c:crossBetween val="between"/>
        <c:majorUnit val="1"/>
      </c:valAx>
      <c:spPr>
        <a:solidFill>
          <a:srgbClr val="C0C0C0"/>
        </a:solidFill>
        <a:ln w="14553">
          <a:solidFill>
            <a:srgbClr val="808080"/>
          </a:solidFill>
          <a:prstDash val="solid"/>
        </a:ln>
      </c:spPr>
    </c:plotArea>
    <c:plotVisOnly val="1"/>
    <c:dispBlanksAs val="gap"/>
  </c:chart>
  <c:spPr>
    <a:solidFill>
      <a:srgbClr val="FFFFFF"/>
    </a:solidFill>
    <a:ln w="3638">
      <a:solidFill>
        <a:srgbClr val="000000"/>
      </a:solidFill>
      <a:prstDash val="solid"/>
    </a:ln>
  </c:spPr>
  <c:txPr>
    <a:bodyPr/>
    <a:lstStyle/>
    <a:p>
      <a:pPr>
        <a:defRPr sz="1375" b="0" i="0" u="none" strike="noStrike" baseline="0">
          <a:solidFill>
            <a:srgbClr val="000000"/>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679" b="1" i="0" u="none" strike="noStrike" baseline="0">
                <a:solidFill>
                  <a:srgbClr val="000000"/>
                </a:solidFill>
                <a:latin typeface="Arial"/>
                <a:ea typeface="Arial"/>
                <a:cs typeface="Arial"/>
              </a:defRPr>
            </a:pPr>
            <a:r>
              <a:rPr lang="en-US"/>
              <a:t>Height Histogram</a:t>
            </a:r>
          </a:p>
        </c:rich>
      </c:tx>
      <c:layout>
        <c:manualLayout>
          <c:xMode val="edge"/>
          <c:yMode val="edge"/>
          <c:x val="0.38855054811205897"/>
          <c:y val="2.0361990950226245E-2"/>
        </c:manualLayout>
      </c:layout>
      <c:spPr>
        <a:noFill/>
        <a:ln w="25849">
          <a:noFill/>
        </a:ln>
      </c:spPr>
    </c:title>
    <c:plotArea>
      <c:layout>
        <c:manualLayout>
          <c:layoutTarget val="inner"/>
          <c:xMode val="edge"/>
          <c:yMode val="edge"/>
          <c:x val="9.0133982947624841E-2"/>
          <c:y val="0.18099547511312258"/>
          <c:w val="0.89890377588306947"/>
          <c:h val="0.56561085972850755"/>
        </c:manualLayout>
      </c:layout>
      <c:barChart>
        <c:barDir val="col"/>
        <c:grouping val="clustered"/>
        <c:ser>
          <c:idx val="0"/>
          <c:order val="0"/>
          <c:spPr>
            <a:solidFill>
              <a:srgbClr val="9999FF"/>
            </a:solidFill>
            <a:ln w="12924">
              <a:solidFill>
                <a:srgbClr val="000000"/>
              </a:solidFill>
              <a:prstDash val="solid"/>
            </a:ln>
          </c:spPr>
          <c:cat>
            <c:strRef>
              <c:f>'Height_1 (2)'!$Q$2:$Q$21</c:f>
              <c:strCache>
                <c:ptCount val="20"/>
                <c:pt idx="0">
                  <c:v>&lt;40</c:v>
                </c:pt>
                <c:pt idx="1">
                  <c:v>40 - 42.5</c:v>
                </c:pt>
                <c:pt idx="2">
                  <c:v>42.5 - 45</c:v>
                </c:pt>
                <c:pt idx="3">
                  <c:v>45 - 47.5</c:v>
                </c:pt>
                <c:pt idx="4">
                  <c:v>47.5 - 50</c:v>
                </c:pt>
                <c:pt idx="5">
                  <c:v>50 - 52.5</c:v>
                </c:pt>
                <c:pt idx="6">
                  <c:v>52.5 - 55</c:v>
                </c:pt>
                <c:pt idx="7">
                  <c:v>55 - 57.5</c:v>
                </c:pt>
                <c:pt idx="8">
                  <c:v>57.5 - 60</c:v>
                </c:pt>
                <c:pt idx="9">
                  <c:v>60 - 62.5</c:v>
                </c:pt>
                <c:pt idx="10">
                  <c:v>62.5 - 65</c:v>
                </c:pt>
                <c:pt idx="11">
                  <c:v>65 - 67.5</c:v>
                </c:pt>
                <c:pt idx="12">
                  <c:v>67.5 - 70</c:v>
                </c:pt>
                <c:pt idx="13">
                  <c:v>70 - 72.5</c:v>
                </c:pt>
                <c:pt idx="14">
                  <c:v>72.5 - 75</c:v>
                </c:pt>
                <c:pt idx="15">
                  <c:v>75 - 77.5</c:v>
                </c:pt>
                <c:pt idx="16">
                  <c:v>77.5 - 80</c:v>
                </c:pt>
                <c:pt idx="17">
                  <c:v>80 - 82.5</c:v>
                </c:pt>
                <c:pt idx="18">
                  <c:v>82.5 - 85</c:v>
                </c:pt>
                <c:pt idx="19">
                  <c:v>&gt; 85</c:v>
                </c:pt>
              </c:strCache>
            </c:strRef>
          </c:cat>
          <c:val>
            <c:numRef>
              <c:f>'Height_1 (2)'!$R$2:$R$21</c:f>
              <c:numCache>
                <c:formatCode>General</c:formatCode>
                <c:ptCount val="20"/>
                <c:pt idx="0">
                  <c:v>1</c:v>
                </c:pt>
                <c:pt idx="1">
                  <c:v>0</c:v>
                </c:pt>
                <c:pt idx="2">
                  <c:v>0</c:v>
                </c:pt>
                <c:pt idx="3">
                  <c:v>0</c:v>
                </c:pt>
                <c:pt idx="4">
                  <c:v>0</c:v>
                </c:pt>
                <c:pt idx="5">
                  <c:v>0</c:v>
                </c:pt>
                <c:pt idx="6">
                  <c:v>0</c:v>
                </c:pt>
                <c:pt idx="7">
                  <c:v>0</c:v>
                </c:pt>
                <c:pt idx="8">
                  <c:v>0</c:v>
                </c:pt>
                <c:pt idx="9">
                  <c:v>1</c:v>
                </c:pt>
                <c:pt idx="10">
                  <c:v>0</c:v>
                </c:pt>
                <c:pt idx="11">
                  <c:v>1</c:v>
                </c:pt>
                <c:pt idx="12">
                  <c:v>0</c:v>
                </c:pt>
                <c:pt idx="13">
                  <c:v>1</c:v>
                </c:pt>
                <c:pt idx="14">
                  <c:v>2</c:v>
                </c:pt>
                <c:pt idx="15">
                  <c:v>3</c:v>
                </c:pt>
                <c:pt idx="16">
                  <c:v>6</c:v>
                </c:pt>
                <c:pt idx="17">
                  <c:v>7</c:v>
                </c:pt>
                <c:pt idx="18">
                  <c:v>10</c:v>
                </c:pt>
                <c:pt idx="19">
                  <c:v>2</c:v>
                </c:pt>
              </c:numCache>
            </c:numRef>
          </c:val>
        </c:ser>
        <c:gapWidth val="0"/>
        <c:axId val="171468288"/>
        <c:axId val="171470208"/>
      </c:barChart>
      <c:catAx>
        <c:axId val="171468288"/>
        <c:scaling>
          <c:orientation val="minMax"/>
        </c:scaling>
        <c:axPos val="b"/>
        <c:title>
          <c:tx>
            <c:rich>
              <a:bodyPr/>
              <a:lstStyle/>
              <a:p>
                <a:pPr>
                  <a:defRPr sz="1221" b="1" i="0" u="none" strike="noStrike" baseline="0">
                    <a:solidFill>
                      <a:srgbClr val="000000"/>
                    </a:solidFill>
                    <a:latin typeface="Arial"/>
                    <a:ea typeface="Arial"/>
                    <a:cs typeface="Arial"/>
                  </a:defRPr>
                </a:pPr>
                <a:r>
                  <a:rPr lang="en-US"/>
                  <a:t>Height </a:t>
                </a:r>
              </a:p>
            </c:rich>
          </c:tx>
          <c:layout>
            <c:manualLayout>
              <c:xMode val="edge"/>
              <c:yMode val="edge"/>
              <c:x val="0.50791717417783111"/>
              <c:y val="0.9095022624434389"/>
            </c:manualLayout>
          </c:layout>
          <c:spPr>
            <a:noFill/>
            <a:ln w="25849">
              <a:noFill/>
            </a:ln>
          </c:spPr>
        </c:title>
        <c:numFmt formatCode="General" sourceLinked="1"/>
        <c:tickLblPos val="nextTo"/>
        <c:spPr>
          <a:ln w="3231">
            <a:solidFill>
              <a:srgbClr val="000000"/>
            </a:solidFill>
            <a:prstDash val="solid"/>
          </a:ln>
        </c:spPr>
        <c:txPr>
          <a:bodyPr rot="-2700000" vert="horz"/>
          <a:lstStyle/>
          <a:p>
            <a:pPr>
              <a:defRPr sz="1221" b="0" i="0" u="none" strike="noStrike" baseline="0">
                <a:solidFill>
                  <a:srgbClr val="000000"/>
                </a:solidFill>
                <a:latin typeface="Arial"/>
                <a:ea typeface="Arial"/>
                <a:cs typeface="Arial"/>
              </a:defRPr>
            </a:pPr>
            <a:endParaRPr lang="en-US"/>
          </a:p>
        </c:txPr>
        <c:crossAx val="171470208"/>
        <c:crosses val="autoZero"/>
        <c:auto val="1"/>
        <c:lblAlgn val="ctr"/>
        <c:lblOffset val="100"/>
        <c:tickLblSkip val="1"/>
        <c:tickMarkSkip val="1"/>
      </c:catAx>
      <c:valAx>
        <c:axId val="171470208"/>
        <c:scaling>
          <c:orientation val="minMax"/>
        </c:scaling>
        <c:axPos val="l"/>
        <c:majorGridlines>
          <c:spPr>
            <a:ln w="3231">
              <a:solidFill>
                <a:srgbClr val="000000"/>
              </a:solidFill>
              <a:prstDash val="solid"/>
            </a:ln>
          </c:spPr>
        </c:majorGridlines>
        <c:title>
          <c:tx>
            <c:rich>
              <a:bodyPr/>
              <a:lstStyle/>
              <a:p>
                <a:pPr>
                  <a:defRPr sz="1221" b="1" i="0" u="none" strike="noStrike" baseline="0">
                    <a:solidFill>
                      <a:srgbClr val="000000"/>
                    </a:solidFill>
                    <a:latin typeface="Arial"/>
                    <a:ea typeface="Arial"/>
                    <a:cs typeface="Arial"/>
                  </a:defRPr>
                </a:pPr>
                <a:r>
                  <a:rPr lang="en-US"/>
                  <a:t>Count</a:t>
                </a:r>
              </a:p>
            </c:rich>
          </c:tx>
          <c:layout>
            <c:manualLayout>
              <c:xMode val="edge"/>
              <c:yMode val="edge"/>
              <c:x val="1.2180267965895246E-2"/>
              <c:y val="0.40271493212669685"/>
            </c:manualLayout>
          </c:layout>
          <c:spPr>
            <a:noFill/>
            <a:ln w="25849">
              <a:noFill/>
            </a:ln>
          </c:spPr>
        </c:title>
        <c:numFmt formatCode="General" sourceLinked="1"/>
        <c:tickLblPos val="nextTo"/>
        <c:spPr>
          <a:ln w="3231">
            <a:solidFill>
              <a:srgbClr val="000000"/>
            </a:solidFill>
            <a:prstDash val="solid"/>
          </a:ln>
        </c:spPr>
        <c:txPr>
          <a:bodyPr rot="0" vert="horz"/>
          <a:lstStyle/>
          <a:p>
            <a:pPr>
              <a:defRPr sz="1221" b="0" i="0" u="none" strike="noStrike" baseline="0">
                <a:solidFill>
                  <a:srgbClr val="000000"/>
                </a:solidFill>
                <a:latin typeface="Arial"/>
                <a:ea typeface="Arial"/>
                <a:cs typeface="Arial"/>
              </a:defRPr>
            </a:pPr>
            <a:endParaRPr lang="en-US"/>
          </a:p>
        </c:txPr>
        <c:crossAx val="171468288"/>
        <c:crosses val="autoZero"/>
        <c:crossBetween val="between"/>
      </c:valAx>
      <c:spPr>
        <a:solidFill>
          <a:srgbClr val="C0C0C0"/>
        </a:solidFill>
        <a:ln w="12924">
          <a:solidFill>
            <a:srgbClr val="808080"/>
          </a:solidFill>
          <a:prstDash val="solid"/>
        </a:ln>
      </c:spPr>
    </c:plotArea>
    <c:plotVisOnly val="1"/>
    <c:dispBlanksAs val="gap"/>
  </c:chart>
  <c:spPr>
    <a:solidFill>
      <a:srgbClr val="FFFFFF"/>
    </a:solidFill>
    <a:ln w="3231">
      <a:solidFill>
        <a:srgbClr val="000000"/>
      </a:solidFill>
      <a:prstDash val="solid"/>
    </a:ln>
  </c:spPr>
  <c:txPr>
    <a:bodyPr/>
    <a:lstStyle/>
    <a:p>
      <a:pPr>
        <a:defRPr sz="1221" b="0" i="0" u="none" strike="noStrike" baseline="0">
          <a:solidFill>
            <a:srgbClr val="000000"/>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525" b="1" i="0" u="none" strike="noStrike" baseline="0">
                <a:solidFill>
                  <a:srgbClr val="000000"/>
                </a:solidFill>
                <a:latin typeface="Arial"/>
                <a:ea typeface="Arial"/>
                <a:cs typeface="Arial"/>
              </a:defRPr>
            </a:pPr>
            <a:r>
              <a:rPr lang="en-US"/>
              <a:t>Height Histogram</a:t>
            </a:r>
          </a:p>
        </c:rich>
      </c:tx>
      <c:layout>
        <c:manualLayout>
          <c:xMode val="edge"/>
          <c:yMode val="edge"/>
          <c:x val="0.38896189224704486"/>
          <c:y val="4.1362628693898125E-2"/>
        </c:manualLayout>
      </c:layout>
      <c:spPr>
        <a:noFill/>
        <a:ln w="25400">
          <a:noFill/>
        </a:ln>
      </c:spPr>
    </c:title>
    <c:plotArea>
      <c:layout>
        <c:manualLayout>
          <c:layoutTarget val="inner"/>
          <c:xMode val="edge"/>
          <c:yMode val="edge"/>
          <c:x val="8.4099868593955754E-2"/>
          <c:y val="0.14841884413692905"/>
          <c:w val="0.89750328515111633"/>
          <c:h val="0.69343230457417326"/>
        </c:manualLayout>
      </c:layout>
      <c:barChart>
        <c:barDir val="col"/>
        <c:grouping val="clustered"/>
        <c:ser>
          <c:idx val="0"/>
          <c:order val="0"/>
          <c:spPr>
            <a:solidFill>
              <a:srgbClr val="9999FF"/>
            </a:solidFill>
            <a:ln w="12700">
              <a:solidFill>
                <a:srgbClr val="000000"/>
              </a:solidFill>
              <a:prstDash val="solid"/>
            </a:ln>
          </c:spPr>
          <c:cat>
            <c:strRef>
              <c:f>Height_CI!$X$2:$X$9</c:f>
              <c:strCache>
                <c:ptCount val="8"/>
                <c:pt idx="0">
                  <c:v>&lt;55</c:v>
                </c:pt>
                <c:pt idx="1">
                  <c:v>55 - 60</c:v>
                </c:pt>
                <c:pt idx="2">
                  <c:v>60 -65</c:v>
                </c:pt>
                <c:pt idx="3">
                  <c:v>65 - 67</c:v>
                </c:pt>
                <c:pt idx="4">
                  <c:v>67 -70</c:v>
                </c:pt>
                <c:pt idx="5">
                  <c:v>70 -75</c:v>
                </c:pt>
                <c:pt idx="6">
                  <c:v>75 - 80</c:v>
                </c:pt>
                <c:pt idx="7">
                  <c:v>More</c:v>
                </c:pt>
              </c:strCache>
            </c:strRef>
          </c:cat>
          <c:val>
            <c:numRef>
              <c:f>Height_CI!$Y$2:$Y$9</c:f>
              <c:numCache>
                <c:formatCode>General</c:formatCode>
                <c:ptCount val="8"/>
                <c:pt idx="0">
                  <c:v>1</c:v>
                </c:pt>
                <c:pt idx="1">
                  <c:v>4</c:v>
                </c:pt>
                <c:pt idx="2">
                  <c:v>3</c:v>
                </c:pt>
                <c:pt idx="3">
                  <c:v>5</c:v>
                </c:pt>
                <c:pt idx="4">
                  <c:v>7</c:v>
                </c:pt>
                <c:pt idx="5">
                  <c:v>4</c:v>
                </c:pt>
                <c:pt idx="6">
                  <c:v>5</c:v>
                </c:pt>
                <c:pt idx="7">
                  <c:v>3</c:v>
                </c:pt>
              </c:numCache>
            </c:numRef>
          </c:val>
        </c:ser>
        <c:gapWidth val="0"/>
        <c:axId val="134642688"/>
        <c:axId val="163603200"/>
      </c:barChart>
      <c:catAx>
        <c:axId val="134642688"/>
        <c:scaling>
          <c:orientation val="minMax"/>
        </c:scaling>
        <c:axPos val="b"/>
        <c:title>
          <c:tx>
            <c:rich>
              <a:bodyPr/>
              <a:lstStyle/>
              <a:p>
                <a:pPr>
                  <a:defRPr sz="1200" b="1" i="0" u="none" strike="noStrike" baseline="0">
                    <a:solidFill>
                      <a:srgbClr val="000000"/>
                    </a:solidFill>
                    <a:latin typeface="Arial"/>
                    <a:ea typeface="Arial"/>
                    <a:cs typeface="Arial"/>
                  </a:defRPr>
                </a:pPr>
                <a:r>
                  <a:rPr lang="en-US"/>
                  <a:t>Height </a:t>
                </a:r>
              </a:p>
            </c:rich>
          </c:tx>
          <c:layout>
            <c:manualLayout>
              <c:xMode val="edge"/>
              <c:yMode val="edge"/>
              <c:x val="0.49540078843626872"/>
              <c:y val="0.9197102144878499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63603200"/>
        <c:crosses val="autoZero"/>
        <c:auto val="1"/>
        <c:lblAlgn val="ctr"/>
        <c:lblOffset val="100"/>
        <c:tickLblSkip val="1"/>
        <c:tickMarkSkip val="1"/>
      </c:catAx>
      <c:valAx>
        <c:axId val="163603200"/>
        <c:scaling>
          <c:orientation val="minMax"/>
        </c:scaling>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Count</a:t>
                </a:r>
              </a:p>
            </c:rich>
          </c:tx>
          <c:layout>
            <c:manualLayout>
              <c:xMode val="edge"/>
              <c:yMode val="edge"/>
              <c:x val="1.3140604467805562E-2"/>
              <c:y val="0.43065795757764491"/>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34642688"/>
        <c:crosses val="autoZero"/>
        <c:crossBetween val="between"/>
      </c:valAx>
      <c:spPr>
        <a:solidFill>
          <a:srgbClr val="C0C0C0"/>
        </a:solidFill>
        <a:ln w="12700">
          <a:solidFill>
            <a:srgbClr val="808080"/>
          </a:solidFill>
          <a:prstDash val="solid"/>
        </a:ln>
      </c:spPr>
    </c:plotArea>
    <c:plotVisOnly val="1"/>
    <c:dispBlanksAs val="gap"/>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525" b="1" i="0" u="none" strike="noStrike" baseline="0">
                <a:solidFill>
                  <a:srgbClr val="000000"/>
                </a:solidFill>
                <a:latin typeface="Arial"/>
                <a:ea typeface="Arial"/>
                <a:cs typeface="Arial"/>
              </a:defRPr>
            </a:pPr>
            <a:r>
              <a:rPr lang="en-US"/>
              <a:t>Height Histogram</a:t>
            </a:r>
          </a:p>
        </c:rich>
      </c:tx>
      <c:layout>
        <c:manualLayout>
          <c:xMode val="edge"/>
          <c:yMode val="edge"/>
          <c:x val="0.38896189224704458"/>
          <c:y val="4.1362628693898104E-2"/>
        </c:manualLayout>
      </c:layout>
      <c:spPr>
        <a:noFill/>
        <a:ln w="25400">
          <a:noFill/>
        </a:ln>
      </c:spPr>
    </c:title>
    <c:plotArea>
      <c:layout>
        <c:manualLayout>
          <c:layoutTarget val="inner"/>
          <c:xMode val="edge"/>
          <c:yMode val="edge"/>
          <c:x val="8.4099868593955657E-2"/>
          <c:y val="0.14841884413692893"/>
          <c:w val="0.89750328515111588"/>
          <c:h val="0.6934323045741726"/>
        </c:manualLayout>
      </c:layout>
      <c:barChart>
        <c:barDir val="col"/>
        <c:grouping val="clustered"/>
        <c:ser>
          <c:idx val="0"/>
          <c:order val="0"/>
          <c:spPr>
            <a:solidFill>
              <a:srgbClr val="9999FF"/>
            </a:solidFill>
            <a:ln w="12700">
              <a:solidFill>
                <a:srgbClr val="000000"/>
              </a:solidFill>
              <a:prstDash val="solid"/>
            </a:ln>
          </c:spPr>
          <c:cat>
            <c:strRef>
              <c:f>Height_CI!$X$2:$X$9</c:f>
              <c:strCache>
                <c:ptCount val="8"/>
                <c:pt idx="0">
                  <c:v>&lt;55</c:v>
                </c:pt>
                <c:pt idx="1">
                  <c:v>55 - 60</c:v>
                </c:pt>
                <c:pt idx="2">
                  <c:v>60 -65</c:v>
                </c:pt>
                <c:pt idx="3">
                  <c:v>65 - 67</c:v>
                </c:pt>
                <c:pt idx="4">
                  <c:v>67 -70</c:v>
                </c:pt>
                <c:pt idx="5">
                  <c:v>70 -75</c:v>
                </c:pt>
                <c:pt idx="6">
                  <c:v>75 - 80</c:v>
                </c:pt>
                <c:pt idx="7">
                  <c:v>More</c:v>
                </c:pt>
              </c:strCache>
            </c:strRef>
          </c:cat>
          <c:val>
            <c:numRef>
              <c:f>Height_CI!$Y$2:$Y$9</c:f>
              <c:numCache>
                <c:formatCode>General</c:formatCode>
                <c:ptCount val="8"/>
                <c:pt idx="0">
                  <c:v>1</c:v>
                </c:pt>
                <c:pt idx="1">
                  <c:v>4</c:v>
                </c:pt>
                <c:pt idx="2">
                  <c:v>3</c:v>
                </c:pt>
                <c:pt idx="3">
                  <c:v>5</c:v>
                </c:pt>
                <c:pt idx="4">
                  <c:v>7</c:v>
                </c:pt>
                <c:pt idx="5">
                  <c:v>4</c:v>
                </c:pt>
                <c:pt idx="6">
                  <c:v>5</c:v>
                </c:pt>
                <c:pt idx="7">
                  <c:v>3</c:v>
                </c:pt>
              </c:numCache>
            </c:numRef>
          </c:val>
        </c:ser>
        <c:gapWidth val="0"/>
        <c:axId val="62785408"/>
        <c:axId val="62787584"/>
      </c:barChart>
      <c:catAx>
        <c:axId val="62785408"/>
        <c:scaling>
          <c:orientation val="minMax"/>
        </c:scaling>
        <c:axPos val="b"/>
        <c:title>
          <c:tx>
            <c:rich>
              <a:bodyPr/>
              <a:lstStyle/>
              <a:p>
                <a:pPr>
                  <a:defRPr sz="1200" b="1" i="0" u="none" strike="noStrike" baseline="0">
                    <a:solidFill>
                      <a:srgbClr val="000000"/>
                    </a:solidFill>
                    <a:latin typeface="Arial"/>
                    <a:ea typeface="Arial"/>
                    <a:cs typeface="Arial"/>
                  </a:defRPr>
                </a:pPr>
                <a:r>
                  <a:rPr lang="en-US"/>
                  <a:t>Height </a:t>
                </a:r>
              </a:p>
            </c:rich>
          </c:tx>
          <c:layout>
            <c:manualLayout>
              <c:xMode val="edge"/>
              <c:yMode val="edge"/>
              <c:x val="0.49540078843626861"/>
              <c:y val="0.9197102144878499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2787584"/>
        <c:crosses val="autoZero"/>
        <c:auto val="1"/>
        <c:lblAlgn val="ctr"/>
        <c:lblOffset val="100"/>
        <c:tickLblSkip val="1"/>
        <c:tickMarkSkip val="1"/>
      </c:catAx>
      <c:valAx>
        <c:axId val="62787584"/>
        <c:scaling>
          <c:orientation val="minMax"/>
        </c:scaling>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Count</a:t>
                </a:r>
              </a:p>
            </c:rich>
          </c:tx>
          <c:layout>
            <c:manualLayout>
              <c:xMode val="edge"/>
              <c:yMode val="edge"/>
              <c:x val="1.3140604467805546E-2"/>
              <c:y val="0.4306579575776447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2785408"/>
        <c:crosses val="autoZero"/>
        <c:crossBetween val="between"/>
      </c:valAx>
      <c:spPr>
        <a:solidFill>
          <a:srgbClr val="C0C0C0"/>
        </a:solidFill>
        <a:ln w="12700">
          <a:solidFill>
            <a:srgbClr val="808080"/>
          </a:solidFill>
          <a:prstDash val="solid"/>
        </a:ln>
      </c:spPr>
    </c:plotArea>
    <c:plotVisOnly val="1"/>
    <c:dispBlanksAs val="gap"/>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311751C-7379-4FBF-ACC3-9C3B7C97907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t>Standard deviation is a property of the population (you don’t expect it to change dramatically as you collect more samples)</a:t>
            </a:r>
          </a:p>
          <a:p>
            <a:pPr eaLnBrk="1" hangingPunct="1"/>
            <a:r>
              <a:rPr lang="en-US" smtClean="0"/>
              <a:t>Confidence intervals are a property of the sample (this means increasing the number of samples will increase your certainty or shrink the confidence interval).</a:t>
            </a:r>
          </a:p>
        </p:txBody>
      </p:sp>
      <p:sp>
        <p:nvSpPr>
          <p:cNvPr id="68612" name="Slide Number Placeholder 3"/>
          <p:cNvSpPr>
            <a:spLocks noGrp="1"/>
          </p:cNvSpPr>
          <p:nvPr>
            <p:ph type="sldNum" sz="quarter" idx="5"/>
          </p:nvPr>
        </p:nvSpPr>
        <p:spPr>
          <a:noFill/>
        </p:spPr>
        <p:txBody>
          <a:bodyPr/>
          <a:lstStyle/>
          <a:p>
            <a:fld id="{C39F6E71-8B43-4B56-A35D-20425E85DA0B}" type="slidenum">
              <a:rPr lang="en-US"/>
              <a:pPr/>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FAF07B3-C3E7-40C4-B162-41A673A0B3D9}" type="slidenum">
              <a:rPr lang="en-US"/>
              <a:pPr/>
              <a:t>31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Its expected that 68% of the samples will fall within one standard deviation (the red), 95 % within 2 standard deviations (red and greed) and 99% will fall within 3 std deviations (red, green and blue).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AEB5E12-9076-4763-A0BE-75CD29633732}" type="slidenum">
              <a:rPr lang="en-US"/>
              <a:pPr/>
              <a:t>34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A value that is far outside of the rest of the values is called an outlier.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dirty="0" smtClean="0"/>
              <a:t>CI and CL can be confusing.  The higher the CL, the wider the CI</a:t>
            </a:r>
          </a:p>
          <a:p>
            <a:pPr eaLnBrk="1" hangingPunct="1"/>
            <a:endParaRPr lang="en-US" dirty="0" smtClean="0"/>
          </a:p>
          <a:p>
            <a:pPr eaLnBrk="1" hangingPunct="1"/>
            <a:r>
              <a:rPr lang="en-US" dirty="0" smtClean="0"/>
              <a:t>Alpha = 1 – the confidence limit</a:t>
            </a:r>
          </a:p>
          <a:p>
            <a:pPr eaLnBrk="1" hangingPunct="1"/>
            <a:endParaRPr lang="en-US" dirty="0" smtClean="0"/>
          </a:p>
          <a:p>
            <a:pPr eaLnBrk="1" hangingPunct="1"/>
            <a:r>
              <a:rPr lang="en-US" dirty="0" smtClean="0"/>
              <a:t>CI = t* x std</a:t>
            </a:r>
            <a:r>
              <a:rPr lang="en-US" baseline="0" dirty="0" smtClean="0"/>
              <a:t> dev/</a:t>
            </a:r>
            <a:r>
              <a:rPr lang="en-US" baseline="0" dirty="0" err="1" smtClean="0"/>
              <a:t>sqrt</a:t>
            </a:r>
            <a:r>
              <a:rPr lang="en-US" baseline="0" dirty="0" smtClean="0"/>
              <a:t>(N-1)</a:t>
            </a:r>
          </a:p>
          <a:p>
            <a:pPr eaLnBrk="1" hangingPunct="1"/>
            <a:endParaRPr lang="en-US" baseline="0" dirty="0" smtClean="0"/>
          </a:p>
          <a:p>
            <a:pPr eaLnBrk="1" hangingPunct="1"/>
            <a:r>
              <a:rPr lang="en-US" baseline="0" dirty="0" smtClean="0"/>
              <a:t>Get t from a standard table</a:t>
            </a:r>
          </a:p>
          <a:p>
            <a:pPr eaLnBrk="1" hangingPunct="1"/>
            <a:r>
              <a:rPr lang="en-US" baseline="0" dirty="0" smtClean="0"/>
              <a:t>t* = students t with alpha/2 and N-1 degrees of table</a:t>
            </a:r>
            <a:endParaRPr lang="en-US" dirty="0" smtClean="0"/>
          </a:p>
        </p:txBody>
      </p:sp>
      <p:sp>
        <p:nvSpPr>
          <p:cNvPr id="71684" name="Slide Number Placeholder 3"/>
          <p:cNvSpPr>
            <a:spLocks noGrp="1"/>
          </p:cNvSpPr>
          <p:nvPr>
            <p:ph type="sldNum" sz="quarter" idx="5"/>
          </p:nvPr>
        </p:nvSpPr>
        <p:spPr>
          <a:noFill/>
        </p:spPr>
        <p:txBody>
          <a:bodyPr/>
          <a:lstStyle/>
          <a:p>
            <a:fld id="{45AEA621-158C-45EF-A307-16487E107127}" type="slidenum">
              <a:rPr lang="en-US"/>
              <a:pPr/>
              <a:t>38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41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71DB461-009B-4835-97D0-EE1FE75AA146}" type="slidenum">
              <a:rPr lang="en-US"/>
              <a:pPr/>
              <a:t>42</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Taxonomically is one way, Geographically might be another. Components are used to aggregate information in NASIS.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A719FAF-2D13-460A-8873-B70927149D2E}" type="slidenum">
              <a:rPr lang="en-US"/>
              <a:pPr/>
              <a:t>43</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We’ll start by thinking about sampling – which is a little more straightfoward.  The next 5 slide are about idealized sampling – this is not done very often by soil survey; but it will help us to think about the ideal before we turn it around and apply the results of samples we already have.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0C71774-EF34-40DE-812A-0E5D0E1CE46D}" type="slidenum">
              <a:rPr lang="en-US"/>
              <a:pPr/>
              <a:t>44</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t>The simplest way to sample is randomly – draw names out of a hat. </a:t>
            </a:r>
          </a:p>
          <a:p>
            <a:pPr eaLnBrk="1" hangingPunct="1"/>
            <a:r>
              <a:rPr lang="en-US" dirty="0" smtClean="0"/>
              <a:t>Assuming, you were randomly assigned to groups. We could quiz one group and get a reasonable representation of the entire class. </a:t>
            </a:r>
          </a:p>
          <a:p>
            <a:pPr eaLnBrk="1" hangingPunct="1"/>
            <a:r>
              <a:rPr lang="en-US" dirty="0" smtClean="0"/>
              <a:t>Systematically - list names in alphabetical order and systematically (for example, every fifth name) select a sample (this assumes that there is no relationship between the alphabetical rank and the thing we’re interested in).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747BFA1-B5A8-4660-BC17-366A779A394F}" type="slidenum">
              <a:rPr lang="en-US"/>
              <a:pPr/>
              <a:t>45</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The simplest way to sample is randomly – draw names out of a hat. </a:t>
            </a:r>
          </a:p>
          <a:p>
            <a:pPr eaLnBrk="1" hangingPunct="1"/>
            <a:r>
              <a:rPr lang="en-US" dirty="0" smtClean="0"/>
              <a:t>Assuming you were randomly assigned to groups,</a:t>
            </a:r>
            <a:r>
              <a:rPr lang="en-US" baseline="0" dirty="0" smtClean="0"/>
              <a:t> w</a:t>
            </a:r>
            <a:r>
              <a:rPr lang="en-US" dirty="0" smtClean="0"/>
              <a:t>e could quiz one group and get a reasonable representation of the entire class. </a:t>
            </a:r>
          </a:p>
          <a:p>
            <a:pPr eaLnBrk="1" hangingPunct="1"/>
            <a:r>
              <a:rPr lang="en-US" dirty="0" smtClean="0"/>
              <a:t>Systematically - list names in alphabetical order and systematically (for example, every fifth name) select a sample (this assumes that there is no relationship between the alphabetical rank and the thing we’re interested in).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Stratified random – select one random</a:t>
            </a:r>
            <a:r>
              <a:rPr lang="en-US" baseline="0" dirty="0" smtClean="0"/>
              <a:t> person from each group.  This would be ideal if there was some </a:t>
            </a:r>
            <a:r>
              <a:rPr lang="en-US" baseline="0" dirty="0" err="1" smtClean="0"/>
              <a:t>relatipnship</a:t>
            </a:r>
            <a:r>
              <a:rPr lang="en-US" baseline="0" dirty="0" smtClean="0"/>
              <a:t> between group and the thing we’re measuring.  In soil survey, it can be used to break the landscape into segments and then randomly selects a point within each.  The maintain randomness (</a:t>
            </a:r>
            <a:r>
              <a:rPr lang="en-US" baseline="0" dirty="0" err="1" smtClean="0"/>
              <a:t>unbiadness</a:t>
            </a:r>
            <a:r>
              <a:rPr lang="en-US" baseline="0" dirty="0" smtClean="0"/>
              <a:t>) but ensures </a:t>
            </a:r>
            <a:r>
              <a:rPr lang="en-US" sz="1400" baseline="0" dirty="0" smtClean="0"/>
              <a:t>that</a:t>
            </a:r>
            <a:r>
              <a:rPr lang="en-US" baseline="0" dirty="0" smtClean="0"/>
              <a:t> samples are spread out over the landscape. Stratification can be used to choose polygons and/or to choose points within a polygon.</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01D985C-03FD-4496-93B8-74C78B08B110}" type="slidenum">
              <a:rPr lang="en-US"/>
              <a:pPr/>
              <a:t>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t>You don’t have to remember everything in the this powerpoint, however, you do need to think about these issues when analyzing any dataset.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our class, we could select every fifth or fourth person.</a:t>
            </a:r>
            <a:r>
              <a:rPr lang="en-US" baseline="0" dirty="0" smtClean="0"/>
              <a:t>  On the landscape, this could take the form of a grid.</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48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Transects</a:t>
            </a:r>
            <a:r>
              <a:rPr lang="en-US" baseline="0" dirty="0" smtClean="0"/>
              <a:t> are a type of systematic sample.  The difficulty with transects is selecting a distance that captures the variability present and does not miss things that occur in a repeating pattern.</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49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cluster</a:t>
            </a:r>
            <a:r>
              <a:rPr lang="en-US" baseline="0" dirty="0" smtClean="0"/>
              <a:t> is any sampling scheme that concentrates sampling geographically.  Within a cluster, samples can be collected systematically (1), or randomly (2 and 3).  </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50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FAAD3DF-20C0-4B65-BC42-8D061B600DE6}" type="slidenum">
              <a:rPr lang="en-US"/>
              <a:pPr/>
              <a:t>51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smtClean="0"/>
              <a:t>Standard statistical tests are based on an assumption that samples are randomly drawn from a population.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a:t>
            </a:r>
            <a:r>
              <a:rPr lang="en-US" baseline="0" dirty="0" smtClean="0"/>
              <a:t> conceptual model of soil formation and soil property distribution is used to direct sampling.</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52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Collecting samples on multiple</a:t>
            </a:r>
            <a:r>
              <a:rPr lang="en-US" baseline="0" dirty="0" smtClean="0"/>
              <a:t> delineations is are an example of cluster sampling.  Systematic (transects) or random samples could be used.</a:t>
            </a:r>
          </a:p>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53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Considering</a:t>
            </a:r>
            <a:r>
              <a:rPr lang="en-US" baseline="0" dirty="0" smtClean="0"/>
              <a:t> transects as a cluster</a:t>
            </a:r>
          </a:p>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56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could use a simple average IF – you</a:t>
            </a:r>
            <a:r>
              <a:rPr lang="en-US" baseline="0" dirty="0" smtClean="0"/>
              <a:t> used the same number of samples on all polygons AND your polygons are representative</a:t>
            </a:r>
          </a:p>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60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1C456651-77AC-49D2-B27A-D5D55FDAB602}" type="slidenum">
              <a:rPr lang="en-US"/>
              <a:pPr/>
              <a:t>63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smtClean="0"/>
              <a:t>Do they apply to the entire building?  All soil scientists?  The city of Lincoln? The entire country, or some smaller demographic.</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127EDC8-0450-4475-A94E-4E6C420B50E5}" type="slidenum">
              <a:rPr lang="en-US"/>
              <a:pPr/>
              <a:t>64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Thinking about sampling and inference is a natural extension of thinking about soils and map units. In order to properly gather data, or apply data we already have – we need to think about sampling and inference.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01D985C-03FD-4496-93B8-74C78B08B110}" type="slidenum">
              <a:rPr lang="en-US"/>
              <a:pPr/>
              <a:t>10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t>You don’t have to remember everything in the this powerpoint, however, you do need to think about these issues when analyzing any dataset.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5DB6C15-5B86-4F31-9C33-5C65E68EF9A0}" type="slidenum">
              <a:rPr lang="en-US"/>
              <a:pPr/>
              <a:t>66</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Yards are similar to management systems or treatments, but conceptually they could be any feature that seperates the world into populations.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A1BF872-F565-4030-A093-CFA0390F57AA}" type="slidenum">
              <a:rPr lang="en-US"/>
              <a:pPr/>
              <a:t>72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Add a soil map to our fictional yards.  How well are our original samples likely to apply?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F8C6532-33EE-4198-B3CC-2A3CBEFBE162}" type="slidenum">
              <a:rPr lang="en-US"/>
              <a:pPr/>
              <a:t>73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The answer to these questions will depend on the differences in management between the yards AND the differences in the soil map units.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5948935-3308-4944-9808-089B057BBAF8}" type="slidenum">
              <a:rPr lang="en-US"/>
              <a:pPr/>
              <a:t>77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distribution</a:t>
            </a:r>
            <a:r>
              <a:rPr lang="en-US" baseline="0" dirty="0" smtClean="0"/>
              <a:t> isn’t perfectly normal (not a perfect bell curve) but it’s close enough.</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78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79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81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82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Male</a:t>
            </a:r>
            <a:r>
              <a:rPr lang="en-US" baseline="0" dirty="0" smtClean="0"/>
              <a:t> and female heights overlap, but they are significantly different and do not appear to be part of the same population.</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83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Male</a:t>
            </a:r>
            <a:r>
              <a:rPr lang="en-US" baseline="0" dirty="0" smtClean="0"/>
              <a:t> and female heights overlap, but they are significantly different and do not appear to be part of the same population.</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84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316B7A2-3108-4D85-BD01-591907A67A35}" type="slidenum">
              <a:rPr lang="en-US"/>
              <a:pPr/>
              <a:t>11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mtClean="0"/>
              <a:t>Nominal – names or classes</a:t>
            </a:r>
          </a:p>
          <a:p>
            <a:pPr eaLnBrk="1" hangingPunct="1"/>
            <a:r>
              <a:rPr lang="en-US" smtClean="0"/>
              <a:t>Ordinal – numbers or letters that can be ranked</a:t>
            </a:r>
          </a:p>
          <a:p>
            <a:pPr eaLnBrk="1" hangingPunct="1"/>
            <a:r>
              <a:rPr lang="en-US" smtClean="0"/>
              <a:t>Continuous – numbers that are continuous from zero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9604360-0A0B-4363-BC5A-8F6570EE550B}" type="slidenum">
              <a:rPr lang="en-US"/>
              <a:pPr/>
              <a:t>14</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Average is a fuzzy term, google “average vs. mean” and you’ll see what I mean.  Most people use average to mean arithmetic mean – but it can also mean any value that represents the central tendency of a dataset, sample or population.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336E512-38AF-4046-B7FC-2170A78E81C1}" type="slidenum">
              <a:rPr lang="en-US"/>
              <a:pPr/>
              <a:t>16</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t>The median has the same number of values above and below it.  To get the median, list all the values from lowest to highest, the one in the middle is the median.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0F4F3B8-A2C7-4675-ABCD-481A658050C4}" type="slidenum">
              <a:rPr lang="en-US"/>
              <a:pPr/>
              <a:t>23</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t>Ordinal values have a rank but no true zero.  January always come before February. Often the distance between values isn’t constant (January has 31 days, but February has 28).  Therefore, 7.2 doesn’t have</a:t>
            </a:r>
            <a:r>
              <a:rPr lang="en-US" baseline="0" dirty="0" smtClean="0"/>
              <a:t> real meaning</a:t>
            </a:r>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0F4F3B8-A2C7-4675-ABCD-481A658050C4}" type="slidenum">
              <a:rPr lang="en-US"/>
              <a:pPr/>
              <a:t>24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t>Ordinal values have a rank but no true zero.  January always come before February. Often the distance between values isn’t constant (January has 31 days, but February has 28).  Therefore, 7.2 doesn’t have</a:t>
            </a:r>
            <a:r>
              <a:rPr lang="en-US" baseline="0" dirty="0" smtClean="0"/>
              <a:t> real meaning</a:t>
            </a:r>
            <a:r>
              <a:rPr lang="en-US" dirty="0"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FE7D89C-145E-4860-9014-1E5756943EBD}" type="slidenum">
              <a:rPr lang="en-US"/>
              <a:pPr/>
              <a:t>25</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Nominal – names or classes</a:t>
            </a:r>
          </a:p>
          <a:p>
            <a:pPr eaLnBrk="1" hangingPunct="1"/>
            <a:r>
              <a:rPr lang="en-US" smtClean="0"/>
              <a:t>Ordinal – numbers or letters that can be ranked</a:t>
            </a:r>
          </a:p>
          <a:p>
            <a:pPr eaLnBrk="1" hangingPunct="1"/>
            <a:r>
              <a:rPr lang="en-US" smtClean="0"/>
              <a:t>Continuous – numbers that are continuous from zero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C9BE39-2B76-4AEB-B1A3-21CF6C93BF2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39B09A-F516-4B04-A5FC-83ED020EEC9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3B826A-C91D-4933-A8DD-08C3F466122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FF3FA5-2E84-4092-9D5F-4D1F46CAECF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592A9-9AAF-4E0C-B121-9B339FAA668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6DEA25E-245E-4360-AB9D-2776B07C579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C637B2-A7E7-4E1A-B0D6-9FFD4111C31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5965F3-78E6-4FBA-BE1A-5E666290909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BDD77C-5B4F-4B72-8370-7DD50B27CA4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E27C72A-6ABE-4B20-BACD-63D7F0A958E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98381A0-9C5C-4AAB-A16E-C758BD97A0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456EE73-22CE-4E29-A940-3F6EF85D9BA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837A95-DBA5-4541-8277-349CB784A6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D49485-5A17-4083-B785-B3E49612D59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3F45C3F1-7A96-4BE2-8F06-E7F43CD840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oleObject" Target="../embeddings/Microsoft_Office_Excel_97-2003_Worksheet3.xls"/></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Excel_97-2003_Worksheet5.xls"/><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Excel_97-2003_Worksheet6.xl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Excel_97-2003_Worksheet7.xls"/><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Excel_97-2003_Worksheet8.xls"/><Relationship Id="rId2" Type="http://schemas.openxmlformats.org/officeDocument/2006/relationships/slideLayout" Target="../slideLayouts/slideLayout14.xml"/><Relationship Id="rId1" Type="http://schemas.openxmlformats.org/officeDocument/2006/relationships/vmlDrawing" Target="../drawings/vmlDrawing8.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Excel_97-2003_Worksheet9.xls"/><Relationship Id="rId2" Type="http://schemas.openxmlformats.org/officeDocument/2006/relationships/slideLayout" Target="../slideLayouts/slideLayout4.xml"/><Relationship Id="rId1" Type="http://schemas.openxmlformats.org/officeDocument/2006/relationships/vmlDrawing" Target="../drawings/vmlDrawing9.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Excel_97-2003_Worksheet10.xls"/><Relationship Id="rId2" Type="http://schemas.openxmlformats.org/officeDocument/2006/relationships/slideLayout" Target="../slideLayouts/slideLayout4.xml"/><Relationship Id="rId1" Type="http://schemas.openxmlformats.org/officeDocument/2006/relationships/vmlDrawing" Target="../drawings/vmlDrawing10.v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oleObject" Target="../embeddings/Microsoft_Office_Excel_97-2003_Worksheet11.xls"/></Relationships>
</file>

<file path=ppt/slides/_rels/slide3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z.about.com/d/coins/1/5/Z/-/-/-/Coin-anatomy-6.jpg"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IMG_0596"/>
          <p:cNvPicPr>
            <a:picLocks noChangeAspect="1" noChangeArrowheads="1"/>
          </p:cNvPicPr>
          <p:nvPr/>
        </p:nvPicPr>
        <p:blipFill>
          <a:blip r:embed="rId2" cstate="print">
            <a:lum bright="2000" contrast="10000"/>
          </a:blip>
          <a:srcRect l="5019" r="5852"/>
          <a:stretch>
            <a:fillRect/>
          </a:stretch>
        </p:blipFill>
        <p:spPr bwMode="auto">
          <a:xfrm>
            <a:off x="0" y="0"/>
            <a:ext cx="9144000" cy="7086600"/>
          </a:xfrm>
          <a:prstGeom prst="rect">
            <a:avLst/>
          </a:prstGeom>
          <a:noFill/>
          <a:ln w="9525">
            <a:noFill/>
            <a:miter lim="800000"/>
            <a:headEnd/>
            <a:tailEnd/>
          </a:ln>
        </p:spPr>
      </p:pic>
      <p:sp>
        <p:nvSpPr>
          <p:cNvPr id="16387" name="Rectangle 2"/>
          <p:cNvSpPr>
            <a:spLocks noGrp="1" noChangeArrowheads="1"/>
          </p:cNvSpPr>
          <p:nvPr>
            <p:ph type="ctrTitle"/>
          </p:nvPr>
        </p:nvSpPr>
        <p:spPr>
          <a:xfrm>
            <a:off x="533400" y="762000"/>
            <a:ext cx="7772400" cy="1470025"/>
          </a:xfrm>
        </p:spPr>
        <p:txBody>
          <a:bodyPr/>
          <a:lstStyle/>
          <a:p>
            <a:pPr eaLnBrk="1" hangingPunct="1"/>
            <a:r>
              <a:rPr lang="en-US" dirty="0" smtClean="0">
                <a:solidFill>
                  <a:schemeClr val="accent2"/>
                </a:solidFill>
              </a:rPr>
              <a:t>Statistics</a:t>
            </a:r>
            <a:r>
              <a:rPr lang="en-US" dirty="0" smtClean="0"/>
              <a:t/>
            </a:r>
            <a:br>
              <a:rPr lang="en-US" dirty="0" smtClean="0"/>
            </a:br>
            <a:endParaRPr lang="en-US" dirty="0" smtClean="0"/>
          </a:p>
        </p:txBody>
      </p:sp>
      <p:sp>
        <p:nvSpPr>
          <p:cNvPr id="16388" name="Rectangle 3"/>
          <p:cNvSpPr>
            <a:spLocks noGrp="1" noChangeArrowheads="1"/>
          </p:cNvSpPr>
          <p:nvPr>
            <p:ph type="subTitle" idx="1"/>
          </p:nvPr>
        </p:nvSpPr>
        <p:spPr>
          <a:xfrm>
            <a:off x="685800" y="1600200"/>
            <a:ext cx="7315200" cy="1752600"/>
          </a:xfrm>
        </p:spPr>
        <p:txBody>
          <a:bodyPr/>
          <a:lstStyle/>
          <a:p>
            <a:pPr eaLnBrk="1" hangingPunct="1"/>
            <a:r>
              <a:rPr lang="en-US" dirty="0" smtClean="0"/>
              <a:t>(not the part with all the equations)</a:t>
            </a:r>
          </a:p>
        </p:txBody>
      </p:sp>
      <p:sp>
        <p:nvSpPr>
          <p:cNvPr id="16389" name="Line 5"/>
          <p:cNvSpPr>
            <a:spLocks noChangeShapeType="1"/>
          </p:cNvSpPr>
          <p:nvPr/>
        </p:nvSpPr>
        <p:spPr bwMode="auto">
          <a:xfrm>
            <a:off x="4191000" y="2895600"/>
            <a:ext cx="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8229600" cy="1143000"/>
          </a:xfrm>
        </p:spPr>
        <p:txBody>
          <a:bodyPr/>
          <a:lstStyle/>
          <a:p>
            <a:pPr eaLnBrk="1" hangingPunct="1"/>
            <a:r>
              <a:rPr lang="en-US" dirty="0" smtClean="0"/>
              <a:t>Statistics</a:t>
            </a:r>
          </a:p>
        </p:txBody>
      </p:sp>
      <p:sp>
        <p:nvSpPr>
          <p:cNvPr id="67587" name="Rectangle 3"/>
          <p:cNvSpPr>
            <a:spLocks noGrp="1" noChangeArrowheads="1"/>
          </p:cNvSpPr>
          <p:nvPr>
            <p:ph type="body" idx="1"/>
          </p:nvPr>
        </p:nvSpPr>
        <p:spPr>
          <a:xfrm>
            <a:off x="457200" y="838200"/>
            <a:ext cx="8305800" cy="5410200"/>
          </a:xfrm>
        </p:spPr>
        <p:txBody>
          <a:bodyPr/>
          <a:lstStyle/>
          <a:p>
            <a:pPr eaLnBrk="1" hangingPunct="1">
              <a:buFontTx/>
              <a:buNone/>
            </a:pPr>
            <a:r>
              <a:rPr lang="en-US" dirty="0" smtClean="0"/>
              <a:t>2 parts</a:t>
            </a:r>
          </a:p>
          <a:p>
            <a:pPr eaLnBrk="1" hangingPunct="1"/>
            <a:r>
              <a:rPr lang="en-US" dirty="0" smtClean="0"/>
              <a:t>Philosophical and Common Sense</a:t>
            </a:r>
          </a:p>
          <a:p>
            <a:pPr lvl="1" eaLnBrk="1" hangingPunct="1"/>
            <a:r>
              <a:rPr lang="en-US" dirty="0" smtClean="0"/>
              <a:t>How do you conduct a study?</a:t>
            </a:r>
          </a:p>
          <a:p>
            <a:pPr lvl="1" eaLnBrk="1" hangingPunct="1"/>
            <a:r>
              <a:rPr lang="en-US" dirty="0" smtClean="0"/>
              <a:t>Framing hypotheses</a:t>
            </a:r>
          </a:p>
          <a:p>
            <a:pPr lvl="1" eaLnBrk="1" hangingPunct="1"/>
            <a:r>
              <a:rPr lang="en-US" dirty="0" smtClean="0"/>
              <a:t>What are your assumptions</a:t>
            </a:r>
          </a:p>
          <a:p>
            <a:pPr lvl="1" eaLnBrk="1" hangingPunct="1"/>
            <a:r>
              <a:rPr lang="en-US" dirty="0" smtClean="0"/>
              <a:t>Sampling and inference</a:t>
            </a:r>
          </a:p>
          <a:p>
            <a:pPr eaLnBrk="1" hangingPunct="1"/>
            <a:r>
              <a:rPr lang="en-US" dirty="0" smtClean="0"/>
              <a:t>Equations, algorithms etc.</a:t>
            </a:r>
          </a:p>
          <a:p>
            <a:pPr lvl="1" eaLnBrk="1" hangingPunct="1"/>
            <a:r>
              <a:rPr lang="en-US" dirty="0" smtClean="0"/>
              <a:t>Necessary to obtain measures and tests</a:t>
            </a:r>
          </a:p>
          <a:p>
            <a:pPr lvl="1" eaLnBrk="1" hangingPunct="1"/>
            <a:r>
              <a:rPr lang="en-US" dirty="0" smtClean="0"/>
              <a:t>Many programs that allow you to “push a button”</a:t>
            </a:r>
          </a:p>
        </p:txBody>
      </p:sp>
      <p:sp>
        <p:nvSpPr>
          <p:cNvPr id="67588" name="Text Box 4"/>
          <p:cNvSpPr txBox="1">
            <a:spLocks noChangeArrowheads="1"/>
          </p:cNvSpPr>
          <p:nvPr/>
        </p:nvSpPr>
        <p:spPr bwMode="auto">
          <a:xfrm>
            <a:off x="6172200" y="2209800"/>
            <a:ext cx="2759075" cy="2282825"/>
          </a:xfrm>
          <a:prstGeom prst="rect">
            <a:avLst/>
          </a:prstGeom>
          <a:solidFill>
            <a:schemeClr val="accent2"/>
          </a:solidFill>
          <a:ln w="9525">
            <a:noFill/>
            <a:miter lim="800000"/>
            <a:headEnd/>
            <a:tailEnd/>
          </a:ln>
        </p:spPr>
        <p:txBody>
          <a:bodyPr>
            <a:spAutoFit/>
          </a:bodyPr>
          <a:lstStyle/>
          <a:p>
            <a:r>
              <a:rPr lang="en-US" sz="2400" dirty="0">
                <a:solidFill>
                  <a:srgbClr val="FFFF00"/>
                </a:solidFill>
              </a:rPr>
              <a:t>An expert (you) with the study subject must be involved in this part. We’ll come back to this .</a:t>
            </a:r>
          </a:p>
        </p:txBody>
      </p:sp>
      <p:sp>
        <p:nvSpPr>
          <p:cNvPr id="67589" name="Text Box 5"/>
          <p:cNvSpPr txBox="1">
            <a:spLocks noChangeArrowheads="1"/>
          </p:cNvSpPr>
          <p:nvPr/>
        </p:nvSpPr>
        <p:spPr bwMode="auto">
          <a:xfrm>
            <a:off x="6172200" y="5670550"/>
            <a:ext cx="2759075" cy="1187450"/>
          </a:xfrm>
          <a:prstGeom prst="rect">
            <a:avLst/>
          </a:prstGeom>
          <a:solidFill>
            <a:schemeClr val="accent2"/>
          </a:solidFill>
          <a:ln w="9525">
            <a:noFill/>
            <a:miter lim="800000"/>
            <a:headEnd/>
            <a:tailEnd/>
          </a:ln>
        </p:spPr>
        <p:txBody>
          <a:bodyPr>
            <a:spAutoFit/>
          </a:bodyPr>
          <a:lstStyle/>
          <a:p>
            <a:r>
              <a:rPr lang="en-US" sz="2400" dirty="0">
                <a:solidFill>
                  <a:srgbClr val="FFFF00"/>
                </a:solidFill>
              </a:rPr>
              <a:t>The key is to know what “buttons” to push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Three kinds of data</a:t>
            </a:r>
          </a:p>
        </p:txBody>
      </p:sp>
      <p:sp>
        <p:nvSpPr>
          <p:cNvPr id="16387" name="Rectangle 3"/>
          <p:cNvSpPr>
            <a:spLocks noGrp="1" noChangeArrowheads="1"/>
          </p:cNvSpPr>
          <p:nvPr>
            <p:ph type="body" idx="1"/>
          </p:nvPr>
        </p:nvSpPr>
        <p:spPr>
          <a:xfrm>
            <a:off x="457200" y="1371600"/>
            <a:ext cx="8229600" cy="4754563"/>
          </a:xfrm>
        </p:spPr>
        <p:txBody>
          <a:bodyPr/>
          <a:lstStyle/>
          <a:p>
            <a:pPr eaLnBrk="1" hangingPunct="1"/>
            <a:r>
              <a:rPr lang="en-US" smtClean="0"/>
              <a:t>We’ll talk about some examples</a:t>
            </a:r>
          </a:p>
          <a:p>
            <a:pPr eaLnBrk="1" hangingPunct="1"/>
            <a:r>
              <a:rPr lang="en-US" smtClean="0"/>
              <a:t>We’ll apply the ideas to soil information.</a:t>
            </a:r>
          </a:p>
        </p:txBody>
      </p:sp>
      <p:sp>
        <p:nvSpPr>
          <p:cNvPr id="16390" name="AutoShape 6"/>
          <p:cNvSpPr>
            <a:spLocks noChangeArrowheads="1"/>
          </p:cNvSpPr>
          <p:nvPr/>
        </p:nvSpPr>
        <p:spPr bwMode="auto">
          <a:xfrm>
            <a:off x="1066800" y="4267200"/>
            <a:ext cx="7391400" cy="1371600"/>
          </a:xfrm>
          <a:prstGeom prst="rightArrow">
            <a:avLst>
              <a:gd name="adj1" fmla="val 50000"/>
              <a:gd name="adj2" fmla="val 134722"/>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22533" name="Text Box 7"/>
          <p:cNvSpPr txBox="1">
            <a:spLocks noChangeArrowheads="1"/>
          </p:cNvSpPr>
          <p:nvPr/>
        </p:nvSpPr>
        <p:spPr bwMode="auto">
          <a:xfrm>
            <a:off x="6705600" y="4648200"/>
            <a:ext cx="692150" cy="641350"/>
          </a:xfrm>
          <a:prstGeom prst="rect">
            <a:avLst/>
          </a:prstGeom>
          <a:noFill/>
          <a:ln w="9525">
            <a:noFill/>
            <a:miter lim="800000"/>
            <a:headEnd/>
            <a:tailEnd/>
          </a:ln>
        </p:spPr>
        <p:txBody>
          <a:bodyPr wrap="none">
            <a:spAutoFit/>
          </a:bodyPr>
          <a:lstStyle/>
          <a:p>
            <a:r>
              <a:rPr lang="en-US" sz="1800"/>
              <a:t>Most</a:t>
            </a:r>
          </a:p>
          <a:p>
            <a:r>
              <a:rPr lang="en-US" sz="1800"/>
              <a:t>math</a:t>
            </a:r>
          </a:p>
        </p:txBody>
      </p:sp>
      <p:sp>
        <p:nvSpPr>
          <p:cNvPr id="22534" name="Text Box 8"/>
          <p:cNvSpPr txBox="1">
            <a:spLocks noChangeArrowheads="1"/>
          </p:cNvSpPr>
          <p:nvPr/>
        </p:nvSpPr>
        <p:spPr bwMode="auto">
          <a:xfrm>
            <a:off x="1066800" y="4648200"/>
            <a:ext cx="692150" cy="641350"/>
          </a:xfrm>
          <a:prstGeom prst="rect">
            <a:avLst/>
          </a:prstGeom>
          <a:noFill/>
          <a:ln w="9525">
            <a:noFill/>
            <a:miter lim="800000"/>
            <a:headEnd/>
            <a:tailEnd/>
          </a:ln>
        </p:spPr>
        <p:txBody>
          <a:bodyPr wrap="none">
            <a:spAutoFit/>
          </a:bodyPr>
          <a:lstStyle/>
          <a:p>
            <a:r>
              <a:rPr lang="en-US" sz="1800"/>
              <a:t>No</a:t>
            </a:r>
          </a:p>
          <a:p>
            <a:r>
              <a:rPr lang="en-US" sz="1800"/>
              <a:t>math</a:t>
            </a:r>
          </a:p>
        </p:txBody>
      </p:sp>
      <p:sp>
        <p:nvSpPr>
          <p:cNvPr id="16393" name="Text Box 9"/>
          <p:cNvSpPr txBox="1">
            <a:spLocks noChangeArrowheads="1"/>
          </p:cNvSpPr>
          <p:nvPr/>
        </p:nvSpPr>
        <p:spPr bwMode="auto">
          <a:xfrm>
            <a:off x="381000" y="5791200"/>
            <a:ext cx="15732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NOMINAL</a:t>
            </a:r>
          </a:p>
        </p:txBody>
      </p:sp>
      <p:sp>
        <p:nvSpPr>
          <p:cNvPr id="16394" name="Text Box 10"/>
          <p:cNvSpPr txBox="1">
            <a:spLocks noChangeArrowheads="1"/>
          </p:cNvSpPr>
          <p:nvPr/>
        </p:nvSpPr>
        <p:spPr bwMode="auto">
          <a:xfrm>
            <a:off x="3505200" y="5791200"/>
            <a:ext cx="1539875"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ORDINAL</a:t>
            </a:r>
          </a:p>
        </p:txBody>
      </p:sp>
      <p:sp>
        <p:nvSpPr>
          <p:cNvPr id="16395" name="Text Box 11"/>
          <p:cNvSpPr txBox="1">
            <a:spLocks noChangeArrowheads="1"/>
          </p:cNvSpPr>
          <p:nvPr/>
        </p:nvSpPr>
        <p:spPr bwMode="auto">
          <a:xfrm>
            <a:off x="6553200" y="5791200"/>
            <a:ext cx="22336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CONTINUOUS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93" grpId="0" animBg="1"/>
      <p:bldP spid="16394" grpId="0" animBg="1"/>
      <p:bldP spid="163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2590800" cy="1143000"/>
          </a:xfrm>
        </p:spPr>
        <p:txBody>
          <a:bodyPr/>
          <a:lstStyle/>
          <a:p>
            <a:pPr algn="l" eaLnBrk="1" hangingPunct="1"/>
            <a:r>
              <a:rPr lang="en-US" smtClean="0"/>
              <a:t>Height </a:t>
            </a:r>
          </a:p>
        </p:txBody>
      </p:sp>
      <p:sp>
        <p:nvSpPr>
          <p:cNvPr id="10630" name="Rectangle 390"/>
          <p:cNvSpPr>
            <a:spLocks noGrp="1" noChangeArrowheads="1"/>
          </p:cNvSpPr>
          <p:nvPr>
            <p:ph type="body" idx="1"/>
          </p:nvPr>
        </p:nvSpPr>
        <p:spPr>
          <a:xfrm>
            <a:off x="4191000" y="533400"/>
            <a:ext cx="4572000" cy="5410200"/>
          </a:xfrm>
        </p:spPr>
        <p:txBody>
          <a:bodyPr/>
          <a:lstStyle/>
          <a:p>
            <a:pPr eaLnBrk="1" hangingPunct="1"/>
            <a:r>
              <a:rPr lang="en-US" smtClean="0"/>
              <a:t>How do we summarize this?</a:t>
            </a:r>
          </a:p>
          <a:p>
            <a:pPr lvl="1" eaLnBrk="1" hangingPunct="1"/>
            <a:r>
              <a:rPr lang="en-US" smtClean="0"/>
              <a:t>Statistically</a:t>
            </a:r>
          </a:p>
          <a:p>
            <a:pPr lvl="2" eaLnBrk="1" hangingPunct="1"/>
            <a:r>
              <a:rPr lang="en-US" smtClean="0"/>
              <a:t>Average</a:t>
            </a:r>
          </a:p>
          <a:p>
            <a:pPr lvl="2" eaLnBrk="1" hangingPunct="1"/>
            <a:r>
              <a:rPr lang="en-US" smtClean="0"/>
              <a:t>Mean</a:t>
            </a:r>
          </a:p>
          <a:p>
            <a:pPr lvl="2" eaLnBrk="1" hangingPunct="1"/>
            <a:r>
              <a:rPr lang="en-US" smtClean="0"/>
              <a:t>Median</a:t>
            </a:r>
          </a:p>
          <a:p>
            <a:pPr lvl="2" eaLnBrk="1" hangingPunct="1"/>
            <a:r>
              <a:rPr lang="en-US" smtClean="0"/>
              <a:t>Mode</a:t>
            </a:r>
          </a:p>
          <a:p>
            <a:pPr lvl="1" eaLnBrk="1" hangingPunct="1"/>
            <a:r>
              <a:rPr lang="en-US" smtClean="0"/>
              <a:t>What type of data is it?</a:t>
            </a:r>
          </a:p>
          <a:p>
            <a:pPr lvl="1" eaLnBrk="1" hangingPunct="1"/>
            <a:r>
              <a:rPr lang="en-US" smtClean="0"/>
              <a:t>Use histograms to determine which is most appropriate</a:t>
            </a:r>
          </a:p>
        </p:txBody>
      </p:sp>
      <p:graphicFrame>
        <p:nvGraphicFramePr>
          <p:cNvPr id="10636" name="Group 396"/>
          <p:cNvGraphicFramePr>
            <a:graphicFrameLocks noGrp="1"/>
          </p:cNvGraphicFramePr>
          <p:nvPr>
            <p:ph type="tbl" idx="1"/>
          </p:nvPr>
        </p:nvGraphicFramePr>
        <p:xfrm>
          <a:off x="381000" y="1371600"/>
          <a:ext cx="3276600" cy="4635504"/>
        </p:xfrm>
        <a:graphic>
          <a:graphicData uri="http://schemas.openxmlformats.org/drawingml/2006/table">
            <a:tbl>
              <a:tblPr/>
              <a:tblGrid>
                <a:gridCol w="819150"/>
                <a:gridCol w="819150"/>
                <a:gridCol w="819150"/>
                <a:gridCol w="819150"/>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mph" presetSubtype="0" nodeType="clickEffect">
                                  <p:stCondLst>
                                    <p:cond delay="0"/>
                                  </p:stCondLst>
                                  <p:childTnLst>
                                    <p:set>
                                      <p:cBhvr override="childStyle">
                                        <p:cTn id="18" dur="indefinite"/>
                                        <p:tgtEl>
                                          <p:spTgt spid="10630">
                                            <p:txEl>
                                              <p:pRg st="2" end="2"/>
                                            </p:txEl>
                                          </p:spTgt>
                                        </p:tgtEl>
                                        <p:attrNameLst>
                                          <p:attrName>style.fontFamily</p:attrName>
                                        </p:attrNameLst>
                                      </p:cBhvr>
                                      <p:to>
                                        <p:strVal val="Arial Black"/>
                                      </p:to>
                                    </p:set>
                                  </p:childTnLst>
                                </p:cTn>
                              </p:par>
                              <p:par>
                                <p:cTn id="19" presetID="3" presetClass="emph" presetSubtype="10" fill="hold" nodeType="withEffect">
                                  <p:stCondLst>
                                    <p:cond delay="0"/>
                                  </p:stCondLst>
                                  <p:childTnLst>
                                    <p:animClr clrSpc="hsl" dir="ccw">
                                      <p:cBhvr override="childStyle">
                                        <p:cTn id="20" dur="2000" fill="hold"/>
                                        <p:tgtEl>
                                          <p:spTgt spid="10630">
                                            <p:txEl>
                                              <p:pRg st="2" end="2"/>
                                            </p:txEl>
                                          </p:spTgt>
                                        </p:tgtEl>
                                        <p:attrNameLst>
                                          <p:attrName>style.color</p:attrName>
                                        </p:attrNameLst>
                                      </p:cBhvr>
                                      <p:to>
                                        <a:srgbClr val="FF3300"/>
                                      </p:to>
                                    </p:animClr>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3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3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3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457200" y="381000"/>
            <a:ext cx="8153400" cy="1371600"/>
          </a:xfrm>
        </p:spPr>
        <p:txBody>
          <a:bodyPr/>
          <a:lstStyle/>
          <a:p>
            <a:pPr eaLnBrk="1" hangingPunct="1">
              <a:buFontTx/>
              <a:buNone/>
            </a:pPr>
            <a:r>
              <a:rPr lang="en-US" sz="2800" smtClean="0"/>
              <a:t>Histogram: a graphical display of frequencies</a:t>
            </a:r>
          </a:p>
        </p:txBody>
      </p:sp>
      <p:graphicFrame>
        <p:nvGraphicFramePr>
          <p:cNvPr id="25603" name="Object 3"/>
          <p:cNvGraphicFramePr>
            <a:graphicFrameLocks noGrp="1" noChangeAspect="1"/>
          </p:cNvGraphicFramePr>
          <p:nvPr>
            <p:ph sz="half" idx="2"/>
          </p:nvPr>
        </p:nvGraphicFramePr>
        <p:xfrm>
          <a:off x="609600" y="1905000"/>
          <a:ext cx="7848600" cy="4168775"/>
        </p:xfrm>
        <a:graphic>
          <a:graphicData uri="http://schemas.openxmlformats.org/presentationml/2006/ole">
            <p:oleObj spid="_x0000_s1026" name="Chart" r:id="rId3" imgW="7048500" imgH="3743325" progId="Excel.Sheet.8">
              <p:embed/>
            </p:oleObj>
          </a:graphicData>
        </a:graphic>
      </p:graphicFrame>
      <p:sp>
        <p:nvSpPr>
          <p:cNvPr id="25604" name="Text Box 4"/>
          <p:cNvSpPr txBox="1">
            <a:spLocks noChangeArrowheads="1"/>
          </p:cNvSpPr>
          <p:nvPr/>
        </p:nvSpPr>
        <p:spPr bwMode="auto">
          <a:xfrm>
            <a:off x="3505200" y="6248400"/>
            <a:ext cx="31940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Range of values called “bins”.</a:t>
            </a:r>
          </a:p>
        </p:txBody>
      </p:sp>
      <p:sp>
        <p:nvSpPr>
          <p:cNvPr id="25605" name="Text Box 5"/>
          <p:cNvSpPr txBox="1">
            <a:spLocks noChangeArrowheads="1"/>
          </p:cNvSpPr>
          <p:nvPr/>
        </p:nvSpPr>
        <p:spPr bwMode="auto">
          <a:xfrm>
            <a:off x="304800" y="1219200"/>
            <a:ext cx="4273550" cy="641350"/>
          </a:xfrm>
          <a:prstGeom prst="rect">
            <a:avLst/>
          </a:prstGeom>
          <a:solidFill>
            <a:srgbClr val="000080"/>
          </a:solidFill>
          <a:ln w="9525">
            <a:noFill/>
            <a:miter lim="800000"/>
            <a:headEnd/>
            <a:tailEnd/>
          </a:ln>
        </p:spPr>
        <p:txBody>
          <a:bodyPr wrap="none">
            <a:spAutoFit/>
          </a:bodyPr>
          <a:lstStyle/>
          <a:p>
            <a:r>
              <a:rPr lang="en-US" sz="1800">
                <a:solidFill>
                  <a:srgbClr val="FFFF00"/>
                </a:solidFill>
              </a:rPr>
              <a:t>Count or frequency: the number of times</a:t>
            </a:r>
          </a:p>
          <a:p>
            <a:r>
              <a:rPr lang="en-US" sz="1800">
                <a:solidFill>
                  <a:srgbClr val="FFFF00"/>
                </a:solidFill>
              </a:rPr>
              <a:t>values fell within each bin.</a:t>
            </a:r>
          </a:p>
        </p:txBody>
      </p:sp>
      <p:sp>
        <p:nvSpPr>
          <p:cNvPr id="25606" name="Line 6"/>
          <p:cNvSpPr>
            <a:spLocks noChangeShapeType="1"/>
          </p:cNvSpPr>
          <p:nvPr/>
        </p:nvSpPr>
        <p:spPr bwMode="auto">
          <a:xfrm flipH="1" flipV="1">
            <a:off x="3048000" y="5562600"/>
            <a:ext cx="533400" cy="685800"/>
          </a:xfrm>
          <a:prstGeom prst="line">
            <a:avLst/>
          </a:prstGeom>
          <a:noFill/>
          <a:ln w="31750">
            <a:solidFill>
              <a:schemeClr val="tx1"/>
            </a:solidFill>
            <a:round/>
            <a:headEnd/>
            <a:tailEnd type="triangle" w="med" len="med"/>
          </a:ln>
        </p:spPr>
        <p:txBody>
          <a:bodyPr/>
          <a:lstStyle/>
          <a:p>
            <a:endParaRPr lang="en-US"/>
          </a:p>
        </p:txBody>
      </p:sp>
      <p:sp>
        <p:nvSpPr>
          <p:cNvPr id="25607" name="Line 7"/>
          <p:cNvSpPr>
            <a:spLocks noChangeShapeType="1"/>
          </p:cNvSpPr>
          <p:nvPr/>
        </p:nvSpPr>
        <p:spPr bwMode="auto">
          <a:xfrm>
            <a:off x="381000" y="1905000"/>
            <a:ext cx="457200" cy="1524000"/>
          </a:xfrm>
          <a:prstGeom prst="line">
            <a:avLst/>
          </a:prstGeom>
          <a:noFill/>
          <a:ln w="317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5603" grpId="0"/>
      <p:bldP spid="25604" grpId="0" animBg="1"/>
      <p:bldP spid="25605" grpId="0" animBg="1"/>
      <p:bldP spid="25606" grpId="0" animBg="1"/>
      <p:bldP spid="256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half" idx="1"/>
          </p:nvPr>
        </p:nvSpPr>
        <p:spPr>
          <a:xfrm>
            <a:off x="228600" y="228600"/>
            <a:ext cx="4038600" cy="4525963"/>
          </a:xfrm>
        </p:spPr>
        <p:txBody>
          <a:bodyPr/>
          <a:lstStyle/>
          <a:p>
            <a:pPr eaLnBrk="1" hangingPunct="1"/>
            <a:r>
              <a:rPr lang="en-US" sz="2800" smtClean="0"/>
              <a:t>How would I summarize height?</a:t>
            </a:r>
          </a:p>
        </p:txBody>
      </p:sp>
      <p:sp>
        <p:nvSpPr>
          <p:cNvPr id="26630" name="Rectangle 6"/>
          <p:cNvSpPr>
            <a:spLocks noChangeArrowheads="1"/>
          </p:cNvSpPr>
          <p:nvPr/>
        </p:nvSpPr>
        <p:spPr bwMode="auto">
          <a:xfrm>
            <a:off x="533400" y="1143000"/>
            <a:ext cx="8229600" cy="914400"/>
          </a:xfrm>
          <a:prstGeom prst="rect">
            <a:avLst/>
          </a:prstGeom>
          <a:noFill/>
          <a:ln w="9525">
            <a:noFill/>
            <a:miter lim="800000"/>
            <a:headEnd/>
            <a:tailEnd/>
          </a:ln>
        </p:spPr>
        <p:txBody>
          <a:bodyPr/>
          <a:lstStyle/>
          <a:p>
            <a:pPr marL="342900" indent="-342900">
              <a:spcBef>
                <a:spcPct val="20000"/>
              </a:spcBef>
              <a:buFontTx/>
              <a:buChar char="•"/>
            </a:pPr>
            <a:r>
              <a:rPr lang="en-US" sz="2800"/>
              <a:t>Average – </a:t>
            </a:r>
          </a:p>
          <a:p>
            <a:pPr marL="742950" lvl="1" indent="-285750">
              <a:spcBef>
                <a:spcPct val="20000"/>
              </a:spcBef>
              <a:buFontTx/>
              <a:buChar char="–"/>
            </a:pPr>
            <a:r>
              <a:rPr lang="en-US" sz="2400"/>
              <a:t>Usually arithmetic </a:t>
            </a:r>
            <a:r>
              <a:rPr lang="en-US" sz="2400" b="1"/>
              <a:t>mean</a:t>
            </a:r>
            <a:r>
              <a:rPr lang="en-US" sz="2400"/>
              <a:t> (add all values and divide by the number of values)</a:t>
            </a:r>
          </a:p>
          <a:p>
            <a:pPr marL="342900" indent="-342900">
              <a:spcBef>
                <a:spcPct val="20000"/>
              </a:spcBef>
              <a:buFontTx/>
              <a:buChar char="•"/>
            </a:pPr>
            <a:endParaRPr lang="en-US" sz="2800"/>
          </a:p>
        </p:txBody>
      </p:sp>
      <p:grpSp>
        <p:nvGrpSpPr>
          <p:cNvPr id="2" name="Group 86"/>
          <p:cNvGrpSpPr>
            <a:grpSpLocks/>
          </p:cNvGrpSpPr>
          <p:nvPr/>
        </p:nvGrpSpPr>
        <p:grpSpPr bwMode="auto">
          <a:xfrm>
            <a:off x="914400" y="2667000"/>
            <a:ext cx="7543800" cy="4006850"/>
            <a:chOff x="576" y="1680"/>
            <a:chExt cx="4752" cy="2524"/>
          </a:xfrm>
        </p:grpSpPr>
        <p:graphicFrame>
          <p:nvGraphicFramePr>
            <p:cNvPr id="2050" name="Object 4"/>
            <p:cNvGraphicFramePr>
              <a:graphicFrameLocks noChangeAspect="1"/>
            </p:cNvGraphicFramePr>
            <p:nvPr/>
          </p:nvGraphicFramePr>
          <p:xfrm>
            <a:off x="576" y="1680"/>
            <a:ext cx="4752" cy="2524"/>
          </p:xfrm>
          <a:graphic>
            <a:graphicData uri="http://schemas.openxmlformats.org/presentationml/2006/ole">
              <p:oleObj spid="_x0000_s2050" name="Chart" r:id="rId4" imgW="7048440" imgH="3743280" progId="Excel.Sheet.8">
                <p:embed/>
              </p:oleObj>
            </a:graphicData>
          </a:graphic>
        </p:graphicFrame>
        <p:sp>
          <p:nvSpPr>
            <p:cNvPr id="2126" name="Rectangle 7"/>
            <p:cNvSpPr>
              <a:spLocks noChangeArrowheads="1"/>
            </p:cNvSpPr>
            <p:nvPr/>
          </p:nvSpPr>
          <p:spPr bwMode="auto">
            <a:xfrm>
              <a:off x="3072" y="1728"/>
              <a:ext cx="2016" cy="288"/>
            </a:xfrm>
            <a:prstGeom prst="rect">
              <a:avLst/>
            </a:prstGeom>
            <a:solidFill>
              <a:schemeClr val="bg1"/>
            </a:solidFill>
            <a:ln w="9525">
              <a:noFill/>
              <a:miter lim="800000"/>
              <a:headEnd/>
              <a:tailEnd/>
            </a:ln>
          </p:spPr>
          <p:txBody>
            <a:bodyPr/>
            <a:lstStyle/>
            <a:p>
              <a:pPr marL="342900" indent="-342900">
                <a:spcBef>
                  <a:spcPct val="20000"/>
                </a:spcBef>
                <a:buFontTx/>
                <a:buChar char="•"/>
              </a:pPr>
              <a:r>
                <a:rPr lang="en-US" sz="2800"/>
                <a:t>Average = 67.6</a:t>
              </a:r>
            </a:p>
          </p:txBody>
        </p:sp>
        <p:sp>
          <p:nvSpPr>
            <p:cNvPr id="2127" name="Line 9"/>
            <p:cNvSpPr>
              <a:spLocks noChangeShapeType="1"/>
            </p:cNvSpPr>
            <p:nvPr/>
          </p:nvSpPr>
          <p:spPr bwMode="auto">
            <a:xfrm flipV="1">
              <a:off x="3168" y="1920"/>
              <a:ext cx="0" cy="1680"/>
            </a:xfrm>
            <a:prstGeom prst="line">
              <a:avLst/>
            </a:prstGeom>
            <a:noFill/>
            <a:ln w="38100">
              <a:solidFill>
                <a:schemeClr val="tx1"/>
              </a:solidFill>
              <a:round/>
              <a:headEnd/>
              <a:tailEnd/>
            </a:ln>
          </p:spPr>
          <p:txBody>
            <a:bodyPr/>
            <a:lstStyle/>
            <a:p>
              <a:endParaRPr lang="en-US"/>
            </a:p>
          </p:txBody>
        </p:sp>
      </p:grpSp>
      <p:graphicFrame>
        <p:nvGraphicFramePr>
          <p:cNvPr id="26709" name="Group 85"/>
          <p:cNvGraphicFramePr>
            <a:graphicFrameLocks noGrp="1"/>
          </p:cNvGraphicFramePr>
          <p:nvPr>
            <p:ph sz="quarter" idx="3"/>
          </p:nvPr>
        </p:nvGraphicFramePr>
        <p:xfrm>
          <a:off x="609600" y="2590800"/>
          <a:ext cx="4038600" cy="3566160"/>
        </p:xfrm>
        <a:graphic>
          <a:graphicData uri="http://schemas.openxmlformats.org/drawingml/2006/table">
            <a:tbl>
              <a:tblPr/>
              <a:tblGrid>
                <a:gridCol w="1009650"/>
                <a:gridCol w="1009650"/>
                <a:gridCol w="1009650"/>
                <a:gridCol w="1009650"/>
              </a:tblGrid>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6709"/>
                                        </p:tgtEl>
                                        <p:attrNameLst>
                                          <p:attrName>ppt_x</p:attrName>
                                        </p:attrNameLst>
                                      </p:cBhvr>
                                      <p:tavLst>
                                        <p:tav tm="0">
                                          <p:val>
                                            <p:strVal val="ppt_x"/>
                                          </p:val>
                                        </p:tav>
                                        <p:tav tm="100000">
                                          <p:val>
                                            <p:strVal val="ppt_x"/>
                                          </p:val>
                                        </p:tav>
                                      </p:tavLst>
                                    </p:anim>
                                    <p:anim calcmode="lin" valueType="num">
                                      <p:cBhvr additive="base">
                                        <p:cTn id="15" dur="500"/>
                                        <p:tgtEl>
                                          <p:spTgt spid="26709"/>
                                        </p:tgtEl>
                                        <p:attrNameLst>
                                          <p:attrName>ppt_y</p:attrName>
                                        </p:attrNameLst>
                                      </p:cBhvr>
                                      <p:tavLst>
                                        <p:tav tm="0">
                                          <p:val>
                                            <p:strVal val="ppt_y"/>
                                          </p:val>
                                        </p:tav>
                                        <p:tav tm="100000">
                                          <p:val>
                                            <p:strVal val="1+ppt_h/2"/>
                                          </p:val>
                                        </p:tav>
                                      </p:tavLst>
                                    </p:anim>
                                    <p:set>
                                      <p:cBhvr>
                                        <p:cTn id="16" dur="1" fill="hold">
                                          <p:stCondLst>
                                            <p:cond delay="499"/>
                                          </p:stCondLst>
                                        </p:cTn>
                                        <p:tgtEl>
                                          <p:spTgt spid="267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6"/>
          <p:cNvSpPr>
            <a:spLocks noGrp="1" noChangeArrowheads="1"/>
          </p:cNvSpPr>
          <p:nvPr>
            <p:ph type="title"/>
          </p:nvPr>
        </p:nvSpPr>
        <p:spPr/>
        <p:txBody>
          <a:bodyPr/>
          <a:lstStyle/>
          <a:p>
            <a:pPr algn="l" eaLnBrk="1" hangingPunct="1"/>
            <a:r>
              <a:rPr lang="en-US" smtClean="0"/>
              <a:t>Height</a:t>
            </a:r>
          </a:p>
        </p:txBody>
      </p:sp>
      <p:sp>
        <p:nvSpPr>
          <p:cNvPr id="24579" name="Rectangle 100"/>
          <p:cNvSpPr>
            <a:spLocks noGrp="1" noChangeArrowheads="1"/>
          </p:cNvSpPr>
          <p:nvPr>
            <p:ph type="body" sz="half" idx="2"/>
          </p:nvPr>
        </p:nvSpPr>
        <p:spPr>
          <a:xfrm>
            <a:off x="4648200" y="533400"/>
            <a:ext cx="4038600" cy="6019800"/>
          </a:xfrm>
        </p:spPr>
        <p:txBody>
          <a:bodyPr/>
          <a:lstStyle/>
          <a:p>
            <a:pPr eaLnBrk="1" hangingPunct="1"/>
            <a:r>
              <a:rPr lang="en-US" smtClean="0"/>
              <a:t>Height is an example of continuous data.  They are numbers that can be mathematically combined and fractions or decimals make some sense.</a:t>
            </a:r>
          </a:p>
          <a:p>
            <a:pPr eaLnBrk="1" hangingPunct="1"/>
            <a:r>
              <a:rPr lang="en-US" smtClean="0"/>
              <a:t>Means are </a:t>
            </a:r>
            <a:r>
              <a:rPr lang="en-US" i="1" smtClean="0"/>
              <a:t>usually </a:t>
            </a:r>
            <a:r>
              <a:rPr lang="en-US" smtClean="0"/>
              <a:t>a good way to summarize this kind of data</a:t>
            </a:r>
          </a:p>
        </p:txBody>
      </p:sp>
      <p:graphicFrame>
        <p:nvGraphicFramePr>
          <p:cNvPr id="17412" name="Group 4"/>
          <p:cNvGraphicFramePr>
            <a:graphicFrameLocks noGrp="1"/>
          </p:cNvGraphicFramePr>
          <p:nvPr>
            <p:ph idx="4294967295"/>
          </p:nvPr>
        </p:nvGraphicFramePr>
        <p:xfrm>
          <a:off x="838200" y="1371600"/>
          <a:ext cx="3200400" cy="4754565"/>
        </p:xfrm>
        <a:graphic>
          <a:graphicData uri="http://schemas.openxmlformats.org/drawingml/2006/table">
            <a:tbl>
              <a:tblPr/>
              <a:tblGrid>
                <a:gridCol w="800100"/>
                <a:gridCol w="800100"/>
                <a:gridCol w="800100"/>
                <a:gridCol w="800100"/>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a:xfrm>
            <a:off x="304800" y="228600"/>
            <a:ext cx="8610600" cy="2743200"/>
          </a:xfrm>
        </p:spPr>
        <p:txBody>
          <a:bodyPr/>
          <a:lstStyle/>
          <a:p>
            <a:pPr eaLnBrk="1" hangingPunct="1"/>
            <a:r>
              <a:rPr lang="en-US" sz="2800" smtClean="0"/>
              <a:t>When does an mean not work for continuous data?</a:t>
            </a:r>
          </a:p>
          <a:p>
            <a:pPr lvl="1" eaLnBrk="1" hangingPunct="1"/>
            <a:r>
              <a:rPr lang="en-US" sz="2400" smtClean="0"/>
              <a:t>When the distribution is skewed or has a “tail”</a:t>
            </a:r>
          </a:p>
        </p:txBody>
      </p:sp>
      <p:graphicFrame>
        <p:nvGraphicFramePr>
          <p:cNvPr id="34862" name="Group 46"/>
          <p:cNvGraphicFramePr>
            <a:graphicFrameLocks noGrp="1"/>
          </p:cNvGraphicFramePr>
          <p:nvPr>
            <p:ph sz="quarter" idx="3"/>
          </p:nvPr>
        </p:nvGraphicFramePr>
        <p:xfrm>
          <a:off x="4876800" y="1828800"/>
          <a:ext cx="3429000" cy="1371600"/>
        </p:xfrm>
        <a:graphic>
          <a:graphicData uri="http://schemas.openxmlformats.org/drawingml/2006/table">
            <a:tbl>
              <a:tblPr/>
              <a:tblGrid>
                <a:gridCol w="1714500"/>
                <a:gridCol w="17145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5" name="Rectangle 39"/>
          <p:cNvSpPr>
            <a:spLocks noChangeArrowheads="1"/>
          </p:cNvSpPr>
          <p:nvPr/>
        </p:nvSpPr>
        <p:spPr bwMode="auto">
          <a:xfrm>
            <a:off x="457200" y="1828800"/>
            <a:ext cx="4038600" cy="1524000"/>
          </a:xfrm>
          <a:prstGeom prst="rect">
            <a:avLst/>
          </a:prstGeom>
          <a:noFill/>
          <a:ln w="9525">
            <a:noFill/>
            <a:miter lim="800000"/>
            <a:headEnd/>
            <a:tailEnd/>
          </a:ln>
        </p:spPr>
        <p:txBody>
          <a:bodyPr/>
          <a:lstStyle/>
          <a:p>
            <a:pPr marL="342900" indent="-342900">
              <a:spcBef>
                <a:spcPct val="20000"/>
              </a:spcBef>
              <a:buFontTx/>
              <a:buChar char="•"/>
            </a:pPr>
            <a:r>
              <a:rPr lang="en-US" sz="2800"/>
              <a:t>Median</a:t>
            </a:r>
          </a:p>
          <a:p>
            <a:pPr marL="742950" lvl="1" indent="-285750">
              <a:spcBef>
                <a:spcPct val="20000"/>
              </a:spcBef>
              <a:buFontTx/>
              <a:buChar char="–"/>
            </a:pPr>
            <a:r>
              <a:rPr lang="en-US" sz="2400"/>
              <a:t>The middle of the distribution</a:t>
            </a:r>
          </a:p>
        </p:txBody>
      </p:sp>
      <p:graphicFrame>
        <p:nvGraphicFramePr>
          <p:cNvPr id="34857" name="Object 41"/>
          <p:cNvGraphicFramePr>
            <a:graphicFrameLocks noGrp="1" noChangeAspect="1"/>
          </p:cNvGraphicFramePr>
          <p:nvPr>
            <p:ph sz="quarter" idx="2"/>
          </p:nvPr>
        </p:nvGraphicFramePr>
        <p:xfrm>
          <a:off x="533400" y="3509963"/>
          <a:ext cx="8153400" cy="3092450"/>
        </p:xfrm>
        <a:graphic>
          <a:graphicData uri="http://schemas.openxmlformats.org/presentationml/2006/ole">
            <p:oleObj spid="_x0000_s3074" name="Chart" r:id="rId4" imgW="8086725" imgH="4305300" progId="Excel.Sheet.8">
              <p:embed/>
            </p:oleObj>
          </a:graphicData>
        </a:graphic>
      </p:graphicFrame>
      <p:sp>
        <p:nvSpPr>
          <p:cNvPr id="34858" name="Text Box 42"/>
          <p:cNvSpPr txBox="1">
            <a:spLocks noChangeArrowheads="1"/>
          </p:cNvSpPr>
          <p:nvPr/>
        </p:nvSpPr>
        <p:spPr bwMode="auto">
          <a:xfrm>
            <a:off x="4572000" y="3962400"/>
            <a:ext cx="1606550" cy="366713"/>
          </a:xfrm>
          <a:prstGeom prst="rect">
            <a:avLst/>
          </a:prstGeom>
          <a:solidFill>
            <a:schemeClr val="bg1"/>
          </a:solidFill>
          <a:ln w="9525">
            <a:noFill/>
            <a:miter lim="800000"/>
            <a:headEnd/>
            <a:tailEnd/>
          </a:ln>
        </p:spPr>
        <p:txBody>
          <a:bodyPr wrap="none">
            <a:spAutoFit/>
          </a:bodyPr>
          <a:lstStyle/>
          <a:p>
            <a:r>
              <a:rPr lang="en-US" sz="1800"/>
              <a:t>Average: 79.5</a:t>
            </a:r>
          </a:p>
        </p:txBody>
      </p:sp>
      <p:sp>
        <p:nvSpPr>
          <p:cNvPr id="34859" name="Line 43"/>
          <p:cNvSpPr>
            <a:spLocks noChangeShapeType="1"/>
          </p:cNvSpPr>
          <p:nvPr/>
        </p:nvSpPr>
        <p:spPr bwMode="auto">
          <a:xfrm flipH="1">
            <a:off x="6172200" y="4114800"/>
            <a:ext cx="0" cy="1828800"/>
          </a:xfrm>
          <a:prstGeom prst="line">
            <a:avLst/>
          </a:prstGeom>
          <a:noFill/>
          <a:ln w="41275">
            <a:solidFill>
              <a:schemeClr val="tx1"/>
            </a:solidFill>
            <a:round/>
            <a:headEnd/>
            <a:tailEnd type="triangle" w="med" len="med"/>
          </a:ln>
        </p:spPr>
        <p:txBody>
          <a:bodyPr/>
          <a:lstStyle/>
          <a:p>
            <a:endParaRPr lang="en-US"/>
          </a:p>
        </p:txBody>
      </p:sp>
      <p:sp>
        <p:nvSpPr>
          <p:cNvPr id="34860" name="Text Box 44"/>
          <p:cNvSpPr txBox="1">
            <a:spLocks noChangeArrowheads="1"/>
          </p:cNvSpPr>
          <p:nvPr/>
        </p:nvSpPr>
        <p:spPr bwMode="auto">
          <a:xfrm>
            <a:off x="5029200" y="3505200"/>
            <a:ext cx="1504950" cy="366713"/>
          </a:xfrm>
          <a:prstGeom prst="rect">
            <a:avLst/>
          </a:prstGeom>
          <a:solidFill>
            <a:schemeClr val="bg1"/>
          </a:solidFill>
          <a:ln w="9525">
            <a:noFill/>
            <a:miter lim="800000"/>
            <a:headEnd/>
            <a:tailEnd/>
          </a:ln>
        </p:spPr>
        <p:txBody>
          <a:bodyPr wrap="none">
            <a:spAutoFit/>
          </a:bodyPr>
          <a:lstStyle/>
          <a:p>
            <a:r>
              <a:rPr lang="en-US" sz="1800"/>
              <a:t>Median: 81.0</a:t>
            </a:r>
          </a:p>
        </p:txBody>
      </p:sp>
      <p:sp>
        <p:nvSpPr>
          <p:cNvPr id="34861" name="Line 45"/>
          <p:cNvSpPr>
            <a:spLocks noChangeShapeType="1"/>
          </p:cNvSpPr>
          <p:nvPr/>
        </p:nvSpPr>
        <p:spPr bwMode="auto">
          <a:xfrm flipH="1">
            <a:off x="6553200" y="3657600"/>
            <a:ext cx="0" cy="2286000"/>
          </a:xfrm>
          <a:prstGeom prst="line">
            <a:avLst/>
          </a:prstGeom>
          <a:noFill/>
          <a:ln w="4127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anim calcmode="lin" valueType="num">
                                      <p:cBhvr additive="base">
                                        <p:cTn id="11"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5" grpId="0"/>
      <p:bldOleChart spid="34857" grpId="0"/>
      <p:bldP spid="34858" grpId="0" animBg="1"/>
      <p:bldP spid="34859" grpId="0" animBg="1"/>
      <p:bldP spid="34860" grpId="0" animBg="1"/>
      <p:bldP spid="348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85" name="Object 13"/>
          <p:cNvGraphicFramePr>
            <a:graphicFrameLocks noGrp="1" noChangeAspect="1"/>
          </p:cNvGraphicFramePr>
          <p:nvPr>
            <p:ph sz="half" idx="2"/>
          </p:nvPr>
        </p:nvGraphicFramePr>
        <p:xfrm>
          <a:off x="304800" y="2286000"/>
          <a:ext cx="8229600" cy="4370388"/>
        </p:xfrm>
        <a:graphic>
          <a:graphicData uri="http://schemas.openxmlformats.org/presentationml/2006/ole">
            <p:oleObj spid="_x0000_s4098" name="Chart" r:id="rId3" imgW="7048500" imgH="3743325" progId="Excel.Sheet.8">
              <p:embed/>
            </p:oleObj>
          </a:graphicData>
        </a:graphic>
      </p:graphicFrame>
      <p:sp>
        <p:nvSpPr>
          <p:cNvPr id="28675" name="Rectangle 3"/>
          <p:cNvSpPr>
            <a:spLocks noGrp="1" noChangeArrowheads="1"/>
          </p:cNvSpPr>
          <p:nvPr>
            <p:ph type="body" sz="half" idx="1"/>
          </p:nvPr>
        </p:nvSpPr>
        <p:spPr>
          <a:xfrm>
            <a:off x="533400" y="381000"/>
            <a:ext cx="8077200" cy="1828800"/>
          </a:xfrm>
        </p:spPr>
        <p:txBody>
          <a:bodyPr/>
          <a:lstStyle/>
          <a:p>
            <a:pPr eaLnBrk="1" hangingPunct="1"/>
            <a:r>
              <a:rPr lang="en-US" sz="2800" smtClean="0"/>
              <a:t>When does an mean not work for continuous data?</a:t>
            </a:r>
          </a:p>
          <a:p>
            <a:pPr lvl="1" eaLnBrk="1" hangingPunct="1"/>
            <a:r>
              <a:rPr lang="en-US" sz="2400" smtClean="0"/>
              <a:t>When you are really looking at more than one condition or population.</a:t>
            </a:r>
          </a:p>
        </p:txBody>
      </p:sp>
      <p:sp>
        <p:nvSpPr>
          <p:cNvPr id="28679" name="Text Box 7"/>
          <p:cNvSpPr txBox="1">
            <a:spLocks noChangeArrowheads="1"/>
          </p:cNvSpPr>
          <p:nvPr/>
        </p:nvSpPr>
        <p:spPr bwMode="auto">
          <a:xfrm>
            <a:off x="1371600" y="2971800"/>
            <a:ext cx="19494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Average  Women</a:t>
            </a:r>
          </a:p>
        </p:txBody>
      </p:sp>
      <p:sp>
        <p:nvSpPr>
          <p:cNvPr id="28680" name="Text Box 8"/>
          <p:cNvSpPr txBox="1">
            <a:spLocks noChangeArrowheads="1"/>
          </p:cNvSpPr>
          <p:nvPr/>
        </p:nvSpPr>
        <p:spPr bwMode="auto">
          <a:xfrm>
            <a:off x="7010400" y="2895600"/>
            <a:ext cx="16065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Average  Men</a:t>
            </a:r>
          </a:p>
        </p:txBody>
      </p:sp>
      <p:sp>
        <p:nvSpPr>
          <p:cNvPr id="28681" name="Line 9"/>
          <p:cNvSpPr>
            <a:spLocks noChangeShapeType="1"/>
          </p:cNvSpPr>
          <p:nvPr/>
        </p:nvSpPr>
        <p:spPr bwMode="auto">
          <a:xfrm>
            <a:off x="3429000" y="3124200"/>
            <a:ext cx="228600" cy="685800"/>
          </a:xfrm>
          <a:prstGeom prst="line">
            <a:avLst/>
          </a:prstGeom>
          <a:noFill/>
          <a:ln w="41275">
            <a:solidFill>
              <a:schemeClr val="tx1"/>
            </a:solidFill>
            <a:round/>
            <a:headEnd/>
            <a:tailEnd type="triangle" w="med" len="med"/>
          </a:ln>
        </p:spPr>
        <p:txBody>
          <a:bodyPr/>
          <a:lstStyle/>
          <a:p>
            <a:endParaRPr lang="en-US"/>
          </a:p>
        </p:txBody>
      </p:sp>
      <p:sp>
        <p:nvSpPr>
          <p:cNvPr id="28682" name="Line 10"/>
          <p:cNvSpPr>
            <a:spLocks noChangeShapeType="1"/>
          </p:cNvSpPr>
          <p:nvPr/>
        </p:nvSpPr>
        <p:spPr bwMode="auto">
          <a:xfrm flipH="1">
            <a:off x="6781800" y="3048000"/>
            <a:ext cx="152400" cy="381000"/>
          </a:xfrm>
          <a:prstGeom prst="line">
            <a:avLst/>
          </a:prstGeom>
          <a:noFill/>
          <a:ln w="41275">
            <a:solidFill>
              <a:schemeClr val="tx1"/>
            </a:solidFill>
            <a:round/>
            <a:headEnd/>
            <a:tailEnd type="triangle" w="med" len="med"/>
          </a:ln>
        </p:spPr>
        <p:txBody>
          <a:bodyPr/>
          <a:lstStyle/>
          <a:p>
            <a:endParaRPr lang="en-US"/>
          </a:p>
        </p:txBody>
      </p:sp>
      <p:sp>
        <p:nvSpPr>
          <p:cNvPr id="28686" name="Text Box 14"/>
          <p:cNvSpPr txBox="1">
            <a:spLocks noChangeArrowheads="1"/>
          </p:cNvSpPr>
          <p:nvPr/>
        </p:nvSpPr>
        <p:spPr bwMode="auto">
          <a:xfrm>
            <a:off x="4419600" y="3505200"/>
            <a:ext cx="1606550" cy="366713"/>
          </a:xfrm>
          <a:prstGeom prst="rect">
            <a:avLst/>
          </a:prstGeom>
          <a:solidFill>
            <a:schemeClr val="bg1"/>
          </a:solidFill>
          <a:ln w="9525">
            <a:noFill/>
            <a:miter lim="800000"/>
            <a:headEnd/>
            <a:tailEnd/>
          </a:ln>
        </p:spPr>
        <p:txBody>
          <a:bodyPr wrap="none">
            <a:spAutoFit/>
          </a:bodyPr>
          <a:lstStyle/>
          <a:p>
            <a:r>
              <a:rPr lang="en-US" sz="1800"/>
              <a:t>Average: 67.4</a:t>
            </a:r>
          </a:p>
        </p:txBody>
      </p:sp>
      <p:sp>
        <p:nvSpPr>
          <p:cNvPr id="28687" name="Line 15"/>
          <p:cNvSpPr>
            <a:spLocks noChangeShapeType="1"/>
          </p:cNvSpPr>
          <p:nvPr/>
        </p:nvSpPr>
        <p:spPr bwMode="auto">
          <a:xfrm>
            <a:off x="5105400" y="3886200"/>
            <a:ext cx="76200" cy="1828800"/>
          </a:xfrm>
          <a:prstGeom prst="line">
            <a:avLst/>
          </a:prstGeom>
          <a:noFill/>
          <a:ln w="4127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675">
                                            <p:txEl>
                                              <p:pRg st="1" end="1"/>
                                            </p:txEl>
                                          </p:spTgt>
                                        </p:tgtEl>
                                        <p:attrNameLst>
                                          <p:attrName>style.visibility</p:attrName>
                                        </p:attrNameLst>
                                      </p:cBhvr>
                                      <p:to>
                                        <p:strVal val="visible"/>
                                      </p:to>
                                    </p:set>
                                    <p:anim calcmode="lin" valueType="num">
                                      <p:cBhvr additive="base">
                                        <p:cTn id="1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868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86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8685" grpId="0"/>
      <p:bldP spid="28679" grpId="0" animBg="1"/>
      <p:bldP spid="28680" grpId="0" animBg="1"/>
      <p:bldP spid="28681" grpId="0" animBg="1"/>
      <p:bldP spid="28682" grpId="0" animBg="1"/>
      <p:bldP spid="28686" grpId="0" animBg="1"/>
      <p:bldP spid="28686" grpId="1" animBg="1"/>
      <p:bldP spid="28687" grpId="0" animBg="1"/>
      <p:bldP spid="2868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Other kinds of data</a:t>
            </a:r>
          </a:p>
        </p:txBody>
      </p:sp>
      <p:sp>
        <p:nvSpPr>
          <p:cNvPr id="25603" name="Rectangle 3"/>
          <p:cNvSpPr>
            <a:spLocks noGrp="1" noChangeArrowheads="1"/>
          </p:cNvSpPr>
          <p:nvPr>
            <p:ph type="body" idx="1"/>
          </p:nvPr>
        </p:nvSpPr>
        <p:spPr/>
        <p:txBody>
          <a:bodyPr/>
          <a:lstStyle/>
          <a:p>
            <a:pPr eaLnBrk="1" hangingPunct="1"/>
            <a:r>
              <a:rPr lang="en-US" smtClean="0"/>
              <a:t>Did you groan, grimace or curse when you saw the word “statistics” on the agenda?   </a:t>
            </a:r>
          </a:p>
          <a:p>
            <a:pPr eaLnBrk="1" hangingPunct="1"/>
            <a:endParaRPr lang="en-US" smtClean="0"/>
          </a:p>
          <a:p>
            <a:pPr lvl="1" eaLnBrk="1" hangingPunct="1">
              <a:buFontTx/>
              <a:buNone/>
            </a:pPr>
            <a:r>
              <a:rPr lang="en-US" smtClean="0"/>
              <a:t>                          Yes or No</a:t>
            </a:r>
          </a:p>
          <a:p>
            <a:pPr eaLnBrk="1" hangingPunct="1"/>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4000" smtClean="0"/>
              <a:t>Reaction to “statistics” on the agenda</a:t>
            </a:r>
          </a:p>
        </p:txBody>
      </p:sp>
      <p:graphicFrame>
        <p:nvGraphicFramePr>
          <p:cNvPr id="31748" name="Object 4"/>
          <p:cNvGraphicFramePr>
            <a:graphicFrameLocks noChangeAspect="1"/>
          </p:cNvGraphicFramePr>
          <p:nvPr>
            <p:ph sz="half" idx="1"/>
          </p:nvPr>
        </p:nvGraphicFramePr>
        <p:xfrm>
          <a:off x="838200" y="1676400"/>
          <a:ext cx="7391400" cy="4081463"/>
        </p:xfrm>
        <a:graphic>
          <a:graphicData uri="http://schemas.openxmlformats.org/presentationml/2006/ole">
            <p:oleObj spid="_x0000_s5122" name="Chart" r:id="rId3" imgW="6934320" imgH="3828960" progId="Excel.Sheet.8">
              <p:embed/>
            </p:oleObj>
          </a:graphicData>
        </a:graphic>
      </p:graphicFrame>
      <p:sp>
        <p:nvSpPr>
          <p:cNvPr id="5124" name="Rectangle 8"/>
          <p:cNvSpPr>
            <a:spLocks noGrp="1" noChangeArrowheads="1"/>
          </p:cNvSpPr>
          <p:nvPr>
            <p:ph sz="half" idx="2"/>
          </p:nvPr>
        </p:nvSpPr>
        <p:spPr/>
        <p:txBody>
          <a:bodyPr/>
          <a:lstStyle/>
          <a:p>
            <a:pPr eaLnBrk="1" hangingPunct="1"/>
            <a:endParaRPr lang="en-US" smtClean="0"/>
          </a:p>
        </p:txBody>
      </p:sp>
      <p:sp>
        <p:nvSpPr>
          <p:cNvPr id="5" name="Rectangle 7"/>
          <p:cNvSpPr>
            <a:spLocks noChangeArrowheads="1"/>
          </p:cNvSpPr>
          <p:nvPr/>
        </p:nvSpPr>
        <p:spPr bwMode="auto">
          <a:xfrm>
            <a:off x="304800" y="5867400"/>
            <a:ext cx="8458200" cy="990600"/>
          </a:xfrm>
          <a:prstGeom prst="rect">
            <a:avLst/>
          </a:prstGeom>
          <a:noFill/>
          <a:ln w="9525">
            <a:noFill/>
            <a:miter lim="800000"/>
            <a:headEnd/>
            <a:tailEnd/>
          </a:ln>
        </p:spPr>
        <p:txBody>
          <a:bodyPr anchor="ctr"/>
          <a:lstStyle/>
          <a:p>
            <a:pPr algn="ctr"/>
            <a:r>
              <a:rPr lang="en-US" sz="2400" dirty="0">
                <a:solidFill>
                  <a:schemeClr val="tx2"/>
                </a:solidFill>
              </a:rPr>
              <a:t>How do we summarize this information?</a:t>
            </a:r>
            <a:br>
              <a:rPr lang="en-US" sz="2400" dirty="0">
                <a:solidFill>
                  <a:schemeClr val="tx2"/>
                </a:solidFill>
              </a:rPr>
            </a:br>
            <a:endParaRPr lang="en-US" sz="2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1748"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81000"/>
            <a:ext cx="8229600" cy="1143000"/>
          </a:xfrm>
        </p:spPr>
        <p:txBody>
          <a:bodyPr/>
          <a:lstStyle/>
          <a:p>
            <a:pPr eaLnBrk="1" hangingPunct="1"/>
            <a:r>
              <a:rPr lang="en-US" smtClean="0"/>
              <a:t>Overview</a:t>
            </a:r>
          </a:p>
        </p:txBody>
      </p:sp>
      <p:sp>
        <p:nvSpPr>
          <p:cNvPr id="17411" name="Rectangle 3"/>
          <p:cNvSpPr>
            <a:spLocks noGrp="1" noChangeArrowheads="1"/>
          </p:cNvSpPr>
          <p:nvPr>
            <p:ph type="body" idx="1"/>
          </p:nvPr>
        </p:nvSpPr>
        <p:spPr/>
        <p:txBody>
          <a:bodyPr/>
          <a:lstStyle/>
          <a:p>
            <a:pPr eaLnBrk="1" hangingPunct="1"/>
            <a:r>
              <a:rPr lang="en-US" smtClean="0"/>
              <a:t>Statistics without equations?</a:t>
            </a:r>
          </a:p>
          <a:p>
            <a:pPr eaLnBrk="1" hangingPunct="1"/>
            <a:endParaRPr lang="en-US" sz="1200" smtClean="0"/>
          </a:p>
          <a:p>
            <a:pPr eaLnBrk="1" hangingPunct="1"/>
            <a:r>
              <a:rPr lang="en-US" smtClean="0"/>
              <a:t>Kinds of Data</a:t>
            </a:r>
          </a:p>
          <a:p>
            <a:pPr lvl="1" eaLnBrk="1" hangingPunct="1"/>
            <a:r>
              <a:rPr lang="en-US" smtClean="0"/>
              <a:t>How to summarize</a:t>
            </a:r>
          </a:p>
          <a:p>
            <a:pPr lvl="1" eaLnBrk="1" hangingPunct="1">
              <a:buFontTx/>
              <a:buNone/>
            </a:pPr>
            <a:endParaRPr lang="en-US" sz="1200" smtClean="0"/>
          </a:p>
          <a:p>
            <a:pPr eaLnBrk="1" hangingPunct="1"/>
            <a:r>
              <a:rPr lang="en-US" smtClean="0"/>
              <a:t>Inference Space and Sampling</a:t>
            </a:r>
          </a:p>
          <a:p>
            <a:pPr lvl="1" eaLnBrk="1" hangingPunct="1"/>
            <a:r>
              <a:rPr lang="en-US" smtClean="0"/>
              <a:t>How to determine what that summary represents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304800"/>
            <a:ext cx="8458200" cy="990600"/>
          </a:xfrm>
        </p:spPr>
        <p:txBody>
          <a:bodyPr/>
          <a:lstStyle/>
          <a:p>
            <a:pPr algn="l" eaLnBrk="1" hangingPunct="1"/>
            <a:r>
              <a:rPr lang="en-US" sz="2400" smtClean="0"/>
              <a:t>Can’t take an arithmetic mean of the response:</a:t>
            </a:r>
            <a:br>
              <a:rPr lang="en-US" sz="2400" smtClean="0"/>
            </a:br>
            <a:endParaRPr lang="en-US" sz="2400" smtClean="0"/>
          </a:p>
        </p:txBody>
      </p:sp>
      <p:graphicFrame>
        <p:nvGraphicFramePr>
          <p:cNvPr id="6146" name="Object 3"/>
          <p:cNvGraphicFramePr>
            <a:graphicFrameLocks noChangeAspect="1"/>
          </p:cNvGraphicFramePr>
          <p:nvPr>
            <p:ph idx="1"/>
          </p:nvPr>
        </p:nvGraphicFramePr>
        <p:xfrm>
          <a:off x="609600" y="3124200"/>
          <a:ext cx="6934200" cy="3276600"/>
        </p:xfrm>
        <a:graphic>
          <a:graphicData uri="http://schemas.openxmlformats.org/presentationml/2006/ole">
            <p:oleObj spid="_x0000_s6146" name="Chart" r:id="rId3" imgW="6934320" imgH="3828960" progId="Excel.Sheet.8">
              <p:embed/>
            </p:oleObj>
          </a:graphicData>
        </a:graphic>
      </p:graphicFrame>
      <p:sp>
        <p:nvSpPr>
          <p:cNvPr id="33796" name="Rectangle 4"/>
          <p:cNvSpPr>
            <a:spLocks noChangeArrowheads="1"/>
          </p:cNvSpPr>
          <p:nvPr/>
        </p:nvSpPr>
        <p:spPr bwMode="auto">
          <a:xfrm>
            <a:off x="914400" y="1676400"/>
            <a:ext cx="6477000" cy="3124200"/>
          </a:xfrm>
          <a:prstGeom prst="rect">
            <a:avLst/>
          </a:prstGeom>
          <a:noFill/>
          <a:ln w="9525">
            <a:noFill/>
            <a:miter lim="800000"/>
            <a:headEnd/>
            <a:tailEnd/>
          </a:ln>
        </p:spPr>
        <p:txBody>
          <a:bodyPr/>
          <a:lstStyle/>
          <a:p>
            <a:pPr marL="342900" indent="-342900">
              <a:spcBef>
                <a:spcPct val="20000"/>
              </a:spcBef>
              <a:buFontTx/>
              <a:buChar char="•"/>
            </a:pPr>
            <a:r>
              <a:rPr lang="en-US" sz="2800"/>
              <a:t>Mode</a:t>
            </a:r>
          </a:p>
          <a:p>
            <a:pPr marL="742950" lvl="1" indent="-285750">
              <a:spcBef>
                <a:spcPct val="20000"/>
              </a:spcBef>
              <a:buFontTx/>
              <a:buChar char="–"/>
            </a:pPr>
            <a:r>
              <a:rPr lang="en-US" sz="2400"/>
              <a:t>The value that has the largest number of observations</a:t>
            </a:r>
          </a:p>
        </p:txBody>
      </p:sp>
      <p:sp>
        <p:nvSpPr>
          <p:cNvPr id="33797" name="Text Box 5"/>
          <p:cNvSpPr txBox="1">
            <a:spLocks noChangeArrowheads="1"/>
          </p:cNvSpPr>
          <p:nvPr/>
        </p:nvSpPr>
        <p:spPr bwMode="auto">
          <a:xfrm>
            <a:off x="1981200" y="3429000"/>
            <a:ext cx="1506538" cy="457200"/>
          </a:xfrm>
          <a:prstGeom prst="rect">
            <a:avLst/>
          </a:prstGeom>
          <a:solidFill>
            <a:schemeClr val="bg1"/>
          </a:solidFill>
          <a:ln w="9525">
            <a:noFill/>
            <a:miter lim="800000"/>
            <a:headEnd/>
            <a:tailEnd/>
          </a:ln>
        </p:spPr>
        <p:txBody>
          <a:bodyPr wrap="none">
            <a:spAutoFit/>
          </a:bodyPr>
          <a:lstStyle/>
          <a:p>
            <a:r>
              <a:rPr lang="en-US" sz="2400"/>
              <a:t>Mode: No</a:t>
            </a:r>
          </a:p>
        </p:txBody>
      </p:sp>
      <p:sp>
        <p:nvSpPr>
          <p:cNvPr id="33798" name="Rectangle 6"/>
          <p:cNvSpPr>
            <a:spLocks noChangeArrowheads="1"/>
          </p:cNvSpPr>
          <p:nvPr/>
        </p:nvSpPr>
        <p:spPr bwMode="auto">
          <a:xfrm>
            <a:off x="685800" y="1066800"/>
            <a:ext cx="8458200" cy="838200"/>
          </a:xfrm>
          <a:prstGeom prst="rect">
            <a:avLst/>
          </a:prstGeom>
          <a:noFill/>
          <a:ln w="9525">
            <a:noFill/>
            <a:miter lim="800000"/>
            <a:headEnd/>
            <a:tailEnd/>
          </a:ln>
        </p:spPr>
        <p:txBody>
          <a:bodyPr anchor="ctr"/>
          <a:lstStyle/>
          <a:p>
            <a:r>
              <a:rPr lang="en-US" sz="2400">
                <a:solidFill>
                  <a:schemeClr val="tx2"/>
                </a:solidFill>
              </a:rPr>
              <a:t>This is called nominal data: text, words or labels not usually numbers</a:t>
            </a:r>
            <a:br>
              <a:rPr lang="en-US" sz="2400">
                <a:solidFill>
                  <a:schemeClr val="tx2"/>
                </a:solidFill>
              </a:rPr>
            </a:br>
            <a:endParaRPr lang="en-US" sz="2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Other kinds of data</a:t>
            </a:r>
          </a:p>
        </p:txBody>
      </p:sp>
      <p:sp>
        <p:nvSpPr>
          <p:cNvPr id="26627" name="Rectangle 3"/>
          <p:cNvSpPr>
            <a:spLocks noGrp="1" noChangeArrowheads="1"/>
          </p:cNvSpPr>
          <p:nvPr>
            <p:ph type="body" idx="1"/>
          </p:nvPr>
        </p:nvSpPr>
        <p:spPr>
          <a:xfrm>
            <a:off x="457200" y="1600200"/>
            <a:ext cx="7467600" cy="4525963"/>
          </a:xfrm>
        </p:spPr>
        <p:txBody>
          <a:bodyPr/>
          <a:lstStyle/>
          <a:p>
            <a:pPr eaLnBrk="1" hangingPunct="1">
              <a:buFontTx/>
              <a:buNone/>
            </a:pPr>
            <a:r>
              <a:rPr lang="en-US" smtClean="0"/>
              <a:t>In which month were you born?</a:t>
            </a:r>
          </a:p>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8"/>
          <p:cNvSpPr>
            <a:spLocks noGrp="1" noChangeArrowheads="1"/>
          </p:cNvSpPr>
          <p:nvPr>
            <p:ph type="title"/>
          </p:nvPr>
        </p:nvSpPr>
        <p:spPr>
          <a:xfrm>
            <a:off x="533400" y="457200"/>
            <a:ext cx="8229600" cy="1143000"/>
          </a:xfrm>
        </p:spPr>
        <p:txBody>
          <a:bodyPr/>
          <a:lstStyle/>
          <a:p>
            <a:pPr eaLnBrk="1" hangingPunct="1"/>
            <a:r>
              <a:rPr lang="en-US" sz="2800" smtClean="0"/>
              <a:t>What kind of data are months?</a:t>
            </a:r>
          </a:p>
        </p:txBody>
      </p:sp>
      <p:graphicFrame>
        <p:nvGraphicFramePr>
          <p:cNvPr id="7170" name="Object 12"/>
          <p:cNvGraphicFramePr>
            <a:graphicFrameLocks noGrp="1" noChangeAspect="1"/>
          </p:cNvGraphicFramePr>
          <p:nvPr>
            <p:ph sz="half" idx="1"/>
          </p:nvPr>
        </p:nvGraphicFramePr>
        <p:xfrm>
          <a:off x="457200" y="1447800"/>
          <a:ext cx="8305800" cy="4424363"/>
        </p:xfrm>
        <a:graphic>
          <a:graphicData uri="http://schemas.openxmlformats.org/presentationml/2006/ole">
            <p:oleObj spid="_x0000_s7170" name="Chart" r:id="rId3" imgW="7048440" imgH="3753000" progId="Excel.Sheet.8">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4"/>
          <p:cNvGraphicFramePr>
            <a:graphicFrameLocks noGrp="1" noChangeAspect="1"/>
          </p:cNvGraphicFramePr>
          <p:nvPr>
            <p:ph idx="4294967295"/>
          </p:nvPr>
        </p:nvGraphicFramePr>
        <p:xfrm>
          <a:off x="609600" y="2362178"/>
          <a:ext cx="8077200" cy="4300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015" name="Group 31"/>
          <p:cNvGraphicFramePr>
            <a:graphicFrameLocks noGrp="1"/>
          </p:cNvGraphicFramePr>
          <p:nvPr>
            <p:ph sz="half" idx="2"/>
          </p:nvPr>
        </p:nvGraphicFramePr>
        <p:xfrm>
          <a:off x="4800600" y="228600"/>
          <a:ext cx="2743200" cy="1371600"/>
        </p:xfrm>
        <a:graphic>
          <a:graphicData uri="http://schemas.openxmlformats.org/drawingml/2006/table">
            <a:tbl>
              <a:tblPr/>
              <a:tblGrid>
                <a:gridCol w="1371600"/>
                <a:gridCol w="13716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10" name="Text Box 26"/>
          <p:cNvSpPr txBox="1">
            <a:spLocks noChangeArrowheads="1"/>
          </p:cNvSpPr>
          <p:nvPr/>
        </p:nvSpPr>
        <p:spPr bwMode="auto">
          <a:xfrm>
            <a:off x="4556125" y="1408113"/>
            <a:ext cx="184150" cy="366712"/>
          </a:xfrm>
          <a:prstGeom prst="rect">
            <a:avLst/>
          </a:prstGeom>
          <a:noFill/>
          <a:ln w="9525">
            <a:noFill/>
            <a:miter lim="800000"/>
            <a:headEnd/>
            <a:tailEnd/>
          </a:ln>
        </p:spPr>
        <p:txBody>
          <a:bodyPr wrap="none">
            <a:spAutoFit/>
          </a:bodyPr>
          <a:lstStyle/>
          <a:p>
            <a:endParaRPr lang="en-US" sz="1800"/>
          </a:p>
        </p:txBody>
      </p:sp>
      <p:sp>
        <p:nvSpPr>
          <p:cNvPr id="41992" name="Rectangle 8"/>
          <p:cNvSpPr>
            <a:spLocks noGrp="1" noChangeArrowheads="1"/>
          </p:cNvSpPr>
          <p:nvPr>
            <p:ph type="body" sz="half" idx="1"/>
          </p:nvPr>
        </p:nvSpPr>
        <p:spPr>
          <a:xfrm>
            <a:off x="0" y="0"/>
            <a:ext cx="4038600" cy="3276600"/>
          </a:xfrm>
          <a:solidFill>
            <a:schemeClr val="accent1">
              <a:alpha val="79000"/>
            </a:schemeClr>
          </a:solidFill>
        </p:spPr>
        <p:txBody>
          <a:bodyPr/>
          <a:lstStyle/>
          <a:p>
            <a:pPr eaLnBrk="1" hangingPunct="1"/>
            <a:endParaRPr lang="en-US" sz="1200" dirty="0" smtClean="0"/>
          </a:p>
          <a:p>
            <a:pPr eaLnBrk="1" hangingPunct="1"/>
            <a:r>
              <a:rPr lang="en-US" sz="2800" dirty="0" smtClean="0"/>
              <a:t>We can change months to numeric values</a:t>
            </a:r>
          </a:p>
          <a:p>
            <a:pPr lvl="1" eaLnBrk="1" hangingPunct="1"/>
            <a:r>
              <a:rPr lang="en-US" sz="2400" dirty="0" smtClean="0"/>
              <a:t>This is called ordinal data – numbers…with restrictions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8"/>
          <p:cNvSpPr>
            <a:spLocks noGrp="1" noChangeArrowheads="1"/>
          </p:cNvSpPr>
          <p:nvPr>
            <p:ph type="body" sz="half" idx="1"/>
          </p:nvPr>
        </p:nvSpPr>
        <p:spPr>
          <a:xfrm>
            <a:off x="457200" y="304800"/>
            <a:ext cx="4038600" cy="4525963"/>
          </a:xfrm>
        </p:spPr>
        <p:txBody>
          <a:bodyPr/>
          <a:lstStyle/>
          <a:p>
            <a:pPr eaLnBrk="1" hangingPunct="1"/>
            <a:r>
              <a:rPr lang="en-US" sz="2800" smtClean="0"/>
              <a:t>We can change months to numeric values</a:t>
            </a:r>
          </a:p>
          <a:p>
            <a:pPr lvl="1" eaLnBrk="1" hangingPunct="1"/>
            <a:r>
              <a:rPr lang="en-US" sz="2400" smtClean="0"/>
              <a:t>This is called ordinal data – numbers…with restrictions</a:t>
            </a:r>
          </a:p>
        </p:txBody>
      </p:sp>
      <p:graphicFrame>
        <p:nvGraphicFramePr>
          <p:cNvPr id="11" name="Object 4"/>
          <p:cNvGraphicFramePr>
            <a:graphicFrameLocks noGrp="1" noChangeAspect="1"/>
          </p:cNvGraphicFramePr>
          <p:nvPr>
            <p:ph idx="4294967295"/>
          </p:nvPr>
        </p:nvGraphicFramePr>
        <p:xfrm>
          <a:off x="609600" y="2362178"/>
          <a:ext cx="8077200" cy="4300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015" name="Group 31"/>
          <p:cNvGraphicFramePr>
            <a:graphicFrameLocks noGrp="1"/>
          </p:cNvGraphicFramePr>
          <p:nvPr>
            <p:ph sz="half" idx="2"/>
          </p:nvPr>
        </p:nvGraphicFramePr>
        <p:xfrm>
          <a:off x="4800600" y="228600"/>
          <a:ext cx="2743200" cy="1371600"/>
        </p:xfrm>
        <a:graphic>
          <a:graphicData uri="http://schemas.openxmlformats.org/drawingml/2006/table">
            <a:tbl>
              <a:tblPr/>
              <a:tblGrid>
                <a:gridCol w="1371600"/>
                <a:gridCol w="13716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10" name="Text Box 26"/>
          <p:cNvSpPr txBox="1">
            <a:spLocks noChangeArrowheads="1"/>
          </p:cNvSpPr>
          <p:nvPr/>
        </p:nvSpPr>
        <p:spPr bwMode="auto">
          <a:xfrm>
            <a:off x="4556125" y="1408113"/>
            <a:ext cx="184150" cy="366712"/>
          </a:xfrm>
          <a:prstGeom prst="rect">
            <a:avLst/>
          </a:prstGeom>
          <a:noFill/>
          <a:ln w="9525">
            <a:noFill/>
            <a:miter lim="800000"/>
            <a:headEnd/>
            <a:tailEnd/>
          </a:ln>
        </p:spPr>
        <p:txBody>
          <a:bodyPr wrap="none">
            <a:spAutoFit/>
          </a:bodyPr>
          <a:lstStyle/>
          <a:p>
            <a:endParaRPr lang="en-US" sz="1800"/>
          </a:p>
        </p:txBody>
      </p:sp>
      <p:sp>
        <p:nvSpPr>
          <p:cNvPr id="42014" name="Text Box 30"/>
          <p:cNvSpPr txBox="1">
            <a:spLocks noChangeArrowheads="1"/>
          </p:cNvSpPr>
          <p:nvPr/>
        </p:nvSpPr>
        <p:spPr bwMode="auto">
          <a:xfrm>
            <a:off x="5638800" y="2057400"/>
            <a:ext cx="3276600" cy="2282825"/>
          </a:xfrm>
          <a:prstGeom prst="rect">
            <a:avLst/>
          </a:prstGeom>
          <a:solidFill>
            <a:srgbClr val="000080"/>
          </a:solidFill>
          <a:ln w="9525">
            <a:noFill/>
            <a:miter lim="800000"/>
            <a:headEnd/>
            <a:tailEnd/>
          </a:ln>
        </p:spPr>
        <p:txBody>
          <a:bodyPr>
            <a:spAutoFit/>
          </a:bodyPr>
          <a:lstStyle/>
          <a:p>
            <a:r>
              <a:rPr lang="en-US" sz="2400">
                <a:solidFill>
                  <a:srgbClr val="FFFF00"/>
                </a:solidFill>
              </a:rPr>
              <a:t>We can calculate an average but we must be careful. fractions and decimals don’t make sense with ordinal values</a:t>
            </a:r>
          </a:p>
        </p:txBody>
      </p:sp>
      <p:sp>
        <p:nvSpPr>
          <p:cNvPr id="42016" name="Text Box 32"/>
          <p:cNvSpPr txBox="1">
            <a:spLocks noChangeArrowheads="1"/>
          </p:cNvSpPr>
          <p:nvPr/>
        </p:nvSpPr>
        <p:spPr bwMode="auto">
          <a:xfrm>
            <a:off x="609600" y="4038600"/>
            <a:ext cx="2889250" cy="641350"/>
          </a:xfrm>
          <a:prstGeom prst="rect">
            <a:avLst/>
          </a:prstGeom>
          <a:solidFill>
            <a:schemeClr val="bg1"/>
          </a:solidFill>
          <a:ln w="9525">
            <a:noFill/>
            <a:miter lim="800000"/>
            <a:headEnd/>
            <a:tailEnd/>
          </a:ln>
        </p:spPr>
        <p:txBody>
          <a:bodyPr wrap="none">
            <a:spAutoFit/>
          </a:bodyPr>
          <a:lstStyle/>
          <a:p>
            <a:r>
              <a:rPr lang="en-US" sz="3600" b="1">
                <a:solidFill>
                  <a:srgbClr val="FF3300"/>
                </a:solidFill>
              </a:rPr>
              <a:t>Mean = 7.24 </a:t>
            </a:r>
          </a:p>
        </p:txBody>
      </p:sp>
      <p:sp>
        <p:nvSpPr>
          <p:cNvPr id="42018" name="Text Box 34"/>
          <p:cNvSpPr txBox="1">
            <a:spLocks noChangeArrowheads="1"/>
          </p:cNvSpPr>
          <p:nvPr/>
        </p:nvSpPr>
        <p:spPr bwMode="auto">
          <a:xfrm>
            <a:off x="533400" y="4648200"/>
            <a:ext cx="4184650" cy="641350"/>
          </a:xfrm>
          <a:prstGeom prst="rect">
            <a:avLst/>
          </a:prstGeom>
          <a:solidFill>
            <a:schemeClr val="bg1"/>
          </a:solidFill>
          <a:ln w="9525">
            <a:noFill/>
            <a:miter lim="800000"/>
            <a:headEnd/>
            <a:tailEnd/>
          </a:ln>
        </p:spPr>
        <p:txBody>
          <a:bodyPr wrap="none">
            <a:spAutoFit/>
          </a:bodyPr>
          <a:lstStyle/>
          <a:p>
            <a:r>
              <a:rPr lang="en-US" sz="3600" b="1">
                <a:solidFill>
                  <a:srgbClr val="FF3300"/>
                </a:solidFill>
              </a:rPr>
              <a:t>7.24 = July 7, 5 am</a:t>
            </a:r>
          </a:p>
        </p:txBody>
      </p:sp>
      <p:sp>
        <p:nvSpPr>
          <p:cNvPr id="42019" name="Line 35"/>
          <p:cNvSpPr>
            <a:spLocks noChangeShapeType="1"/>
          </p:cNvSpPr>
          <p:nvPr/>
        </p:nvSpPr>
        <p:spPr bwMode="auto">
          <a:xfrm>
            <a:off x="304800" y="4953000"/>
            <a:ext cx="4724400" cy="0"/>
          </a:xfrm>
          <a:prstGeom prst="line">
            <a:avLst/>
          </a:prstGeom>
          <a:noFill/>
          <a:ln w="50800">
            <a:solidFill>
              <a:schemeClr val="tx1"/>
            </a:solidFill>
            <a:round/>
            <a:headEnd/>
            <a:tailEnd/>
          </a:ln>
        </p:spPr>
        <p:txBody>
          <a:bodyPr/>
          <a:lstStyle/>
          <a:p>
            <a:endParaRPr lang="en-US"/>
          </a:p>
        </p:txBody>
      </p:sp>
      <p:sp>
        <p:nvSpPr>
          <p:cNvPr id="42020" name="Line 36"/>
          <p:cNvSpPr>
            <a:spLocks noChangeShapeType="1"/>
          </p:cNvSpPr>
          <p:nvPr/>
        </p:nvSpPr>
        <p:spPr bwMode="auto">
          <a:xfrm>
            <a:off x="381000" y="4343400"/>
            <a:ext cx="4724400" cy="0"/>
          </a:xfrm>
          <a:prstGeom prst="line">
            <a:avLst/>
          </a:prstGeom>
          <a:noFill/>
          <a:ln w="508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016">
                                            <p:bg/>
                                          </p:spTgt>
                                        </p:tgtEl>
                                        <p:attrNameLst>
                                          <p:attrName>style.visibility</p:attrName>
                                        </p:attrNameLst>
                                      </p:cBhvr>
                                      <p:to>
                                        <p:strVal val="visible"/>
                                      </p:to>
                                    </p:set>
                                    <p:anim calcmode="lin" valueType="num">
                                      <p:cBhvr additive="base">
                                        <p:cTn id="19" dur="500" fill="hold"/>
                                        <p:tgtEl>
                                          <p:spTgt spid="4201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201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016">
                                            <p:txEl>
                                              <p:pRg st="0" end="0"/>
                                            </p:txEl>
                                          </p:spTgt>
                                        </p:tgtEl>
                                        <p:attrNameLst>
                                          <p:attrName>style.visibility</p:attrName>
                                        </p:attrNameLst>
                                      </p:cBhvr>
                                      <p:to>
                                        <p:strVal val="visible"/>
                                      </p:to>
                                    </p:set>
                                    <p:anim calcmode="lin" valueType="num">
                                      <p:cBhvr additive="base">
                                        <p:cTn id="23" dur="500" fill="hold"/>
                                        <p:tgtEl>
                                          <p:spTgt spid="4201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0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018">
                                            <p:bg/>
                                          </p:spTgt>
                                        </p:tgtEl>
                                        <p:attrNameLst>
                                          <p:attrName>style.visibility</p:attrName>
                                        </p:attrNameLst>
                                      </p:cBhvr>
                                      <p:to>
                                        <p:strVal val="visible"/>
                                      </p:to>
                                    </p:set>
                                    <p:anim calcmode="lin" valueType="num">
                                      <p:cBhvr additive="base">
                                        <p:cTn id="29" dur="500" fill="hold"/>
                                        <p:tgtEl>
                                          <p:spTgt spid="42018">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42018">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2018">
                                            <p:txEl>
                                              <p:pRg st="0" end="0"/>
                                            </p:txEl>
                                          </p:spTgt>
                                        </p:tgtEl>
                                        <p:attrNameLst>
                                          <p:attrName>style.visibility</p:attrName>
                                        </p:attrNameLst>
                                      </p:cBhvr>
                                      <p:to>
                                        <p:strVal val="visible"/>
                                      </p:to>
                                    </p:set>
                                    <p:anim calcmode="lin" valueType="num">
                                      <p:cBhvr additive="base">
                                        <p:cTn id="33" dur="500" fill="hold"/>
                                        <p:tgtEl>
                                          <p:spTgt spid="4201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20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0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4" grpId="0" animBg="1"/>
      <p:bldP spid="42016" grpId="0" build="allAtOnce" animBg="1"/>
      <p:bldP spid="42018" grpId="0" build="allAtOnce" animBg="1"/>
      <p:bldP spid="42019" grpId="0" animBg="1"/>
      <p:bldP spid="420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2"/>
          <p:cNvSpPr>
            <a:spLocks noChangeArrowheads="1"/>
          </p:cNvSpPr>
          <p:nvPr/>
        </p:nvSpPr>
        <p:spPr bwMode="auto">
          <a:xfrm>
            <a:off x="6248400" y="3352800"/>
            <a:ext cx="23622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1" name="Rectangle 11"/>
          <p:cNvSpPr>
            <a:spLocks noChangeArrowheads="1"/>
          </p:cNvSpPr>
          <p:nvPr/>
        </p:nvSpPr>
        <p:spPr bwMode="auto">
          <a:xfrm>
            <a:off x="3124200" y="3352800"/>
            <a:ext cx="17526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2" name="Rectangle 10"/>
          <p:cNvSpPr>
            <a:spLocks noChangeArrowheads="1"/>
          </p:cNvSpPr>
          <p:nvPr/>
        </p:nvSpPr>
        <p:spPr bwMode="auto">
          <a:xfrm>
            <a:off x="304800" y="3352800"/>
            <a:ext cx="16764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3" name="Rectangle 2"/>
          <p:cNvSpPr>
            <a:spLocks noGrp="1" noChangeArrowheads="1"/>
          </p:cNvSpPr>
          <p:nvPr>
            <p:ph type="title"/>
          </p:nvPr>
        </p:nvSpPr>
        <p:spPr/>
        <p:txBody>
          <a:bodyPr/>
          <a:lstStyle/>
          <a:p>
            <a:pPr eaLnBrk="1" hangingPunct="1"/>
            <a:r>
              <a:rPr lang="en-US" smtClean="0"/>
              <a:t>Three kinds of data</a:t>
            </a:r>
          </a:p>
        </p:txBody>
      </p:sp>
      <p:sp>
        <p:nvSpPr>
          <p:cNvPr id="72708" name="AutoShape 4"/>
          <p:cNvSpPr>
            <a:spLocks noChangeArrowheads="1"/>
          </p:cNvSpPr>
          <p:nvPr/>
        </p:nvSpPr>
        <p:spPr bwMode="auto">
          <a:xfrm>
            <a:off x="1066800" y="1676400"/>
            <a:ext cx="7391400" cy="1371600"/>
          </a:xfrm>
          <a:prstGeom prst="rightArrow">
            <a:avLst>
              <a:gd name="adj1" fmla="val 50000"/>
              <a:gd name="adj2" fmla="val 134722"/>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27655" name="Text Box 5"/>
          <p:cNvSpPr txBox="1">
            <a:spLocks noChangeArrowheads="1"/>
          </p:cNvSpPr>
          <p:nvPr/>
        </p:nvSpPr>
        <p:spPr bwMode="auto">
          <a:xfrm>
            <a:off x="6781800" y="1905000"/>
            <a:ext cx="704850" cy="641350"/>
          </a:xfrm>
          <a:prstGeom prst="rect">
            <a:avLst/>
          </a:prstGeom>
          <a:noFill/>
          <a:ln w="9525">
            <a:noFill/>
            <a:miter lim="800000"/>
            <a:headEnd/>
            <a:tailEnd/>
          </a:ln>
        </p:spPr>
        <p:txBody>
          <a:bodyPr wrap="none">
            <a:spAutoFit/>
          </a:bodyPr>
          <a:lstStyle/>
          <a:p>
            <a:r>
              <a:rPr lang="en-US" sz="1800"/>
              <a:t>more</a:t>
            </a:r>
          </a:p>
          <a:p>
            <a:r>
              <a:rPr lang="en-US" sz="1800"/>
              <a:t>math</a:t>
            </a:r>
          </a:p>
        </p:txBody>
      </p:sp>
      <p:sp>
        <p:nvSpPr>
          <p:cNvPr id="27656" name="Text Box 6"/>
          <p:cNvSpPr txBox="1">
            <a:spLocks noChangeArrowheads="1"/>
          </p:cNvSpPr>
          <p:nvPr/>
        </p:nvSpPr>
        <p:spPr bwMode="auto">
          <a:xfrm>
            <a:off x="1066800" y="2057400"/>
            <a:ext cx="692150" cy="641350"/>
          </a:xfrm>
          <a:prstGeom prst="rect">
            <a:avLst/>
          </a:prstGeom>
          <a:noFill/>
          <a:ln w="9525">
            <a:noFill/>
            <a:miter lim="800000"/>
            <a:headEnd/>
            <a:tailEnd/>
          </a:ln>
        </p:spPr>
        <p:txBody>
          <a:bodyPr wrap="none">
            <a:spAutoFit/>
          </a:bodyPr>
          <a:lstStyle/>
          <a:p>
            <a:r>
              <a:rPr lang="en-US" sz="1800"/>
              <a:t>No</a:t>
            </a:r>
          </a:p>
          <a:p>
            <a:r>
              <a:rPr lang="en-US" sz="1800"/>
              <a:t>math</a:t>
            </a:r>
          </a:p>
        </p:txBody>
      </p:sp>
      <p:sp>
        <p:nvSpPr>
          <p:cNvPr id="72711" name="Text Box 7"/>
          <p:cNvSpPr txBox="1">
            <a:spLocks noChangeArrowheads="1"/>
          </p:cNvSpPr>
          <p:nvPr/>
        </p:nvSpPr>
        <p:spPr bwMode="auto">
          <a:xfrm>
            <a:off x="381000" y="3429000"/>
            <a:ext cx="15732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NOMINAL</a:t>
            </a:r>
          </a:p>
        </p:txBody>
      </p:sp>
      <p:sp>
        <p:nvSpPr>
          <p:cNvPr id="72712" name="Text Box 8"/>
          <p:cNvSpPr txBox="1">
            <a:spLocks noChangeArrowheads="1"/>
          </p:cNvSpPr>
          <p:nvPr/>
        </p:nvSpPr>
        <p:spPr bwMode="auto">
          <a:xfrm>
            <a:off x="3276600" y="3429000"/>
            <a:ext cx="1539875"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ORDINAL</a:t>
            </a:r>
          </a:p>
        </p:txBody>
      </p:sp>
      <p:sp>
        <p:nvSpPr>
          <p:cNvPr id="72713" name="Text Box 9"/>
          <p:cNvSpPr txBox="1">
            <a:spLocks noChangeArrowheads="1"/>
          </p:cNvSpPr>
          <p:nvPr/>
        </p:nvSpPr>
        <p:spPr bwMode="auto">
          <a:xfrm>
            <a:off x="6248400" y="3429000"/>
            <a:ext cx="22336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CONTINUOUS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1" grpId="0" animBg="1"/>
      <p:bldP spid="72712" grpId="0" animBg="1"/>
      <p:bldP spid="727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t>What  kind of data are these?</a:t>
            </a:r>
            <a:br>
              <a:rPr lang="en-US" smtClean="0"/>
            </a:br>
            <a:r>
              <a:rPr lang="en-US" sz="2800" b="1" smtClean="0">
                <a:solidFill>
                  <a:srgbClr val="FF3300"/>
                </a:solidFill>
                <a:effectLst>
                  <a:outerShdw blurRad="38100" dist="38100" dir="2700000" algn="tl">
                    <a:srgbClr val="C0C0C0"/>
                  </a:outerShdw>
                </a:effectLst>
              </a:rPr>
              <a:t>fill out your worksheet</a:t>
            </a:r>
          </a:p>
        </p:txBody>
      </p:sp>
      <p:sp>
        <p:nvSpPr>
          <p:cNvPr id="28675" name="Text Box 4"/>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69690" name="Group 58"/>
          <p:cNvGraphicFramePr>
            <a:graphicFrameLocks noGrp="1"/>
          </p:cNvGraphicFramePr>
          <p:nvPr>
            <p:ph idx="1"/>
          </p:nvPr>
        </p:nvGraphicFramePr>
        <p:xfrm>
          <a:off x="457200" y="1600200"/>
          <a:ext cx="8229600" cy="4495801"/>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76" name="Text Box 4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a:t>Classification</a:t>
            </a:r>
          </a:p>
        </p:txBody>
      </p:sp>
      <p:sp>
        <p:nvSpPr>
          <p:cNvPr id="69677" name="Text Box 4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t>Color - hue</a:t>
            </a:r>
          </a:p>
        </p:txBody>
      </p:sp>
      <p:sp>
        <p:nvSpPr>
          <p:cNvPr id="69678" name="Text Box 46"/>
          <p:cNvSpPr txBox="1">
            <a:spLocks noChangeArrowheads="1"/>
          </p:cNvSpPr>
          <p:nvPr/>
        </p:nvSpPr>
        <p:spPr bwMode="auto">
          <a:xfrm>
            <a:off x="4953000" y="3124200"/>
            <a:ext cx="1863725" cy="828675"/>
          </a:xfrm>
          <a:prstGeom prst="rect">
            <a:avLst/>
          </a:prstGeom>
          <a:noFill/>
          <a:ln w="9525">
            <a:noFill/>
            <a:miter lim="800000"/>
            <a:headEnd/>
            <a:tailEnd/>
          </a:ln>
        </p:spPr>
        <p:txBody>
          <a:bodyPr wrap="none">
            <a:spAutoFit/>
          </a:bodyPr>
          <a:lstStyle/>
          <a:p>
            <a:pPr>
              <a:spcBef>
                <a:spcPct val="20000"/>
              </a:spcBef>
            </a:pPr>
            <a:r>
              <a:rPr lang="en-US" sz="2200" dirty="0"/>
              <a:t>Color – </a:t>
            </a:r>
          </a:p>
          <a:p>
            <a:pPr>
              <a:spcBef>
                <a:spcPct val="20000"/>
              </a:spcBef>
            </a:pPr>
            <a:r>
              <a:rPr lang="en-US" sz="2200" dirty="0"/>
              <a:t>value/</a:t>
            </a:r>
            <a:r>
              <a:rPr lang="en-US" sz="2200" dirty="0" err="1"/>
              <a:t>chroma</a:t>
            </a:r>
            <a:endParaRPr lang="en-US" sz="2200" dirty="0"/>
          </a:p>
        </p:txBody>
      </p:sp>
      <p:sp>
        <p:nvSpPr>
          <p:cNvPr id="69680" name="Text Box 48"/>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69681" name="Text Box 49"/>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69683" name="Text Box 51"/>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69684" name="Text Box 52"/>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69686" name="Text Box 54"/>
          <p:cNvSpPr txBox="1">
            <a:spLocks noChangeArrowheads="1"/>
          </p:cNvSpPr>
          <p:nvPr/>
        </p:nvSpPr>
        <p:spPr bwMode="auto">
          <a:xfrm>
            <a:off x="5943600" y="56388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69687" name="Text Box 55"/>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dirty="0"/>
              <a:t>Structure – </a:t>
            </a:r>
          </a:p>
          <a:p>
            <a:pPr>
              <a:spcBef>
                <a:spcPct val="20000"/>
              </a:spcBef>
            </a:pPr>
            <a:r>
              <a:rPr lang="en-US" sz="2200" dirty="0"/>
              <a:t>size measurement</a:t>
            </a:r>
          </a:p>
        </p:txBody>
      </p:sp>
      <p:sp>
        <p:nvSpPr>
          <p:cNvPr id="69688" name="Text Box 56"/>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sp>
        <p:nvSpPr>
          <p:cNvPr id="69689" name="Text Box 57"/>
          <p:cNvSpPr txBox="1">
            <a:spLocks noChangeArrowheads="1"/>
          </p:cNvSpPr>
          <p:nvPr/>
        </p:nvSpPr>
        <p:spPr bwMode="auto">
          <a:xfrm>
            <a:off x="609600" y="5486400"/>
            <a:ext cx="1201738" cy="457200"/>
          </a:xfrm>
          <a:prstGeom prst="rect">
            <a:avLst/>
          </a:prstGeom>
          <a:noFill/>
          <a:ln w="9525">
            <a:noFill/>
            <a:miter lim="800000"/>
            <a:headEnd/>
            <a:tailEnd/>
          </a:ln>
        </p:spPr>
        <p:txBody>
          <a:bodyPr wrap="none">
            <a:spAutoFit/>
          </a:bodyPr>
          <a:lstStyle/>
          <a:p>
            <a:pPr>
              <a:spcBef>
                <a:spcPct val="20000"/>
              </a:spcBef>
            </a:pPr>
            <a:r>
              <a:rPr lang="en-US" sz="2400" b="1">
                <a:solidFill>
                  <a:srgbClr val="008000"/>
                </a:solidFill>
              </a:rPr>
              <a:t>texture</a:t>
            </a:r>
          </a:p>
        </p:txBody>
      </p:sp>
      <p:sp>
        <p:nvSpPr>
          <p:cNvPr id="69691" name="Text Box 59"/>
          <p:cNvSpPr txBox="1">
            <a:spLocks noChangeArrowheads="1"/>
          </p:cNvSpPr>
          <p:nvPr/>
        </p:nvSpPr>
        <p:spPr bwMode="auto">
          <a:xfrm>
            <a:off x="5943600" y="5308600"/>
            <a:ext cx="2166938" cy="457200"/>
          </a:xfrm>
          <a:prstGeom prst="rect">
            <a:avLst/>
          </a:prstGeom>
          <a:noFill/>
          <a:ln w="9525">
            <a:noFill/>
            <a:miter lim="800000"/>
            <a:headEnd/>
            <a:tailEnd/>
          </a:ln>
        </p:spPr>
        <p:txBody>
          <a:bodyPr wrap="none">
            <a:spAutoFit/>
          </a:bodyPr>
          <a:lstStyle/>
          <a:p>
            <a:pPr>
              <a:spcBef>
                <a:spcPct val="20000"/>
              </a:spcBef>
            </a:pPr>
            <a:r>
              <a:rPr lang="en-US" sz="2400"/>
              <a:t>% clay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6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6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grpId="1" nodeType="clickEffect">
                                  <p:stCondLst>
                                    <p:cond delay="0"/>
                                  </p:stCondLst>
                                  <p:childTnLst>
                                    <p:animMotion origin="layout" path="M -1.66667E-6 -2.44218E-6 L 0.20938 -2.44218E-6 " pathEditMode="relative" rAng="0" ptsTypes="AA">
                                      <p:cBhvr>
                                        <p:cTn id="46" dur="2000" fill="hold"/>
                                        <p:tgtEl>
                                          <p:spTgt spid="69689"/>
                                        </p:tgtEl>
                                        <p:attrNameLst>
                                          <p:attrName>ppt_x</p:attrName>
                                          <p:attrName>ppt_y</p:attrName>
                                        </p:attrNameLst>
                                      </p:cBhvr>
                                      <p:rCtr x="105" y="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96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6" grpId="0"/>
      <p:bldP spid="69677" grpId="0"/>
      <p:bldP spid="69678" grpId="0"/>
      <p:bldP spid="69680" grpId="0"/>
      <p:bldP spid="69681" grpId="0"/>
      <p:bldP spid="69683" grpId="0"/>
      <p:bldP spid="69684" grpId="0"/>
      <p:bldP spid="69686" grpId="0"/>
      <p:bldP spid="69687" grpId="0"/>
      <p:bldP spid="69688" grpId="0"/>
      <p:bldP spid="69689" grpId="0"/>
      <p:bldP spid="69689" grpId="1"/>
      <p:bldP spid="696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en-US" smtClean="0"/>
          </a:p>
        </p:txBody>
      </p:sp>
      <p:sp>
        <p:nvSpPr>
          <p:cNvPr id="29699" name="Rectangle 3"/>
          <p:cNvSpPr>
            <a:spLocks noGrp="1" noChangeArrowheads="1"/>
          </p:cNvSpPr>
          <p:nvPr>
            <p:ph type="body" idx="1"/>
          </p:nvPr>
        </p:nvSpPr>
        <p:spPr/>
        <p:txBody>
          <a:bodyPr/>
          <a:lstStyle/>
          <a:p>
            <a:pPr eaLnBrk="1" hangingPunct="1"/>
            <a:r>
              <a:rPr lang="en-US" smtClean="0"/>
              <a:t>What are mean, median and mode used to populate?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More than RV</a:t>
            </a:r>
          </a:p>
        </p:txBody>
      </p:sp>
      <p:sp>
        <p:nvSpPr>
          <p:cNvPr id="30723" name="Rectangle 3"/>
          <p:cNvSpPr>
            <a:spLocks noGrp="1" noChangeArrowheads="1"/>
          </p:cNvSpPr>
          <p:nvPr>
            <p:ph type="body" idx="1"/>
          </p:nvPr>
        </p:nvSpPr>
        <p:spPr/>
        <p:txBody>
          <a:bodyPr/>
          <a:lstStyle/>
          <a:p>
            <a:pPr eaLnBrk="1" hangingPunct="1"/>
            <a:r>
              <a:rPr lang="en-US" smtClean="0"/>
              <a:t>Range</a:t>
            </a:r>
          </a:p>
          <a:p>
            <a:pPr lvl="1" eaLnBrk="1" hangingPunct="1"/>
            <a:r>
              <a:rPr lang="en-US" smtClean="0"/>
              <a:t>Low and high</a:t>
            </a:r>
          </a:p>
          <a:p>
            <a:pPr eaLnBrk="1" hangingPunct="1"/>
            <a:r>
              <a:rPr lang="en-US" smtClean="0"/>
              <a:t>Standard Deviation</a:t>
            </a:r>
          </a:p>
          <a:p>
            <a:pPr lvl="1" eaLnBrk="1" hangingPunct="1"/>
            <a:r>
              <a:rPr lang="en-US" smtClean="0"/>
              <a:t>Statistical measure (calculates the measure of the variability or dispersion)</a:t>
            </a:r>
          </a:p>
          <a:p>
            <a:pPr eaLnBrk="1" hangingPunct="1"/>
            <a:r>
              <a:rPr lang="en-US" smtClean="0"/>
              <a:t>Confidence Interval</a:t>
            </a:r>
          </a:p>
          <a:p>
            <a:pPr lvl="1" eaLnBrk="1" hangingPunct="1"/>
            <a:r>
              <a:rPr lang="en-US" smtClean="0"/>
              <a:t>Statistical measure of the certainty of the estimation of the mean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Range</a:t>
            </a:r>
          </a:p>
        </p:txBody>
      </p:sp>
      <p:sp>
        <p:nvSpPr>
          <p:cNvPr id="9220" name="Rectangle 3"/>
          <p:cNvSpPr>
            <a:spLocks noGrp="1" noChangeArrowheads="1"/>
          </p:cNvSpPr>
          <p:nvPr>
            <p:ph type="body" sz="half" idx="1"/>
          </p:nvPr>
        </p:nvSpPr>
        <p:spPr/>
        <p:txBody>
          <a:bodyPr/>
          <a:lstStyle/>
          <a:p>
            <a:pPr eaLnBrk="1" hangingPunct="1"/>
            <a:r>
              <a:rPr lang="en-US" sz="2800" smtClean="0"/>
              <a:t>Usually simple: max and min</a:t>
            </a:r>
          </a:p>
        </p:txBody>
      </p:sp>
      <p:graphicFrame>
        <p:nvGraphicFramePr>
          <p:cNvPr id="101380" name="Object 4"/>
          <p:cNvGraphicFramePr>
            <a:graphicFrameLocks noChangeAspect="1"/>
          </p:cNvGraphicFramePr>
          <p:nvPr>
            <p:ph sz="quarter" idx="2"/>
          </p:nvPr>
        </p:nvGraphicFramePr>
        <p:xfrm>
          <a:off x="4800600" y="1447800"/>
          <a:ext cx="4038600" cy="2144713"/>
        </p:xfrm>
        <a:graphic>
          <a:graphicData uri="http://schemas.openxmlformats.org/presentationml/2006/ole">
            <p:oleObj spid="_x0000_s9218" name="Chart" r:id="rId3" imgW="7048500" imgH="3743325" progId="Excel.Sheet.8">
              <p:embed/>
            </p:oleObj>
          </a:graphicData>
        </a:graphic>
      </p:graphicFrame>
      <p:graphicFrame>
        <p:nvGraphicFramePr>
          <p:cNvPr id="101455" name="Group 79"/>
          <p:cNvGraphicFramePr>
            <a:graphicFrameLocks noGrp="1"/>
          </p:cNvGraphicFramePr>
          <p:nvPr>
            <p:ph sz="quarter" idx="3"/>
          </p:nvPr>
        </p:nvGraphicFramePr>
        <p:xfrm>
          <a:off x="762000" y="2667000"/>
          <a:ext cx="4038600" cy="3566160"/>
        </p:xfrm>
        <a:graphic>
          <a:graphicData uri="http://schemas.openxmlformats.org/drawingml/2006/table">
            <a:tbl>
              <a:tblPr/>
              <a:tblGrid>
                <a:gridCol w="1009650"/>
                <a:gridCol w="1009650"/>
                <a:gridCol w="1009650"/>
                <a:gridCol w="1009650"/>
              </a:tblGrid>
              <a:tr h="214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1476" name="Group 100"/>
          <p:cNvGraphicFramePr>
            <a:graphicFrameLocks noGrp="1"/>
          </p:cNvGraphicFramePr>
          <p:nvPr/>
        </p:nvGraphicFramePr>
        <p:xfrm>
          <a:off x="5486400" y="4267200"/>
          <a:ext cx="2743200" cy="91440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1476"/>
                                        </p:tgtEl>
                                        <p:attrNameLst>
                                          <p:attrName>style.visibility</p:attrName>
                                        </p:attrNameLst>
                                      </p:cBhvr>
                                      <p:to>
                                        <p:strVal val="visible"/>
                                      </p:to>
                                    </p:set>
                                    <p:anim calcmode="lin" valueType="num">
                                      <p:cBhvr additive="base">
                                        <p:cTn id="11" dur="500" fill="hold"/>
                                        <p:tgtEl>
                                          <p:spTgt spid="101476"/>
                                        </p:tgtEl>
                                        <p:attrNameLst>
                                          <p:attrName>ppt_x</p:attrName>
                                        </p:attrNameLst>
                                      </p:cBhvr>
                                      <p:tavLst>
                                        <p:tav tm="0">
                                          <p:val>
                                            <p:strVal val="#ppt_x"/>
                                          </p:val>
                                        </p:tav>
                                        <p:tav tm="100000">
                                          <p:val>
                                            <p:strVal val="#ppt_x"/>
                                          </p:val>
                                        </p:tav>
                                      </p:tavLst>
                                    </p:anim>
                                    <p:anim calcmode="lin" valueType="num">
                                      <p:cBhvr additive="base">
                                        <p:cTn id="12" dur="500" fill="hold"/>
                                        <p:tgtEl>
                                          <p:spTgt spid="101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13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81000"/>
            <a:ext cx="8229600" cy="1143000"/>
          </a:xfrm>
        </p:spPr>
        <p:txBody>
          <a:bodyPr/>
          <a:lstStyle/>
          <a:p>
            <a:pPr eaLnBrk="1" hangingPunct="1"/>
            <a:r>
              <a:rPr lang="en-US" smtClean="0"/>
              <a:t>Overview</a:t>
            </a:r>
          </a:p>
        </p:txBody>
      </p:sp>
      <p:sp>
        <p:nvSpPr>
          <p:cNvPr id="17411" name="Rectangle 3"/>
          <p:cNvSpPr>
            <a:spLocks noGrp="1" noChangeArrowheads="1"/>
          </p:cNvSpPr>
          <p:nvPr>
            <p:ph type="body" idx="1"/>
          </p:nvPr>
        </p:nvSpPr>
        <p:spPr/>
        <p:txBody>
          <a:bodyPr/>
          <a:lstStyle/>
          <a:p>
            <a:pPr eaLnBrk="1" hangingPunct="1"/>
            <a:r>
              <a:rPr lang="en-US" smtClean="0"/>
              <a:t>Statistics without equations?</a:t>
            </a:r>
          </a:p>
          <a:p>
            <a:pPr eaLnBrk="1" hangingPunct="1"/>
            <a:endParaRPr lang="en-US" sz="1200" smtClean="0"/>
          </a:p>
          <a:p>
            <a:pPr eaLnBrk="1" hangingPunct="1"/>
            <a:r>
              <a:rPr lang="en-US" smtClean="0"/>
              <a:t>Kinds of Data</a:t>
            </a:r>
          </a:p>
          <a:p>
            <a:pPr lvl="1" eaLnBrk="1" hangingPunct="1"/>
            <a:r>
              <a:rPr lang="en-US" smtClean="0"/>
              <a:t>How to summarize</a:t>
            </a:r>
          </a:p>
          <a:p>
            <a:pPr lvl="1" eaLnBrk="1" hangingPunct="1">
              <a:buFontTx/>
              <a:buNone/>
            </a:pPr>
            <a:endParaRPr lang="en-US" sz="1200" smtClean="0"/>
          </a:p>
          <a:p>
            <a:pPr eaLnBrk="1" hangingPunct="1"/>
            <a:r>
              <a:rPr lang="en-US" smtClean="0"/>
              <a:t>Inference Space and Sampling</a:t>
            </a:r>
          </a:p>
          <a:p>
            <a:pPr lvl="1" eaLnBrk="1" hangingPunct="1"/>
            <a:r>
              <a:rPr lang="en-US" smtClean="0"/>
              <a:t>How to determine what that summary represents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smtClean="0"/>
              <a:t>Which properties on you list can you create a range for?</a:t>
            </a:r>
          </a:p>
        </p:txBody>
      </p:sp>
      <p:sp>
        <p:nvSpPr>
          <p:cNvPr id="31747" name="Text Box 3"/>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110596" name="Group 4"/>
          <p:cNvGraphicFramePr>
            <a:graphicFrameLocks noGrp="1"/>
          </p:cNvGraphicFramePr>
          <p:nvPr>
            <p:ph idx="1"/>
          </p:nvPr>
        </p:nvGraphicFramePr>
        <p:xfrm>
          <a:off x="457200" y="1600200"/>
          <a:ext cx="8229600" cy="4525963"/>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texture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0626" name="Text Box 3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a:t>Classification</a:t>
            </a:r>
          </a:p>
        </p:txBody>
      </p:sp>
      <p:sp>
        <p:nvSpPr>
          <p:cNvPr id="110627" name="Text Box 3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solidFill>
                  <a:srgbClr val="FF3300"/>
                </a:solidFill>
              </a:rPr>
              <a:t>Color - hue</a:t>
            </a:r>
          </a:p>
        </p:txBody>
      </p:sp>
      <p:sp>
        <p:nvSpPr>
          <p:cNvPr id="110628" name="Text Box 36"/>
          <p:cNvSpPr txBox="1">
            <a:spLocks noChangeArrowheads="1"/>
          </p:cNvSpPr>
          <p:nvPr/>
        </p:nvSpPr>
        <p:spPr bwMode="auto">
          <a:xfrm>
            <a:off x="5410200" y="3048000"/>
            <a:ext cx="1863725" cy="828675"/>
          </a:xfrm>
          <a:prstGeom prst="rect">
            <a:avLst/>
          </a:prstGeom>
          <a:noFill/>
          <a:ln w="9525">
            <a:noFill/>
            <a:miter lim="800000"/>
            <a:headEnd/>
            <a:tailEnd/>
          </a:ln>
        </p:spPr>
        <p:txBody>
          <a:bodyPr wrap="none">
            <a:spAutoFit/>
          </a:bodyPr>
          <a:lstStyle/>
          <a:p>
            <a:pPr>
              <a:spcBef>
                <a:spcPct val="20000"/>
              </a:spcBef>
            </a:pPr>
            <a:r>
              <a:rPr lang="en-US" sz="2200" dirty="0"/>
              <a:t>Color – </a:t>
            </a:r>
          </a:p>
          <a:p>
            <a:pPr>
              <a:spcBef>
                <a:spcPct val="20000"/>
              </a:spcBef>
            </a:pPr>
            <a:r>
              <a:rPr lang="en-US" sz="2200" dirty="0"/>
              <a:t>value/</a:t>
            </a:r>
            <a:r>
              <a:rPr lang="en-US" sz="2200" dirty="0" err="1"/>
              <a:t>chroma</a:t>
            </a:r>
            <a:endParaRPr lang="en-US" sz="2200" dirty="0"/>
          </a:p>
        </p:txBody>
      </p:sp>
      <p:sp>
        <p:nvSpPr>
          <p:cNvPr id="110629" name="Text Box 37"/>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110630" name="Text Box 38"/>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110631" name="Text Box 39"/>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110632" name="Text Box 40"/>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110633" name="Text Box 41"/>
          <p:cNvSpPr txBox="1">
            <a:spLocks noChangeArrowheads="1"/>
          </p:cNvSpPr>
          <p:nvPr/>
        </p:nvSpPr>
        <p:spPr bwMode="auto">
          <a:xfrm>
            <a:off x="6019800" y="54864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110634" name="Text Box 42"/>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a:t>Structure – </a:t>
            </a:r>
          </a:p>
          <a:p>
            <a:pPr>
              <a:spcBef>
                <a:spcPct val="20000"/>
              </a:spcBef>
            </a:pPr>
            <a:r>
              <a:rPr lang="en-US" sz="2200"/>
              <a:t>size measurement</a:t>
            </a:r>
          </a:p>
        </p:txBody>
      </p:sp>
      <p:sp>
        <p:nvSpPr>
          <p:cNvPr id="110635" name="Text Box 43"/>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grpSp>
        <p:nvGrpSpPr>
          <p:cNvPr id="2" name="Group 47"/>
          <p:cNvGrpSpPr>
            <a:grpSpLocks/>
          </p:cNvGrpSpPr>
          <p:nvPr/>
        </p:nvGrpSpPr>
        <p:grpSpPr bwMode="auto">
          <a:xfrm>
            <a:off x="381000" y="1524000"/>
            <a:ext cx="2819400" cy="4724400"/>
            <a:chOff x="240" y="960"/>
            <a:chExt cx="1776" cy="2976"/>
          </a:xfrm>
        </p:grpSpPr>
        <p:sp>
          <p:nvSpPr>
            <p:cNvPr id="31790" name="Line 45"/>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1791" name="Line 46"/>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sp>
        <p:nvSpPr>
          <p:cNvPr id="110636" name="Text Box 44"/>
          <p:cNvSpPr txBox="1">
            <a:spLocks noChangeArrowheads="1"/>
          </p:cNvSpPr>
          <p:nvPr/>
        </p:nvSpPr>
        <p:spPr bwMode="auto">
          <a:xfrm>
            <a:off x="2879725" y="5883275"/>
            <a:ext cx="1423988" cy="579438"/>
          </a:xfrm>
          <a:prstGeom prst="rect">
            <a:avLst/>
          </a:prstGeom>
          <a:solidFill>
            <a:schemeClr val="accent1"/>
          </a:solidFill>
          <a:ln w="9525">
            <a:noFill/>
            <a:miter lim="800000"/>
            <a:headEnd/>
            <a:tailEnd/>
          </a:ln>
        </p:spPr>
        <p:txBody>
          <a:bodyPr wrap="none">
            <a:spAutoFit/>
          </a:bodyPr>
          <a:lstStyle/>
          <a:p>
            <a:r>
              <a:rPr lang="en-US">
                <a:solidFill>
                  <a:srgbClr val="008000"/>
                </a:solidFill>
              </a:rPr>
              <a:t>texture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6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6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6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6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6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6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6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06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grpId="1" nodeType="clickEffect">
                                  <p:stCondLst>
                                    <p:cond delay="0"/>
                                  </p:stCondLst>
                                  <p:childTnLst>
                                    <p:animClr clrSpc="rgb" dir="cw">
                                      <p:cBhvr override="childStyle">
                                        <p:cTn id="40" dur="2000" fill="hold"/>
                                        <p:tgtEl>
                                          <p:spTgt spid="11062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6" grpId="0"/>
      <p:bldP spid="110627" grpId="0"/>
      <p:bldP spid="110627" grpId="1"/>
      <p:bldP spid="110628" grpId="0"/>
      <p:bldP spid="110629" grpId="0"/>
      <p:bldP spid="110630" grpId="0"/>
      <p:bldP spid="110631" grpId="0"/>
      <p:bldP spid="110632" grpId="0"/>
      <p:bldP spid="110633" grpId="0"/>
      <p:bldP spid="110634" grpId="0"/>
      <p:bldP spid="110635" grpId="0"/>
      <p:bldP spid="1106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descr="Graph: One SD=68 percent of the bell curve, 2 SDs=95 percent, etc."/>
          <p:cNvPicPr>
            <a:picLocks noChangeAspect="1" noChangeArrowheads="1"/>
          </p:cNvPicPr>
          <p:nvPr/>
        </p:nvPicPr>
        <p:blipFill>
          <a:blip r:embed="rId3" cstate="print"/>
          <a:srcRect b="6946"/>
          <a:stretch>
            <a:fillRect/>
          </a:stretch>
        </p:blipFill>
        <p:spPr bwMode="auto">
          <a:xfrm>
            <a:off x="457200" y="1295400"/>
            <a:ext cx="8458200" cy="4806950"/>
          </a:xfrm>
          <a:prstGeom prst="rect">
            <a:avLst/>
          </a:prstGeom>
          <a:noFill/>
          <a:ln w="9525">
            <a:noFill/>
            <a:miter lim="800000"/>
            <a:headEnd/>
            <a:tailEnd/>
          </a:ln>
        </p:spPr>
      </p:pic>
      <p:sp>
        <p:nvSpPr>
          <p:cNvPr id="32771" name="Text Box 6"/>
          <p:cNvSpPr txBox="1">
            <a:spLocks noChangeArrowheads="1"/>
          </p:cNvSpPr>
          <p:nvPr/>
        </p:nvSpPr>
        <p:spPr bwMode="auto">
          <a:xfrm>
            <a:off x="5486400" y="6172200"/>
            <a:ext cx="3028950" cy="366713"/>
          </a:xfrm>
          <a:prstGeom prst="rect">
            <a:avLst/>
          </a:prstGeom>
          <a:noFill/>
          <a:ln w="9525">
            <a:noFill/>
            <a:miter lim="800000"/>
            <a:headEnd/>
            <a:tailEnd/>
          </a:ln>
        </p:spPr>
        <p:txBody>
          <a:bodyPr wrap="none">
            <a:spAutoFit/>
          </a:bodyPr>
          <a:lstStyle/>
          <a:p>
            <a:r>
              <a:rPr lang="en-US" sz="1800"/>
              <a:t>Taken from RoberNiles.com</a:t>
            </a:r>
          </a:p>
        </p:txBody>
      </p:sp>
      <p:sp>
        <p:nvSpPr>
          <p:cNvPr id="32772" name="Text Box 7"/>
          <p:cNvSpPr txBox="1">
            <a:spLocks noChangeArrowheads="1"/>
          </p:cNvSpPr>
          <p:nvPr/>
        </p:nvSpPr>
        <p:spPr bwMode="auto">
          <a:xfrm>
            <a:off x="990600" y="304800"/>
            <a:ext cx="8153400" cy="1554163"/>
          </a:xfrm>
          <a:prstGeom prst="rect">
            <a:avLst/>
          </a:prstGeom>
          <a:noFill/>
          <a:ln w="9525">
            <a:noFill/>
            <a:miter lim="800000"/>
            <a:headEnd/>
            <a:tailEnd/>
          </a:ln>
        </p:spPr>
        <p:txBody>
          <a:bodyPr>
            <a:spAutoFit/>
          </a:bodyPr>
          <a:lstStyle/>
          <a:p>
            <a:r>
              <a:rPr lang="en-US"/>
              <a:t>Red – 1 stdev (expect 68% within)</a:t>
            </a:r>
          </a:p>
          <a:p>
            <a:r>
              <a:rPr lang="en-US"/>
              <a:t>Green – 2 stdev (expect 95% within)</a:t>
            </a:r>
          </a:p>
          <a:p>
            <a:r>
              <a:rPr lang="en-US"/>
              <a:t>Blue – 3 stdev (expect 68% of samples)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3"/>
          <p:cNvGraphicFramePr>
            <a:graphicFrameLocks noGrp="1" noChangeAspect="1"/>
          </p:cNvGraphicFramePr>
          <p:nvPr>
            <p:ph sz="half" idx="2"/>
          </p:nvPr>
        </p:nvGraphicFramePr>
        <p:xfrm>
          <a:off x="457200" y="2209800"/>
          <a:ext cx="8458200" cy="3716338"/>
        </p:xfrm>
        <a:graphic>
          <a:graphicData uri="http://schemas.openxmlformats.org/presentationml/2006/ole">
            <p:oleObj spid="_x0000_s10242" name="Chart" r:id="rId3" imgW="7048500" imgH="3743325" progId="Excel.Sheet.8">
              <p:embed/>
            </p:oleObj>
          </a:graphicData>
        </a:graphic>
      </p:graphicFrame>
      <p:graphicFrame>
        <p:nvGraphicFramePr>
          <p:cNvPr id="97357" name="Group 77"/>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263" name="Line 78"/>
          <p:cNvSpPr>
            <a:spLocks noChangeShapeType="1"/>
          </p:cNvSpPr>
          <p:nvPr/>
        </p:nvSpPr>
        <p:spPr bwMode="auto">
          <a:xfrm flipV="1">
            <a:off x="4953000" y="1524000"/>
            <a:ext cx="76200" cy="3581400"/>
          </a:xfrm>
          <a:prstGeom prst="line">
            <a:avLst/>
          </a:prstGeom>
          <a:noFill/>
          <a:ln w="38100">
            <a:solidFill>
              <a:schemeClr val="tx1"/>
            </a:solidFill>
            <a:round/>
            <a:headEnd/>
            <a:tailEnd/>
          </a:ln>
        </p:spPr>
        <p:txBody>
          <a:bodyPr/>
          <a:lstStyle/>
          <a:p>
            <a:endParaRPr lang="en-US"/>
          </a:p>
        </p:txBody>
      </p:sp>
      <p:grpSp>
        <p:nvGrpSpPr>
          <p:cNvPr id="2" name="Group 90"/>
          <p:cNvGrpSpPr>
            <a:grpSpLocks/>
          </p:cNvGrpSpPr>
          <p:nvPr/>
        </p:nvGrpSpPr>
        <p:grpSpPr bwMode="auto">
          <a:xfrm>
            <a:off x="3200400" y="4343400"/>
            <a:ext cx="3276600" cy="762000"/>
            <a:chOff x="2016" y="2736"/>
            <a:chExt cx="2064" cy="432"/>
          </a:xfrm>
        </p:grpSpPr>
        <p:sp>
          <p:nvSpPr>
            <p:cNvPr id="10273"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0274"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0275"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97363" name="Text Box 83"/>
          <p:cNvSpPr txBox="1">
            <a:spLocks noChangeArrowheads="1"/>
          </p:cNvSpPr>
          <p:nvPr/>
        </p:nvSpPr>
        <p:spPr bwMode="auto">
          <a:xfrm>
            <a:off x="3581400" y="44196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97364" name="Line 84"/>
          <p:cNvSpPr>
            <a:spLocks noChangeShapeType="1"/>
          </p:cNvSpPr>
          <p:nvPr/>
        </p:nvSpPr>
        <p:spPr bwMode="auto">
          <a:xfrm>
            <a:off x="1524000" y="3505200"/>
            <a:ext cx="3429000" cy="0"/>
          </a:xfrm>
          <a:prstGeom prst="line">
            <a:avLst/>
          </a:prstGeom>
          <a:noFill/>
          <a:ln w="31750">
            <a:solidFill>
              <a:schemeClr val="tx1"/>
            </a:solidFill>
            <a:round/>
            <a:headEnd/>
            <a:tailEnd/>
          </a:ln>
        </p:spPr>
        <p:txBody>
          <a:bodyPr/>
          <a:lstStyle/>
          <a:p>
            <a:endParaRPr lang="en-US"/>
          </a:p>
        </p:txBody>
      </p:sp>
      <p:sp>
        <p:nvSpPr>
          <p:cNvPr id="97365" name="Line 85"/>
          <p:cNvSpPr>
            <a:spLocks noChangeShapeType="1"/>
          </p:cNvSpPr>
          <p:nvPr/>
        </p:nvSpPr>
        <p:spPr bwMode="auto">
          <a:xfrm>
            <a:off x="4953000" y="3505200"/>
            <a:ext cx="3276600" cy="0"/>
          </a:xfrm>
          <a:prstGeom prst="line">
            <a:avLst/>
          </a:prstGeom>
          <a:noFill/>
          <a:ln w="31750">
            <a:solidFill>
              <a:schemeClr val="tx1"/>
            </a:solidFill>
            <a:round/>
            <a:headEnd/>
            <a:tailEnd/>
          </a:ln>
        </p:spPr>
        <p:txBody>
          <a:bodyPr/>
          <a:lstStyle/>
          <a:p>
            <a:endParaRPr lang="en-US"/>
          </a:p>
        </p:txBody>
      </p:sp>
      <p:sp>
        <p:nvSpPr>
          <p:cNvPr id="97366" name="Line 86"/>
          <p:cNvSpPr>
            <a:spLocks noChangeShapeType="1"/>
          </p:cNvSpPr>
          <p:nvPr/>
        </p:nvSpPr>
        <p:spPr bwMode="auto">
          <a:xfrm flipV="1">
            <a:off x="1524000" y="3505200"/>
            <a:ext cx="0" cy="1600200"/>
          </a:xfrm>
          <a:prstGeom prst="line">
            <a:avLst/>
          </a:prstGeom>
          <a:noFill/>
          <a:ln w="38100">
            <a:solidFill>
              <a:schemeClr val="tx1"/>
            </a:solidFill>
            <a:round/>
            <a:headEnd/>
            <a:tailEnd/>
          </a:ln>
        </p:spPr>
        <p:txBody>
          <a:bodyPr/>
          <a:lstStyle/>
          <a:p>
            <a:endParaRPr lang="en-US"/>
          </a:p>
        </p:txBody>
      </p:sp>
      <p:sp>
        <p:nvSpPr>
          <p:cNvPr id="10269" name="Text Box 87"/>
          <p:cNvSpPr txBox="1">
            <a:spLocks noChangeArrowheads="1"/>
          </p:cNvSpPr>
          <p:nvPr/>
        </p:nvSpPr>
        <p:spPr bwMode="auto">
          <a:xfrm>
            <a:off x="914400" y="5181600"/>
            <a:ext cx="7397750" cy="579438"/>
          </a:xfrm>
          <a:prstGeom prst="rect">
            <a:avLst/>
          </a:prstGeom>
          <a:solidFill>
            <a:schemeClr val="bg1"/>
          </a:solidFill>
          <a:ln w="9525">
            <a:noFill/>
            <a:miter lim="800000"/>
            <a:headEnd/>
            <a:tailEnd/>
          </a:ln>
        </p:spPr>
        <p:txBody>
          <a:bodyPr>
            <a:spAutoFit/>
          </a:bodyPr>
          <a:lstStyle/>
          <a:p>
            <a:r>
              <a:rPr lang="en-US" sz="2400"/>
              <a:t>         </a:t>
            </a:r>
            <a:r>
              <a:rPr lang="en-US"/>
              <a:t>    </a:t>
            </a:r>
            <a:r>
              <a:rPr lang="en-US" sz="2400"/>
              <a:t>60          65           67         70          75</a:t>
            </a:r>
            <a:r>
              <a:rPr lang="en-US"/>
              <a:t>    </a:t>
            </a:r>
          </a:p>
        </p:txBody>
      </p:sp>
      <p:sp>
        <p:nvSpPr>
          <p:cNvPr id="97368" name="Line 88"/>
          <p:cNvSpPr>
            <a:spLocks noChangeShapeType="1"/>
          </p:cNvSpPr>
          <p:nvPr/>
        </p:nvSpPr>
        <p:spPr bwMode="auto">
          <a:xfrm flipV="1">
            <a:off x="8229600" y="3505200"/>
            <a:ext cx="0" cy="1600200"/>
          </a:xfrm>
          <a:prstGeom prst="line">
            <a:avLst/>
          </a:prstGeom>
          <a:noFill/>
          <a:ln w="38100">
            <a:solidFill>
              <a:schemeClr val="tx1"/>
            </a:solidFill>
            <a:round/>
            <a:headEnd/>
            <a:tailEnd/>
          </a:ln>
        </p:spPr>
        <p:txBody>
          <a:bodyPr/>
          <a:lstStyle/>
          <a:p>
            <a:endParaRPr lang="en-US"/>
          </a:p>
        </p:txBody>
      </p:sp>
      <p:sp>
        <p:nvSpPr>
          <p:cNvPr id="97369" name="Text Box 89"/>
          <p:cNvSpPr txBox="1">
            <a:spLocks noChangeArrowheads="1"/>
          </p:cNvSpPr>
          <p:nvPr/>
        </p:nvSpPr>
        <p:spPr bwMode="auto">
          <a:xfrm>
            <a:off x="1600200" y="3581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0272" name="Text Box 91"/>
          <p:cNvSpPr txBox="1">
            <a:spLocks noChangeArrowheads="1"/>
          </p:cNvSpPr>
          <p:nvPr/>
        </p:nvSpPr>
        <p:spPr bwMode="auto">
          <a:xfrm>
            <a:off x="4953000" y="1524000"/>
            <a:ext cx="1198563" cy="579438"/>
          </a:xfrm>
          <a:prstGeom prst="rect">
            <a:avLst/>
          </a:prstGeom>
          <a:noFill/>
          <a:ln w="9525">
            <a:noFill/>
            <a:miter lim="800000"/>
            <a:headEnd/>
            <a:tailEnd/>
          </a:ln>
        </p:spPr>
        <p:txBody>
          <a:bodyPr wrap="none">
            <a:spAutoFit/>
          </a:bodyPr>
          <a:lstStyle/>
          <a:p>
            <a:r>
              <a:rPr lang="en-US"/>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36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73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3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3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63" grpId="0" animBg="1"/>
      <p:bldP spid="97364" grpId="0" animBg="1"/>
      <p:bldP spid="97365" grpId="0" animBg="1"/>
      <p:bldP spid="97365" grpId="1" animBg="1"/>
      <p:bldP spid="97366" grpId="0" animBg="1"/>
      <p:bldP spid="97368" grpId="0" animBg="1"/>
      <p:bldP spid="973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533" name="Object 37"/>
          <p:cNvGraphicFramePr>
            <a:graphicFrameLocks noGrp="1" noChangeAspect="1"/>
          </p:cNvGraphicFramePr>
          <p:nvPr>
            <p:ph sz="half" idx="2"/>
          </p:nvPr>
        </p:nvGraphicFramePr>
        <p:xfrm>
          <a:off x="762000" y="2057400"/>
          <a:ext cx="7772400" cy="4137025"/>
        </p:xfrm>
        <a:graphic>
          <a:graphicData uri="http://schemas.openxmlformats.org/presentationml/2006/ole">
            <p:oleObj spid="_x0000_s11266" name="Chart" r:id="rId3" imgW="8086725" imgH="4305300" progId="Excel.Sheet.8">
              <p:embed/>
            </p:oleObj>
          </a:graphicData>
        </a:graphic>
      </p:graphicFrame>
      <p:graphicFrame>
        <p:nvGraphicFramePr>
          <p:cNvPr id="106499" name="Group 3"/>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287" name="Line 23"/>
          <p:cNvSpPr>
            <a:spLocks noChangeShapeType="1"/>
          </p:cNvSpPr>
          <p:nvPr/>
        </p:nvSpPr>
        <p:spPr bwMode="auto">
          <a:xfrm flipV="1">
            <a:off x="6172200" y="1752600"/>
            <a:ext cx="0" cy="3581400"/>
          </a:xfrm>
          <a:prstGeom prst="line">
            <a:avLst/>
          </a:prstGeom>
          <a:noFill/>
          <a:ln w="38100">
            <a:solidFill>
              <a:schemeClr val="tx1"/>
            </a:solidFill>
            <a:round/>
            <a:headEnd/>
            <a:tailEnd/>
          </a:ln>
        </p:spPr>
        <p:txBody>
          <a:bodyPr/>
          <a:lstStyle/>
          <a:p>
            <a:endParaRPr lang="en-US"/>
          </a:p>
        </p:txBody>
      </p:sp>
      <p:grpSp>
        <p:nvGrpSpPr>
          <p:cNvPr id="2" name="Group 24"/>
          <p:cNvGrpSpPr>
            <a:grpSpLocks/>
          </p:cNvGrpSpPr>
          <p:nvPr/>
        </p:nvGrpSpPr>
        <p:grpSpPr bwMode="auto">
          <a:xfrm>
            <a:off x="4267200" y="4648200"/>
            <a:ext cx="3276600" cy="685800"/>
            <a:chOff x="2016" y="2736"/>
            <a:chExt cx="2064" cy="432"/>
          </a:xfrm>
        </p:grpSpPr>
        <p:sp>
          <p:nvSpPr>
            <p:cNvPr id="11296" name="Line 25"/>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1297" name="Line 26"/>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1298" name="Line 27"/>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106524" name="Text Box 28"/>
          <p:cNvSpPr txBox="1">
            <a:spLocks noChangeArrowheads="1"/>
          </p:cNvSpPr>
          <p:nvPr/>
        </p:nvSpPr>
        <p:spPr bwMode="auto">
          <a:xfrm>
            <a:off x="4419600" y="4724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106525" name="Line 29"/>
          <p:cNvSpPr>
            <a:spLocks noChangeShapeType="1"/>
          </p:cNvSpPr>
          <p:nvPr/>
        </p:nvSpPr>
        <p:spPr bwMode="auto">
          <a:xfrm>
            <a:off x="2438400" y="3733800"/>
            <a:ext cx="3733800" cy="0"/>
          </a:xfrm>
          <a:prstGeom prst="line">
            <a:avLst/>
          </a:prstGeom>
          <a:noFill/>
          <a:ln w="31750">
            <a:solidFill>
              <a:schemeClr val="tx1"/>
            </a:solidFill>
            <a:round/>
            <a:headEnd/>
            <a:tailEnd/>
          </a:ln>
        </p:spPr>
        <p:txBody>
          <a:bodyPr/>
          <a:lstStyle/>
          <a:p>
            <a:endParaRPr lang="en-US"/>
          </a:p>
        </p:txBody>
      </p:sp>
      <p:sp>
        <p:nvSpPr>
          <p:cNvPr id="106526" name="Line 30"/>
          <p:cNvSpPr>
            <a:spLocks noChangeShapeType="1"/>
          </p:cNvSpPr>
          <p:nvPr/>
        </p:nvSpPr>
        <p:spPr bwMode="auto">
          <a:xfrm>
            <a:off x="6096000" y="3733800"/>
            <a:ext cx="2286000" cy="0"/>
          </a:xfrm>
          <a:prstGeom prst="line">
            <a:avLst/>
          </a:prstGeom>
          <a:noFill/>
          <a:ln w="31750">
            <a:solidFill>
              <a:schemeClr val="tx1"/>
            </a:solidFill>
            <a:round/>
            <a:headEnd/>
            <a:tailEnd/>
          </a:ln>
        </p:spPr>
        <p:txBody>
          <a:bodyPr/>
          <a:lstStyle/>
          <a:p>
            <a:endParaRPr lang="en-US"/>
          </a:p>
        </p:txBody>
      </p:sp>
      <p:sp>
        <p:nvSpPr>
          <p:cNvPr id="106527" name="Line 31"/>
          <p:cNvSpPr>
            <a:spLocks noChangeShapeType="1"/>
          </p:cNvSpPr>
          <p:nvPr/>
        </p:nvSpPr>
        <p:spPr bwMode="auto">
          <a:xfrm flipV="1">
            <a:off x="2514600" y="3733800"/>
            <a:ext cx="0" cy="1600200"/>
          </a:xfrm>
          <a:prstGeom prst="line">
            <a:avLst/>
          </a:prstGeom>
          <a:noFill/>
          <a:ln w="38100">
            <a:solidFill>
              <a:schemeClr val="tx1"/>
            </a:solidFill>
            <a:round/>
            <a:headEnd/>
            <a:tailEnd/>
          </a:ln>
        </p:spPr>
        <p:txBody>
          <a:bodyPr/>
          <a:lstStyle/>
          <a:p>
            <a:endParaRPr lang="en-US"/>
          </a:p>
        </p:txBody>
      </p:sp>
      <p:sp>
        <p:nvSpPr>
          <p:cNvPr id="106529" name="Line 33"/>
          <p:cNvSpPr>
            <a:spLocks noChangeShapeType="1"/>
          </p:cNvSpPr>
          <p:nvPr/>
        </p:nvSpPr>
        <p:spPr bwMode="auto">
          <a:xfrm flipV="1">
            <a:off x="8382000" y="3733800"/>
            <a:ext cx="0" cy="1600200"/>
          </a:xfrm>
          <a:prstGeom prst="line">
            <a:avLst/>
          </a:prstGeom>
          <a:noFill/>
          <a:ln w="38100">
            <a:solidFill>
              <a:schemeClr val="tx1"/>
            </a:solidFill>
            <a:round/>
            <a:headEnd/>
            <a:tailEnd/>
          </a:ln>
        </p:spPr>
        <p:txBody>
          <a:bodyPr/>
          <a:lstStyle/>
          <a:p>
            <a:endParaRPr lang="en-US"/>
          </a:p>
        </p:txBody>
      </p:sp>
      <p:sp>
        <p:nvSpPr>
          <p:cNvPr id="106530" name="Text Box 34"/>
          <p:cNvSpPr txBox="1">
            <a:spLocks noChangeArrowheads="1"/>
          </p:cNvSpPr>
          <p:nvPr/>
        </p:nvSpPr>
        <p:spPr bwMode="auto">
          <a:xfrm>
            <a:off x="2743200" y="38862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1295" name="Text Box 35"/>
          <p:cNvSpPr txBox="1">
            <a:spLocks noChangeArrowheads="1"/>
          </p:cNvSpPr>
          <p:nvPr/>
        </p:nvSpPr>
        <p:spPr bwMode="auto">
          <a:xfrm>
            <a:off x="4419600" y="1447800"/>
            <a:ext cx="1198563" cy="579438"/>
          </a:xfrm>
          <a:prstGeom prst="rect">
            <a:avLst/>
          </a:prstGeom>
          <a:noFill/>
          <a:ln w="9525">
            <a:noFill/>
            <a:miter lim="800000"/>
            <a:headEnd/>
            <a:tailEnd/>
          </a:ln>
        </p:spPr>
        <p:txBody>
          <a:bodyPr wrap="none">
            <a:spAutoFit/>
          </a:bodyPr>
          <a:lstStyle/>
          <a:p>
            <a:r>
              <a:rPr lang="en-US"/>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52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65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5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5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24" grpId="0" animBg="1"/>
      <p:bldP spid="106525" grpId="0" animBg="1"/>
      <p:bldP spid="106526" grpId="0" animBg="1"/>
      <p:bldP spid="106526" grpId="1" animBg="1"/>
      <p:bldP spid="106527" grpId="0" animBg="1"/>
      <p:bldP spid="106529" grpId="0" animBg="1"/>
      <p:bldP spid="1065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36"/>
          <p:cNvGraphicFramePr>
            <a:graphicFrameLocks noGrp="1" noChangeAspect="1"/>
          </p:cNvGraphicFramePr>
          <p:nvPr>
            <p:ph sz="half" idx="2"/>
          </p:nvPr>
        </p:nvGraphicFramePr>
        <p:xfrm>
          <a:off x="762000" y="1249413"/>
          <a:ext cx="8229600" cy="5416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2643" name="Group 3"/>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311" name="Line 23"/>
          <p:cNvSpPr>
            <a:spLocks noChangeShapeType="1"/>
          </p:cNvSpPr>
          <p:nvPr/>
        </p:nvSpPr>
        <p:spPr bwMode="auto">
          <a:xfrm flipV="1">
            <a:off x="7467600" y="1676400"/>
            <a:ext cx="0" cy="3581400"/>
          </a:xfrm>
          <a:prstGeom prst="line">
            <a:avLst/>
          </a:prstGeom>
          <a:noFill/>
          <a:ln w="38100">
            <a:solidFill>
              <a:schemeClr val="tx1"/>
            </a:solidFill>
            <a:round/>
            <a:headEnd/>
            <a:tailEnd/>
          </a:ln>
        </p:spPr>
        <p:txBody>
          <a:bodyPr/>
          <a:lstStyle/>
          <a:p>
            <a:endParaRPr lang="en-US"/>
          </a:p>
        </p:txBody>
      </p:sp>
      <p:grpSp>
        <p:nvGrpSpPr>
          <p:cNvPr id="2" name="Group 24"/>
          <p:cNvGrpSpPr>
            <a:grpSpLocks/>
          </p:cNvGrpSpPr>
          <p:nvPr/>
        </p:nvGrpSpPr>
        <p:grpSpPr bwMode="auto">
          <a:xfrm>
            <a:off x="6553200" y="4572000"/>
            <a:ext cx="1676400" cy="685800"/>
            <a:chOff x="2016" y="2736"/>
            <a:chExt cx="2064" cy="432"/>
          </a:xfrm>
        </p:grpSpPr>
        <p:sp>
          <p:nvSpPr>
            <p:cNvPr id="12324" name="Line 25"/>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2325" name="Line 26"/>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2326" name="Line 27"/>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112668" name="Text Box 28"/>
          <p:cNvSpPr txBox="1">
            <a:spLocks noChangeArrowheads="1"/>
          </p:cNvSpPr>
          <p:nvPr/>
        </p:nvSpPr>
        <p:spPr bwMode="auto">
          <a:xfrm>
            <a:off x="6858000" y="4724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112670" name="Line 30"/>
          <p:cNvSpPr>
            <a:spLocks noChangeShapeType="1"/>
          </p:cNvSpPr>
          <p:nvPr/>
        </p:nvSpPr>
        <p:spPr bwMode="auto">
          <a:xfrm>
            <a:off x="5791200" y="3733800"/>
            <a:ext cx="3048000" cy="0"/>
          </a:xfrm>
          <a:prstGeom prst="line">
            <a:avLst/>
          </a:prstGeom>
          <a:noFill/>
          <a:ln w="31750">
            <a:solidFill>
              <a:schemeClr val="tx1"/>
            </a:solidFill>
            <a:round/>
            <a:headEnd/>
            <a:tailEnd/>
          </a:ln>
        </p:spPr>
        <p:txBody>
          <a:bodyPr/>
          <a:lstStyle/>
          <a:p>
            <a:endParaRPr lang="en-US"/>
          </a:p>
        </p:txBody>
      </p:sp>
      <p:sp>
        <p:nvSpPr>
          <p:cNvPr id="112671" name="Line 31"/>
          <p:cNvSpPr>
            <a:spLocks noChangeShapeType="1"/>
          </p:cNvSpPr>
          <p:nvPr/>
        </p:nvSpPr>
        <p:spPr bwMode="auto">
          <a:xfrm flipV="1">
            <a:off x="5791200" y="3733800"/>
            <a:ext cx="0" cy="1524000"/>
          </a:xfrm>
          <a:prstGeom prst="line">
            <a:avLst/>
          </a:prstGeom>
          <a:noFill/>
          <a:ln w="38100">
            <a:solidFill>
              <a:schemeClr val="tx1"/>
            </a:solidFill>
            <a:round/>
            <a:headEnd/>
            <a:tailEnd/>
          </a:ln>
        </p:spPr>
        <p:txBody>
          <a:bodyPr/>
          <a:lstStyle/>
          <a:p>
            <a:endParaRPr lang="en-US"/>
          </a:p>
        </p:txBody>
      </p:sp>
      <p:sp>
        <p:nvSpPr>
          <p:cNvPr id="112672" name="Line 32"/>
          <p:cNvSpPr>
            <a:spLocks noChangeShapeType="1"/>
          </p:cNvSpPr>
          <p:nvPr/>
        </p:nvSpPr>
        <p:spPr bwMode="auto">
          <a:xfrm flipV="1">
            <a:off x="8839200" y="3733800"/>
            <a:ext cx="0" cy="1600200"/>
          </a:xfrm>
          <a:prstGeom prst="line">
            <a:avLst/>
          </a:prstGeom>
          <a:noFill/>
          <a:ln w="38100">
            <a:solidFill>
              <a:schemeClr val="tx1"/>
            </a:solidFill>
            <a:round/>
            <a:headEnd/>
            <a:tailEnd/>
          </a:ln>
        </p:spPr>
        <p:txBody>
          <a:bodyPr/>
          <a:lstStyle/>
          <a:p>
            <a:endParaRPr lang="en-US"/>
          </a:p>
        </p:txBody>
      </p:sp>
      <p:sp>
        <p:nvSpPr>
          <p:cNvPr id="112673" name="Text Box 33"/>
          <p:cNvSpPr txBox="1">
            <a:spLocks noChangeArrowheads="1"/>
          </p:cNvSpPr>
          <p:nvPr/>
        </p:nvSpPr>
        <p:spPr bwMode="auto">
          <a:xfrm>
            <a:off x="6019800" y="38862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2318" name="Text Box 34"/>
          <p:cNvSpPr txBox="1">
            <a:spLocks noChangeArrowheads="1"/>
          </p:cNvSpPr>
          <p:nvPr/>
        </p:nvSpPr>
        <p:spPr bwMode="auto">
          <a:xfrm>
            <a:off x="5791200" y="1676400"/>
            <a:ext cx="1198563" cy="579438"/>
          </a:xfrm>
          <a:prstGeom prst="rect">
            <a:avLst/>
          </a:prstGeom>
          <a:noFill/>
          <a:ln w="9525">
            <a:noFill/>
            <a:miter lim="800000"/>
            <a:headEnd/>
            <a:tailEnd/>
          </a:ln>
        </p:spPr>
        <p:txBody>
          <a:bodyPr wrap="none">
            <a:spAutoFit/>
          </a:bodyPr>
          <a:lstStyle/>
          <a:p>
            <a:r>
              <a:rPr lang="en-US"/>
              <a:t>Mean</a:t>
            </a:r>
          </a:p>
        </p:txBody>
      </p:sp>
      <p:sp>
        <p:nvSpPr>
          <p:cNvPr id="112677" name="Oval 37"/>
          <p:cNvSpPr>
            <a:spLocks noChangeArrowheads="1"/>
          </p:cNvSpPr>
          <p:nvPr/>
        </p:nvSpPr>
        <p:spPr bwMode="auto">
          <a:xfrm>
            <a:off x="1066800" y="4495800"/>
            <a:ext cx="1295400" cy="1295400"/>
          </a:xfrm>
          <a:prstGeom prst="ellipse">
            <a:avLst/>
          </a:prstGeom>
          <a:noFill/>
          <a:ln w="34925">
            <a:solidFill>
              <a:srgbClr val="FF0000"/>
            </a:solidFill>
            <a:round/>
            <a:headEnd/>
            <a:tailEnd/>
          </a:ln>
        </p:spPr>
        <p:txBody>
          <a:bodyPr wrap="none" anchor="ctr"/>
          <a:lstStyle/>
          <a:p>
            <a:endParaRPr lang="en-US"/>
          </a:p>
        </p:txBody>
      </p:sp>
      <p:sp>
        <p:nvSpPr>
          <p:cNvPr id="112680" name="Line 40"/>
          <p:cNvSpPr>
            <a:spLocks noChangeShapeType="1"/>
          </p:cNvSpPr>
          <p:nvPr/>
        </p:nvSpPr>
        <p:spPr bwMode="auto">
          <a:xfrm flipV="1">
            <a:off x="4648200" y="3276600"/>
            <a:ext cx="0" cy="2057400"/>
          </a:xfrm>
          <a:prstGeom prst="line">
            <a:avLst/>
          </a:prstGeom>
          <a:noFill/>
          <a:ln w="38100">
            <a:solidFill>
              <a:schemeClr val="tx1"/>
            </a:solidFill>
            <a:round/>
            <a:headEnd/>
            <a:tailEnd/>
          </a:ln>
        </p:spPr>
        <p:txBody>
          <a:bodyPr/>
          <a:lstStyle/>
          <a:p>
            <a:endParaRPr lang="en-US"/>
          </a:p>
        </p:txBody>
      </p:sp>
      <p:sp>
        <p:nvSpPr>
          <p:cNvPr id="112681" name="Line 41"/>
          <p:cNvSpPr>
            <a:spLocks noChangeShapeType="1"/>
          </p:cNvSpPr>
          <p:nvPr/>
        </p:nvSpPr>
        <p:spPr bwMode="auto">
          <a:xfrm>
            <a:off x="4648200" y="3276600"/>
            <a:ext cx="4267200" cy="0"/>
          </a:xfrm>
          <a:prstGeom prst="line">
            <a:avLst/>
          </a:prstGeom>
          <a:noFill/>
          <a:ln w="31750">
            <a:solidFill>
              <a:schemeClr val="tx1"/>
            </a:solidFill>
            <a:round/>
            <a:headEnd/>
            <a:tailEnd/>
          </a:ln>
        </p:spPr>
        <p:txBody>
          <a:bodyPr/>
          <a:lstStyle/>
          <a:p>
            <a:endParaRPr lang="en-US"/>
          </a:p>
        </p:txBody>
      </p:sp>
      <p:sp>
        <p:nvSpPr>
          <p:cNvPr id="112682" name="Text Box 42"/>
          <p:cNvSpPr txBox="1">
            <a:spLocks noChangeArrowheads="1"/>
          </p:cNvSpPr>
          <p:nvPr/>
        </p:nvSpPr>
        <p:spPr bwMode="auto">
          <a:xfrm>
            <a:off x="4800600" y="34290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3 stdev</a:t>
            </a:r>
          </a:p>
        </p:txBody>
      </p:sp>
      <p:sp>
        <p:nvSpPr>
          <p:cNvPr id="112683" name="Text Box 43"/>
          <p:cNvSpPr txBox="1">
            <a:spLocks noChangeArrowheads="1"/>
          </p:cNvSpPr>
          <p:nvPr/>
        </p:nvSpPr>
        <p:spPr bwMode="auto">
          <a:xfrm>
            <a:off x="3810000" y="228600"/>
            <a:ext cx="4892675" cy="1554163"/>
          </a:xfrm>
          <a:prstGeom prst="rect">
            <a:avLst/>
          </a:prstGeom>
          <a:solidFill>
            <a:srgbClr val="000080"/>
          </a:solidFill>
          <a:ln w="9525">
            <a:noFill/>
            <a:miter lim="800000"/>
            <a:headEnd/>
            <a:tailEnd/>
          </a:ln>
        </p:spPr>
        <p:txBody>
          <a:bodyPr>
            <a:spAutoFit/>
          </a:bodyPr>
          <a:lstStyle/>
          <a:p>
            <a:r>
              <a:rPr lang="en-US">
                <a:solidFill>
                  <a:srgbClr val="FFFF00"/>
                </a:solidFill>
              </a:rPr>
              <a:t>Outlier: an observation that is numerically distant from the rest of the data</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26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6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6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6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6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2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8" grpId="0" animBg="1"/>
      <p:bldP spid="112670" grpId="0" animBg="1"/>
      <p:bldP spid="112670" grpId="1" animBg="1"/>
      <p:bldP spid="112671" grpId="0" animBg="1"/>
      <p:bldP spid="112672" grpId="0" animBg="1"/>
      <p:bldP spid="112673" grpId="0" animBg="1"/>
      <p:bldP spid="112677" grpId="0" animBg="1"/>
      <p:bldP spid="112680" grpId="0" animBg="1"/>
      <p:bldP spid="112681" grpId="0" animBg="1"/>
      <p:bldP spid="112682" grpId="0" animBg="1"/>
      <p:bldP spid="11268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228600"/>
            <a:ext cx="8686800" cy="1143000"/>
          </a:xfrm>
        </p:spPr>
        <p:txBody>
          <a:bodyPr/>
          <a:lstStyle/>
          <a:p>
            <a:pPr eaLnBrk="1" hangingPunct="1"/>
            <a:r>
              <a:rPr lang="en-US" sz="4000" smtClean="0"/>
              <a:t>Outliers can occur for many reasons.</a:t>
            </a:r>
          </a:p>
        </p:txBody>
      </p:sp>
      <p:sp>
        <p:nvSpPr>
          <p:cNvPr id="33795" name="Rectangle 3"/>
          <p:cNvSpPr>
            <a:spLocks noGrp="1" noChangeArrowheads="1"/>
          </p:cNvSpPr>
          <p:nvPr>
            <p:ph type="body" idx="1"/>
          </p:nvPr>
        </p:nvSpPr>
        <p:spPr/>
        <p:txBody>
          <a:bodyPr/>
          <a:lstStyle/>
          <a:p>
            <a:pPr eaLnBrk="1" hangingPunct="1"/>
            <a:r>
              <a:rPr lang="en-US" smtClean="0"/>
              <a:t>That observation is outside of the population</a:t>
            </a:r>
          </a:p>
          <a:p>
            <a:pPr eaLnBrk="1" hangingPunct="1"/>
            <a:r>
              <a:rPr lang="en-US" smtClean="0"/>
              <a:t>Measurement error</a:t>
            </a:r>
          </a:p>
        </p:txBody>
      </p:sp>
      <p:sp>
        <p:nvSpPr>
          <p:cNvPr id="114692" name="Text Box 4"/>
          <p:cNvSpPr txBox="1">
            <a:spLocks noChangeArrowheads="1"/>
          </p:cNvSpPr>
          <p:nvPr/>
        </p:nvSpPr>
        <p:spPr bwMode="auto">
          <a:xfrm>
            <a:off x="381000" y="3886200"/>
            <a:ext cx="6048375" cy="1554163"/>
          </a:xfrm>
          <a:prstGeom prst="rect">
            <a:avLst/>
          </a:prstGeom>
          <a:solidFill>
            <a:srgbClr val="000080"/>
          </a:solidFill>
          <a:ln w="9525">
            <a:noFill/>
            <a:miter lim="800000"/>
            <a:headEnd/>
            <a:tailEnd/>
          </a:ln>
        </p:spPr>
        <p:txBody>
          <a:bodyPr wrap="none">
            <a:spAutoFit/>
          </a:bodyPr>
          <a:lstStyle/>
          <a:p>
            <a:r>
              <a:rPr lang="en-US">
                <a:solidFill>
                  <a:srgbClr val="FFFF00"/>
                </a:solidFill>
              </a:rPr>
              <a:t>How do you deal with an outlier?</a:t>
            </a:r>
          </a:p>
          <a:p>
            <a:endParaRPr lang="en-US"/>
          </a:p>
          <a:p>
            <a:endParaRPr lang="en-US"/>
          </a:p>
        </p:txBody>
      </p:sp>
      <p:sp>
        <p:nvSpPr>
          <p:cNvPr id="114693" name="Text Box 5"/>
          <p:cNvSpPr txBox="1">
            <a:spLocks noChangeArrowheads="1"/>
          </p:cNvSpPr>
          <p:nvPr/>
        </p:nvSpPr>
        <p:spPr bwMode="auto">
          <a:xfrm>
            <a:off x="381000" y="4724400"/>
            <a:ext cx="8528050" cy="1066800"/>
          </a:xfrm>
          <a:prstGeom prst="rect">
            <a:avLst/>
          </a:prstGeom>
          <a:solidFill>
            <a:srgbClr val="000080"/>
          </a:solidFill>
          <a:ln w="9525">
            <a:noFill/>
            <a:miter lim="800000"/>
            <a:headEnd/>
            <a:tailEnd/>
          </a:ln>
        </p:spPr>
        <p:txBody>
          <a:bodyPr wrap="none">
            <a:spAutoFit/>
          </a:bodyPr>
          <a:lstStyle/>
          <a:p>
            <a:r>
              <a:rPr lang="en-US">
                <a:solidFill>
                  <a:srgbClr val="FFFF00"/>
                </a:solidFill>
              </a:rPr>
              <a:t>Remove it from the analysis</a:t>
            </a:r>
          </a:p>
          <a:p>
            <a:r>
              <a:rPr lang="en-US">
                <a:solidFill>
                  <a:srgbClr val="FFFF00"/>
                </a:solidFill>
              </a:rPr>
              <a:t>Use appropriate stats for a skewed distribution</a:t>
            </a:r>
          </a:p>
        </p:txBody>
      </p:sp>
      <p:sp>
        <p:nvSpPr>
          <p:cNvPr id="114694" name="Text Box 6"/>
          <p:cNvSpPr txBox="1">
            <a:spLocks noChangeArrowheads="1"/>
          </p:cNvSpPr>
          <p:nvPr/>
        </p:nvSpPr>
        <p:spPr bwMode="auto">
          <a:xfrm>
            <a:off x="7010400" y="2819400"/>
            <a:ext cx="1514475" cy="1554163"/>
          </a:xfrm>
          <a:prstGeom prst="rect">
            <a:avLst/>
          </a:prstGeom>
          <a:solidFill>
            <a:schemeClr val="bg1"/>
          </a:solidFill>
          <a:ln w="9525">
            <a:noFill/>
            <a:miter lim="800000"/>
            <a:headEnd/>
            <a:tailEnd/>
          </a:ln>
        </p:spPr>
        <p:txBody>
          <a:bodyPr wrap="none">
            <a:spAutoFit/>
          </a:bodyPr>
          <a:lstStyle/>
          <a:p>
            <a:pPr algn="ctr"/>
            <a:r>
              <a:rPr lang="en-US" dirty="0">
                <a:solidFill>
                  <a:srgbClr val="FF3300"/>
                </a:solidFill>
              </a:rPr>
              <a:t>median</a:t>
            </a:r>
          </a:p>
          <a:p>
            <a:pPr algn="ctr"/>
            <a:r>
              <a:rPr lang="en-US" dirty="0">
                <a:solidFill>
                  <a:srgbClr val="FF3300"/>
                </a:solidFill>
              </a:rPr>
              <a:t>not</a:t>
            </a:r>
          </a:p>
          <a:p>
            <a:pPr algn="ctr"/>
            <a:r>
              <a:rPr lang="en-US" dirty="0">
                <a:solidFill>
                  <a:srgbClr val="FF3300"/>
                </a:solidFill>
              </a:rPr>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p:bldP spid="11469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686800" cy="1143000"/>
          </a:xfrm>
        </p:spPr>
        <p:txBody>
          <a:bodyPr/>
          <a:lstStyle/>
          <a:p>
            <a:pPr eaLnBrk="1" hangingPunct="1"/>
            <a:r>
              <a:rPr lang="en-US" sz="4000" dirty="0" smtClean="0"/>
              <a:t>Which properties on your list can you calculate a standard deviation for?</a:t>
            </a:r>
          </a:p>
        </p:txBody>
      </p:sp>
      <p:sp>
        <p:nvSpPr>
          <p:cNvPr id="34819" name="Text Box 3"/>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111620" name="Group 4"/>
          <p:cNvGraphicFramePr>
            <a:graphicFrameLocks noGrp="1"/>
          </p:cNvGraphicFramePr>
          <p:nvPr>
            <p:ph idx="1"/>
          </p:nvPr>
        </p:nvGraphicFramePr>
        <p:xfrm>
          <a:off x="457200" y="1600200"/>
          <a:ext cx="8229600" cy="4666425"/>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texture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0" name="Text Box 3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a:t>Classification</a:t>
            </a:r>
          </a:p>
        </p:txBody>
      </p:sp>
      <p:sp>
        <p:nvSpPr>
          <p:cNvPr id="34851" name="Text Box 3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t>Color - hue</a:t>
            </a:r>
          </a:p>
        </p:txBody>
      </p:sp>
      <p:sp>
        <p:nvSpPr>
          <p:cNvPr id="34852" name="Text Box 36"/>
          <p:cNvSpPr txBox="1">
            <a:spLocks noChangeArrowheads="1"/>
          </p:cNvSpPr>
          <p:nvPr/>
        </p:nvSpPr>
        <p:spPr bwMode="auto">
          <a:xfrm>
            <a:off x="6248400" y="3071813"/>
            <a:ext cx="1863725" cy="828675"/>
          </a:xfrm>
          <a:prstGeom prst="rect">
            <a:avLst/>
          </a:prstGeom>
          <a:noFill/>
          <a:ln w="9525">
            <a:noFill/>
            <a:miter lim="800000"/>
            <a:headEnd/>
            <a:tailEnd/>
          </a:ln>
        </p:spPr>
        <p:txBody>
          <a:bodyPr wrap="none">
            <a:spAutoFit/>
          </a:bodyPr>
          <a:lstStyle/>
          <a:p>
            <a:pPr>
              <a:spcBef>
                <a:spcPct val="20000"/>
              </a:spcBef>
            </a:pPr>
            <a:r>
              <a:rPr lang="en-US" sz="2200"/>
              <a:t>Color – </a:t>
            </a:r>
          </a:p>
          <a:p>
            <a:pPr>
              <a:spcBef>
                <a:spcPct val="20000"/>
              </a:spcBef>
            </a:pPr>
            <a:r>
              <a:rPr lang="en-US" sz="2200"/>
              <a:t>value/chroma</a:t>
            </a:r>
          </a:p>
        </p:txBody>
      </p:sp>
      <p:sp>
        <p:nvSpPr>
          <p:cNvPr id="34853" name="Text Box 37"/>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34854" name="Text Box 38"/>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34855" name="Text Box 39"/>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34856" name="Text Box 40"/>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34857" name="Text Box 41"/>
          <p:cNvSpPr txBox="1">
            <a:spLocks noChangeArrowheads="1"/>
          </p:cNvSpPr>
          <p:nvPr/>
        </p:nvSpPr>
        <p:spPr bwMode="auto">
          <a:xfrm>
            <a:off x="6019800" y="54864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34858" name="Text Box 42"/>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a:t>Structure – </a:t>
            </a:r>
          </a:p>
          <a:p>
            <a:pPr>
              <a:spcBef>
                <a:spcPct val="20000"/>
              </a:spcBef>
            </a:pPr>
            <a:r>
              <a:rPr lang="en-US" sz="2200"/>
              <a:t>size measurement</a:t>
            </a:r>
          </a:p>
        </p:txBody>
      </p:sp>
      <p:sp>
        <p:nvSpPr>
          <p:cNvPr id="34859" name="Text Box 43"/>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grpSp>
        <p:nvGrpSpPr>
          <p:cNvPr id="2" name="Group 44"/>
          <p:cNvGrpSpPr>
            <a:grpSpLocks/>
          </p:cNvGrpSpPr>
          <p:nvPr/>
        </p:nvGrpSpPr>
        <p:grpSpPr bwMode="auto">
          <a:xfrm>
            <a:off x="381000" y="1524000"/>
            <a:ext cx="2819400" cy="4724400"/>
            <a:chOff x="240" y="960"/>
            <a:chExt cx="1776" cy="2976"/>
          </a:xfrm>
        </p:grpSpPr>
        <p:sp>
          <p:nvSpPr>
            <p:cNvPr id="34864" name="Line 45"/>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4865" name="Line 46"/>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grpSp>
        <p:nvGrpSpPr>
          <p:cNvPr id="3" name="Group 48"/>
          <p:cNvGrpSpPr>
            <a:grpSpLocks/>
          </p:cNvGrpSpPr>
          <p:nvPr/>
        </p:nvGrpSpPr>
        <p:grpSpPr bwMode="auto">
          <a:xfrm>
            <a:off x="3124200" y="1371600"/>
            <a:ext cx="2819400" cy="4724400"/>
            <a:chOff x="240" y="960"/>
            <a:chExt cx="1776" cy="2976"/>
          </a:xfrm>
        </p:grpSpPr>
        <p:sp>
          <p:nvSpPr>
            <p:cNvPr id="34862" name="Line 49"/>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4863" name="Line 50"/>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Confidence Interval</a:t>
            </a:r>
          </a:p>
        </p:txBody>
      </p:sp>
      <p:sp>
        <p:nvSpPr>
          <p:cNvPr id="4" name="Rectangle 3"/>
          <p:cNvSpPr txBox="1">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FontTx/>
              <a:buChar char="•"/>
              <a:defRPr/>
            </a:pPr>
            <a:r>
              <a:rPr lang="en-US" kern="0" dirty="0" smtClean="0">
                <a:latin typeface="+mn-lt"/>
              </a:rPr>
              <a:t>Gives a range of likely values</a:t>
            </a:r>
          </a:p>
          <a:p>
            <a:pPr marL="342900" indent="-342900">
              <a:spcBef>
                <a:spcPct val="20000"/>
              </a:spcBef>
              <a:buFontTx/>
              <a:buChar char="•"/>
              <a:defRPr/>
            </a:pPr>
            <a:r>
              <a:rPr lang="en-US" kern="0" dirty="0" smtClean="0">
                <a:latin typeface="+mn-lt"/>
              </a:rPr>
              <a:t>Depends </a:t>
            </a:r>
            <a:r>
              <a:rPr lang="en-US" kern="0" dirty="0">
                <a:latin typeface="+mn-lt"/>
              </a:rPr>
              <a:t>of the confidence limit</a:t>
            </a:r>
          </a:p>
          <a:p>
            <a:pPr marL="800100" lvl="1" indent="-342900">
              <a:spcBef>
                <a:spcPct val="20000"/>
              </a:spcBef>
              <a:buFontTx/>
              <a:buChar char="•"/>
              <a:defRPr/>
            </a:pPr>
            <a:r>
              <a:rPr lang="en-US" kern="0" dirty="0">
                <a:latin typeface="+mn-lt"/>
              </a:rPr>
              <a:t>Usually expressed as a %</a:t>
            </a:r>
          </a:p>
          <a:p>
            <a:pPr marL="800100" lvl="1" indent="-342900">
              <a:spcBef>
                <a:spcPct val="20000"/>
              </a:spcBef>
              <a:buFontTx/>
              <a:buChar char="•"/>
              <a:defRPr/>
            </a:pPr>
            <a:r>
              <a:rPr lang="en-US" kern="0" dirty="0">
                <a:latin typeface="+mn-lt"/>
              </a:rPr>
              <a:t>For example – I am 80% certain that the class average was </a:t>
            </a:r>
            <a:r>
              <a:rPr lang="en-US" kern="0" dirty="0" smtClean="0">
                <a:latin typeface="+mn-lt"/>
              </a:rPr>
              <a:t>between 94 - 97 </a:t>
            </a:r>
            <a:r>
              <a:rPr lang="en-US" kern="0" dirty="0">
                <a:latin typeface="+mn-lt"/>
              </a:rPr>
              <a:t>pts</a:t>
            </a:r>
          </a:p>
          <a:p>
            <a:pPr marL="342900" indent="-342900">
              <a:spcBef>
                <a:spcPct val="20000"/>
              </a:spcBef>
              <a:buFontTx/>
              <a:buChar char="•"/>
              <a:defRPr/>
            </a:pPr>
            <a:r>
              <a:rPr lang="en-US" kern="0" dirty="0">
                <a:latin typeface="+mn-lt"/>
              </a:rPr>
              <a:t>The confidence interval changes based on the standard deviation, the number of samples and the confidence limit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Grp="1" noChangeAspect="1"/>
          </p:cNvGraphicFramePr>
          <p:nvPr>
            <p:ph sz="half" idx="2"/>
          </p:nvPr>
        </p:nvGraphicFramePr>
        <p:xfrm>
          <a:off x="457200" y="2209800"/>
          <a:ext cx="8458200" cy="3716338"/>
        </p:xfrm>
        <a:graphic>
          <a:graphicData uri="http://schemas.openxmlformats.org/presentationml/2006/ole">
            <p:oleObj spid="_x0000_s13314" name="Chart" r:id="rId4" imgW="7048500" imgH="3743325" progId="Excel.Sheet.8">
              <p:embed/>
            </p:oleObj>
          </a:graphicData>
        </a:graphic>
      </p:graphicFrame>
      <p:graphicFrame>
        <p:nvGraphicFramePr>
          <p:cNvPr id="97357" name="Group 77"/>
          <p:cNvGraphicFramePr>
            <a:graphicFrameLocks noGrp="1"/>
          </p:cNvGraphicFramePr>
          <p:nvPr>
            <p:ph sz="half" idx="1"/>
          </p:nvPr>
        </p:nvGraphicFramePr>
        <p:xfrm>
          <a:off x="381000" y="381000"/>
          <a:ext cx="3733800" cy="2286000"/>
        </p:xfrm>
        <a:graphic>
          <a:graphicData uri="http://schemas.openxmlformats.org/drawingml/2006/table">
            <a:tbl>
              <a:tblPr/>
              <a:tblGrid>
                <a:gridCol w="1447800"/>
                <a:gridCol w="2286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4.84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66.3 – 68.8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66.0 – 69.1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Arial" charset="0"/>
                        </a:rPr>
                        <a:t>65.1 – 70.1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338" name="Line 78"/>
          <p:cNvSpPr>
            <a:spLocks noChangeShapeType="1"/>
          </p:cNvSpPr>
          <p:nvPr/>
        </p:nvSpPr>
        <p:spPr bwMode="auto">
          <a:xfrm flipV="1">
            <a:off x="4953000" y="1524000"/>
            <a:ext cx="76200" cy="3581400"/>
          </a:xfrm>
          <a:prstGeom prst="line">
            <a:avLst/>
          </a:prstGeom>
          <a:noFill/>
          <a:ln w="38100">
            <a:solidFill>
              <a:schemeClr val="tx1"/>
            </a:solidFill>
            <a:round/>
            <a:headEnd/>
            <a:tailEnd/>
          </a:ln>
        </p:spPr>
        <p:txBody>
          <a:bodyPr/>
          <a:lstStyle/>
          <a:p>
            <a:endParaRPr lang="en-US"/>
          </a:p>
        </p:txBody>
      </p:sp>
      <p:grpSp>
        <p:nvGrpSpPr>
          <p:cNvPr id="2" name="Group 90"/>
          <p:cNvGrpSpPr>
            <a:grpSpLocks/>
          </p:cNvGrpSpPr>
          <p:nvPr/>
        </p:nvGrpSpPr>
        <p:grpSpPr bwMode="auto">
          <a:xfrm>
            <a:off x="4191000" y="4343400"/>
            <a:ext cx="1600200" cy="762000"/>
            <a:chOff x="2016" y="2736"/>
            <a:chExt cx="2064" cy="432"/>
          </a:xfrm>
        </p:grpSpPr>
        <p:sp>
          <p:nvSpPr>
            <p:cNvPr id="13348"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3349"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3350"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97363" name="Text Box 83"/>
          <p:cNvSpPr txBox="1">
            <a:spLocks noChangeArrowheads="1"/>
          </p:cNvSpPr>
          <p:nvPr/>
        </p:nvSpPr>
        <p:spPr bwMode="auto">
          <a:xfrm>
            <a:off x="3581400" y="3657600"/>
            <a:ext cx="1194558" cy="461665"/>
          </a:xfrm>
          <a:prstGeom prst="rect">
            <a:avLst/>
          </a:prstGeom>
          <a:solidFill>
            <a:schemeClr val="accent1"/>
          </a:solidFill>
          <a:ln w="9525">
            <a:noFill/>
            <a:miter lim="800000"/>
            <a:headEnd/>
            <a:tailEnd/>
          </a:ln>
        </p:spPr>
        <p:txBody>
          <a:bodyPr wrap="none">
            <a:spAutoFit/>
          </a:bodyPr>
          <a:lstStyle/>
          <a:p>
            <a:r>
              <a:rPr lang="en-US" sz="2400" b="1" dirty="0" smtClean="0">
                <a:solidFill>
                  <a:srgbClr val="FF3300"/>
                </a:solidFill>
              </a:rPr>
              <a:t>9</a:t>
            </a:r>
            <a:r>
              <a:rPr lang="en-US" sz="2400" b="1" dirty="0">
                <a:solidFill>
                  <a:srgbClr val="FF3300"/>
                </a:solidFill>
              </a:rPr>
              <a:t>9</a:t>
            </a:r>
            <a:r>
              <a:rPr lang="en-US" sz="2400" b="1" dirty="0" smtClean="0">
                <a:solidFill>
                  <a:srgbClr val="FF3300"/>
                </a:solidFill>
              </a:rPr>
              <a:t>% CI</a:t>
            </a:r>
            <a:endParaRPr lang="en-US" sz="2400" b="1" dirty="0">
              <a:solidFill>
                <a:srgbClr val="FF3300"/>
              </a:solidFill>
            </a:endParaRPr>
          </a:p>
        </p:txBody>
      </p:sp>
      <p:sp>
        <p:nvSpPr>
          <p:cNvPr id="13344" name="Text Box 87"/>
          <p:cNvSpPr txBox="1">
            <a:spLocks noChangeArrowheads="1"/>
          </p:cNvSpPr>
          <p:nvPr/>
        </p:nvSpPr>
        <p:spPr bwMode="auto">
          <a:xfrm>
            <a:off x="914400" y="5181600"/>
            <a:ext cx="7397750" cy="579438"/>
          </a:xfrm>
          <a:prstGeom prst="rect">
            <a:avLst/>
          </a:prstGeom>
          <a:solidFill>
            <a:schemeClr val="bg1"/>
          </a:solidFill>
          <a:ln w="9525">
            <a:noFill/>
            <a:miter lim="800000"/>
            <a:headEnd/>
            <a:tailEnd/>
          </a:ln>
        </p:spPr>
        <p:txBody>
          <a:bodyPr>
            <a:spAutoFit/>
          </a:bodyPr>
          <a:lstStyle/>
          <a:p>
            <a:r>
              <a:rPr lang="en-US" sz="2400"/>
              <a:t>         </a:t>
            </a:r>
            <a:r>
              <a:rPr lang="en-US"/>
              <a:t>    </a:t>
            </a:r>
            <a:r>
              <a:rPr lang="en-US" sz="2400"/>
              <a:t>60          65           67         70          75</a:t>
            </a:r>
            <a:r>
              <a:rPr lang="en-US"/>
              <a:t>    </a:t>
            </a:r>
          </a:p>
        </p:txBody>
      </p:sp>
      <p:sp>
        <p:nvSpPr>
          <p:cNvPr id="13347" name="Text Box 91"/>
          <p:cNvSpPr txBox="1">
            <a:spLocks noChangeArrowheads="1"/>
          </p:cNvSpPr>
          <p:nvPr/>
        </p:nvSpPr>
        <p:spPr bwMode="auto">
          <a:xfrm>
            <a:off x="4953000" y="1524000"/>
            <a:ext cx="1198563" cy="579438"/>
          </a:xfrm>
          <a:prstGeom prst="rect">
            <a:avLst/>
          </a:prstGeom>
          <a:noFill/>
          <a:ln w="9525">
            <a:noFill/>
            <a:miter lim="800000"/>
            <a:headEnd/>
            <a:tailEnd/>
          </a:ln>
        </p:spPr>
        <p:txBody>
          <a:bodyPr wrap="none">
            <a:spAutoFit/>
          </a:bodyPr>
          <a:lstStyle/>
          <a:p>
            <a:r>
              <a:rPr lang="en-US"/>
              <a:t>Mean</a:t>
            </a:r>
          </a:p>
        </p:txBody>
      </p:sp>
      <p:grpSp>
        <p:nvGrpSpPr>
          <p:cNvPr id="17" name="Group 90"/>
          <p:cNvGrpSpPr>
            <a:grpSpLocks/>
          </p:cNvGrpSpPr>
          <p:nvPr/>
        </p:nvGrpSpPr>
        <p:grpSpPr bwMode="auto">
          <a:xfrm>
            <a:off x="3810000" y="4114800"/>
            <a:ext cx="2362200" cy="990600"/>
            <a:chOff x="2016" y="2736"/>
            <a:chExt cx="2064" cy="432"/>
          </a:xfrm>
        </p:grpSpPr>
        <p:sp>
          <p:nvSpPr>
            <p:cNvPr id="18"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9"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20"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25" name="Text Box 83"/>
          <p:cNvSpPr txBox="1">
            <a:spLocks noChangeArrowheads="1"/>
          </p:cNvSpPr>
          <p:nvPr/>
        </p:nvSpPr>
        <p:spPr bwMode="auto">
          <a:xfrm>
            <a:off x="4267200" y="4876800"/>
            <a:ext cx="1194558" cy="461665"/>
          </a:xfrm>
          <a:prstGeom prst="rect">
            <a:avLst/>
          </a:prstGeom>
          <a:solidFill>
            <a:schemeClr val="accent1"/>
          </a:solidFill>
          <a:ln w="9525">
            <a:noFill/>
            <a:miter lim="800000"/>
            <a:headEnd/>
            <a:tailEnd/>
          </a:ln>
        </p:spPr>
        <p:txBody>
          <a:bodyPr wrap="none">
            <a:spAutoFit/>
          </a:bodyPr>
          <a:lstStyle/>
          <a:p>
            <a:r>
              <a:rPr lang="en-US" sz="2400" b="1" dirty="0" smtClean="0">
                <a:solidFill>
                  <a:srgbClr val="FF3300"/>
                </a:solidFill>
              </a:rPr>
              <a:t>80% CI</a:t>
            </a:r>
            <a:endParaRPr lang="en-US" sz="24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63" grpId="0" animBg="1"/>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nvGraphicFramePr>
        <p:xfrm>
          <a:off x="228600" y="457200"/>
          <a:ext cx="8686800" cy="6172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p:txBody>
          <a:bodyPr/>
          <a:lstStyle/>
          <a:p>
            <a:endParaRPr lang="en-US" dirty="0"/>
          </a:p>
        </p:txBody>
      </p:sp>
      <p:graphicFrame>
        <p:nvGraphicFramePr>
          <p:cNvPr id="6" name="Group 77"/>
          <p:cNvGraphicFramePr>
            <a:graphicFrameLocks/>
          </p:cNvGraphicFramePr>
          <p:nvPr/>
        </p:nvGraphicFramePr>
        <p:xfrm>
          <a:off x="0" y="0"/>
          <a:ext cx="3733800" cy="1828800"/>
        </p:xfrm>
        <a:graphic>
          <a:graphicData uri="http://schemas.openxmlformats.org/drawingml/2006/table">
            <a:tbl>
              <a:tblPr/>
              <a:tblGrid>
                <a:gridCol w="1447800"/>
                <a:gridCol w="2286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endParaRPr lang="en-US" sz="2400" b="0" i="0" u="none" strike="noStrike" dirty="0">
                        <a:solidFill>
                          <a:schemeClr val="tx1"/>
                        </a:solidFill>
                        <a:latin typeface="Arial"/>
                      </a:endParaRP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endParaRPr lang="en-US" sz="2400" b="0" i="0" u="none" strike="noStrike" dirty="0">
                        <a:solidFill>
                          <a:schemeClr val="tx1"/>
                        </a:solidFill>
                        <a:latin typeface="Arial"/>
                      </a:endParaRP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 name="Group 13"/>
          <p:cNvGrpSpPr/>
          <p:nvPr/>
        </p:nvGrpSpPr>
        <p:grpSpPr>
          <a:xfrm>
            <a:off x="4953000" y="4495800"/>
            <a:ext cx="1828800" cy="1219200"/>
            <a:chOff x="4953000" y="5029200"/>
            <a:chExt cx="1676400" cy="685800"/>
          </a:xfrm>
        </p:grpSpPr>
        <p:cxnSp>
          <p:nvCxnSpPr>
            <p:cNvPr id="8" name="Straight Connector 7"/>
            <p:cNvCxnSpPr/>
            <p:nvPr/>
          </p:nvCxnSpPr>
          <p:spPr>
            <a:xfrm rot="5400000" flipH="1" flipV="1">
              <a:off x="46101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62865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953000" y="5029200"/>
              <a:ext cx="16764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 name="Group 15"/>
          <p:cNvGrpSpPr/>
          <p:nvPr/>
        </p:nvGrpSpPr>
        <p:grpSpPr>
          <a:xfrm>
            <a:off x="3733800" y="3352800"/>
            <a:ext cx="3886200" cy="2286000"/>
            <a:chOff x="4953000" y="5029200"/>
            <a:chExt cx="1676400" cy="685800"/>
          </a:xfrm>
        </p:grpSpPr>
        <p:cxnSp>
          <p:nvCxnSpPr>
            <p:cNvPr id="17" name="Straight Connector 16"/>
            <p:cNvCxnSpPr/>
            <p:nvPr/>
          </p:nvCxnSpPr>
          <p:spPr>
            <a:xfrm rot="5400000" flipH="1" flipV="1">
              <a:off x="46101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62865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953000" y="5029200"/>
              <a:ext cx="16764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81000"/>
            <a:ext cx="8229600" cy="1143000"/>
          </a:xfrm>
        </p:spPr>
        <p:txBody>
          <a:bodyPr/>
          <a:lstStyle/>
          <a:p>
            <a:pPr eaLnBrk="1" hangingPunct="1"/>
            <a:r>
              <a:rPr lang="en-US" smtClean="0"/>
              <a:t>Overview</a:t>
            </a:r>
          </a:p>
        </p:txBody>
      </p:sp>
      <p:sp>
        <p:nvSpPr>
          <p:cNvPr id="17411" name="Rectangle 3"/>
          <p:cNvSpPr>
            <a:spLocks noGrp="1" noChangeArrowheads="1"/>
          </p:cNvSpPr>
          <p:nvPr>
            <p:ph type="body" idx="1"/>
          </p:nvPr>
        </p:nvSpPr>
        <p:spPr/>
        <p:txBody>
          <a:bodyPr/>
          <a:lstStyle/>
          <a:p>
            <a:pPr eaLnBrk="1" hangingPunct="1"/>
            <a:r>
              <a:rPr lang="en-US" smtClean="0"/>
              <a:t>Statistics without equations?</a:t>
            </a:r>
          </a:p>
          <a:p>
            <a:pPr eaLnBrk="1" hangingPunct="1"/>
            <a:endParaRPr lang="en-US" sz="1200" smtClean="0"/>
          </a:p>
          <a:p>
            <a:pPr eaLnBrk="1" hangingPunct="1"/>
            <a:r>
              <a:rPr lang="en-US" smtClean="0"/>
              <a:t>Kinds of Data</a:t>
            </a:r>
          </a:p>
          <a:p>
            <a:pPr lvl="1" eaLnBrk="1" hangingPunct="1"/>
            <a:r>
              <a:rPr lang="en-US" smtClean="0"/>
              <a:t>How to summarize</a:t>
            </a:r>
          </a:p>
          <a:p>
            <a:pPr lvl="1" eaLnBrk="1" hangingPunct="1">
              <a:buFontTx/>
              <a:buNone/>
            </a:pPr>
            <a:endParaRPr lang="en-US" sz="1200" smtClean="0"/>
          </a:p>
          <a:p>
            <a:pPr eaLnBrk="1" hangingPunct="1"/>
            <a:r>
              <a:rPr lang="en-US" smtClean="0"/>
              <a:t>Inference Space and Sampling</a:t>
            </a:r>
          </a:p>
          <a:p>
            <a:pPr lvl="1" eaLnBrk="1" hangingPunct="1"/>
            <a:r>
              <a:rPr lang="en-US" smtClean="0"/>
              <a:t>How to determine what that summary represents</a:t>
            </a:r>
          </a:p>
        </p:txBody>
      </p:sp>
      <p:sp>
        <p:nvSpPr>
          <p:cNvPr id="11268" name="Text Box 4"/>
          <p:cNvSpPr txBox="1">
            <a:spLocks noChangeArrowheads="1"/>
          </p:cNvSpPr>
          <p:nvPr/>
        </p:nvSpPr>
        <p:spPr bwMode="auto">
          <a:xfrm>
            <a:off x="1447800" y="1676400"/>
            <a:ext cx="6019800" cy="4478338"/>
          </a:xfrm>
          <a:prstGeom prst="rect">
            <a:avLst/>
          </a:prstGeom>
          <a:solidFill>
            <a:srgbClr val="333399"/>
          </a:solidFill>
          <a:ln w="9525">
            <a:noFill/>
            <a:miter lim="800000"/>
            <a:headEnd/>
            <a:tailEnd/>
          </a:ln>
        </p:spPr>
        <p:txBody>
          <a:bodyPr>
            <a:spAutoFit/>
          </a:bodyPr>
          <a:lstStyle/>
          <a:p>
            <a:r>
              <a:rPr lang="en-US">
                <a:solidFill>
                  <a:srgbClr val="FFFF00"/>
                </a:solidFill>
              </a:rPr>
              <a:t>I don’t expect you to know everything I cover today;</a:t>
            </a:r>
          </a:p>
          <a:p>
            <a:r>
              <a:rPr lang="en-US">
                <a:solidFill>
                  <a:srgbClr val="FFFF00"/>
                </a:solidFill>
              </a:rPr>
              <a:t>But, I do want you to think about how to use data:</a:t>
            </a:r>
          </a:p>
          <a:p>
            <a:endParaRPr lang="en-US">
              <a:solidFill>
                <a:srgbClr val="FFFF00"/>
              </a:solidFill>
            </a:endParaRPr>
          </a:p>
          <a:p>
            <a:r>
              <a:rPr lang="en-US">
                <a:solidFill>
                  <a:srgbClr val="FFFF00"/>
                </a:solidFill>
              </a:rPr>
              <a:t>Where did it come from?</a:t>
            </a:r>
          </a:p>
          <a:p>
            <a:r>
              <a:rPr lang="en-US">
                <a:solidFill>
                  <a:srgbClr val="FFFF00"/>
                </a:solidFill>
              </a:rPr>
              <a:t>What does it represent?</a:t>
            </a:r>
          </a:p>
          <a:p>
            <a:r>
              <a:rPr lang="en-US">
                <a:solidFill>
                  <a:srgbClr val="FFFF00"/>
                </a:solidFill>
              </a:rPr>
              <a:t>How can I use it (or not use it)?</a:t>
            </a:r>
          </a:p>
          <a:p>
            <a:endParaRPr lang="en-US">
              <a:solidFill>
                <a:srgbClr val="FFFF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nvGraphicFramePr>
        <p:xfrm>
          <a:off x="228600" y="457200"/>
          <a:ext cx="8686800" cy="6172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p:txBody>
          <a:bodyPr/>
          <a:lstStyle/>
          <a:p>
            <a:endParaRPr lang="en-US" dirty="0"/>
          </a:p>
        </p:txBody>
      </p:sp>
      <p:graphicFrame>
        <p:nvGraphicFramePr>
          <p:cNvPr id="6" name="Group 77"/>
          <p:cNvGraphicFramePr>
            <a:graphicFrameLocks/>
          </p:cNvGraphicFramePr>
          <p:nvPr/>
        </p:nvGraphicFramePr>
        <p:xfrm>
          <a:off x="0" y="228600"/>
          <a:ext cx="3733800" cy="2743200"/>
        </p:xfrm>
        <a:graphic>
          <a:graphicData uri="http://schemas.openxmlformats.org/drawingml/2006/table">
            <a:tbl>
              <a:tblPr/>
              <a:tblGrid>
                <a:gridCol w="1447800"/>
                <a:gridCol w="2286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algn="ctr" fontAlgn="b"/>
                      <a:r>
                        <a:rPr lang="en-US" sz="2400" b="0" i="0" u="none" strike="noStrike" dirty="0">
                          <a:solidFill>
                            <a:schemeClr val="tx1"/>
                          </a:solidFill>
                          <a:latin typeface="Arial"/>
                        </a:rPr>
                        <a:t>67.5 - 74.4</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r>
                        <a:rPr lang="en-US" sz="2400" b="0" i="0" u="none" strike="noStrike" dirty="0">
                          <a:latin typeface="Arial"/>
                        </a:rPr>
                        <a:t>66.5 - 75.4</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r>
                        <a:rPr lang="en-US" sz="2400" b="0" i="0" u="none" strike="noStrike" dirty="0">
                          <a:latin typeface="Arial"/>
                        </a:rPr>
                        <a:t>65.6 - 76.3</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8000"/>
                          </a:solidFill>
                          <a:effectLst/>
                          <a:latin typeface="Arial" charset="0"/>
                        </a:rPr>
                        <a:t>CI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algn="ctr" fontAlgn="b"/>
                      <a:r>
                        <a:rPr lang="en-US" sz="2400" b="0" i="0" u="none" strike="noStrike" dirty="0" smtClean="0">
                          <a:solidFill>
                            <a:srgbClr val="008000"/>
                          </a:solidFill>
                          <a:latin typeface="Arial"/>
                        </a:rPr>
                        <a:t>64.0 </a:t>
                      </a:r>
                      <a:r>
                        <a:rPr lang="en-US" sz="2400" b="0" i="0" u="none" strike="noStrike" dirty="0">
                          <a:solidFill>
                            <a:srgbClr val="008000"/>
                          </a:solidFill>
                          <a:latin typeface="Arial"/>
                        </a:rPr>
                        <a:t>- 77.9</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r>
            </a:tbl>
          </a:graphicData>
        </a:graphic>
      </p:graphicFrame>
      <p:grpSp>
        <p:nvGrpSpPr>
          <p:cNvPr id="14" name="Group 13"/>
          <p:cNvGrpSpPr/>
          <p:nvPr/>
        </p:nvGrpSpPr>
        <p:grpSpPr>
          <a:xfrm>
            <a:off x="4953000" y="4495800"/>
            <a:ext cx="1828800" cy="1219200"/>
            <a:chOff x="4953000" y="5029200"/>
            <a:chExt cx="1676400" cy="685800"/>
          </a:xfrm>
        </p:grpSpPr>
        <p:cxnSp>
          <p:nvCxnSpPr>
            <p:cNvPr id="8" name="Straight Connector 7"/>
            <p:cNvCxnSpPr/>
            <p:nvPr/>
          </p:nvCxnSpPr>
          <p:spPr>
            <a:xfrm rot="5400000" flipH="1" flipV="1">
              <a:off x="46101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62865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953000" y="5029200"/>
              <a:ext cx="16764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733800" y="3352800"/>
            <a:ext cx="3886200" cy="2286000"/>
            <a:chOff x="4953000" y="5029200"/>
            <a:chExt cx="1676400" cy="685800"/>
          </a:xfrm>
        </p:grpSpPr>
        <p:cxnSp>
          <p:nvCxnSpPr>
            <p:cNvPr id="17" name="Straight Connector 16"/>
            <p:cNvCxnSpPr/>
            <p:nvPr/>
          </p:nvCxnSpPr>
          <p:spPr>
            <a:xfrm rot="5400000" flipH="1" flipV="1">
              <a:off x="46101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62865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953000" y="5029200"/>
              <a:ext cx="16764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a:xfrm>
            <a:off x="457200" y="1600200"/>
            <a:ext cx="8229600" cy="4525963"/>
          </a:xfrm>
        </p:spPr>
        <p:txBody>
          <a:bodyPr/>
          <a:lstStyle/>
          <a:p>
            <a:r>
              <a:rPr lang="en-US" b="1" dirty="0" smtClean="0"/>
              <a:t>Mean </a:t>
            </a:r>
            <a:r>
              <a:rPr lang="en-US" b="1" u="sng" dirty="0" smtClean="0"/>
              <a:t>+</a:t>
            </a:r>
            <a:r>
              <a:rPr lang="en-US" b="1" dirty="0" smtClean="0"/>
              <a:t> </a:t>
            </a:r>
            <a:r>
              <a:rPr lang="en-US" b="1" i="1" dirty="0" smtClean="0"/>
              <a:t>t*</a:t>
            </a:r>
            <a:r>
              <a:rPr lang="en-US" b="1" i="1" dirty="0" err="1" smtClean="0"/>
              <a:t>StdDev</a:t>
            </a:r>
            <a:r>
              <a:rPr lang="en-US" b="1" i="1" dirty="0" smtClean="0"/>
              <a:t> / n-1</a:t>
            </a:r>
          </a:p>
          <a:p>
            <a:pPr>
              <a:buNone/>
            </a:pPr>
            <a:endParaRPr lang="en-US" b="1" i="1" baseline="30000" dirty="0" smtClean="0"/>
          </a:p>
          <a:p>
            <a:pPr>
              <a:buNone/>
            </a:pPr>
            <a:r>
              <a:rPr lang="en-US" b="1" dirty="0" smtClean="0"/>
              <a:t>N – number of samples</a:t>
            </a:r>
          </a:p>
          <a:p>
            <a:pPr>
              <a:buNone/>
            </a:pPr>
            <a:r>
              <a:rPr lang="en-US" b="1" dirty="0" smtClean="0"/>
              <a:t>*	where </a:t>
            </a:r>
            <a:r>
              <a:rPr lang="en-US" b="1" i="1" dirty="0" smtClean="0"/>
              <a:t>t</a:t>
            </a:r>
            <a:r>
              <a:rPr lang="en-US" b="1" i="1" baseline="30000" dirty="0" smtClean="0"/>
              <a:t>*</a:t>
            </a:r>
            <a:r>
              <a:rPr lang="en-US" b="1" dirty="0" smtClean="0"/>
              <a:t> is the upper (1-</a:t>
            </a:r>
            <a:r>
              <a:rPr lang="en-US" b="1" i="1" dirty="0" smtClean="0"/>
              <a:t>C</a:t>
            </a:r>
            <a:r>
              <a:rPr lang="en-US" b="1" dirty="0" smtClean="0"/>
              <a:t>)/2 critical value for the </a:t>
            </a:r>
            <a:r>
              <a:rPr lang="en-US" b="1" i="1" dirty="0" smtClean="0"/>
              <a:t>t</a:t>
            </a:r>
            <a:r>
              <a:rPr lang="en-US" b="1" dirty="0" smtClean="0"/>
              <a:t> distribution with </a:t>
            </a:r>
            <a:r>
              <a:rPr lang="en-US" b="1" i="1" dirty="0" smtClean="0"/>
              <a:t>n-1</a:t>
            </a:r>
            <a:r>
              <a:rPr lang="en-US" b="1" dirty="0" smtClean="0"/>
              <a:t> degrees of freedom, </a:t>
            </a:r>
            <a:r>
              <a:rPr lang="en-US" b="1" i="1" dirty="0" smtClean="0"/>
              <a:t>t(n-1)</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Population</a:t>
            </a:r>
          </a:p>
        </p:txBody>
      </p:sp>
      <p:sp>
        <p:nvSpPr>
          <p:cNvPr id="36867" name="Rectangle 3"/>
          <p:cNvSpPr>
            <a:spLocks noGrp="1" noChangeArrowheads="1"/>
          </p:cNvSpPr>
          <p:nvPr>
            <p:ph type="body" idx="1"/>
          </p:nvPr>
        </p:nvSpPr>
        <p:spPr/>
        <p:txBody>
          <a:bodyPr/>
          <a:lstStyle/>
          <a:p>
            <a:pPr eaLnBrk="1" hangingPunct="1"/>
            <a:r>
              <a:rPr lang="en-US" smtClean="0"/>
              <a:t>The thing we are interested in</a:t>
            </a:r>
          </a:p>
          <a:p>
            <a:pPr eaLnBrk="1" hangingPunct="1"/>
            <a:r>
              <a:rPr lang="en-US" smtClean="0"/>
              <a:t>The complete collection of observations we want to study</a:t>
            </a:r>
          </a:p>
        </p:txBody>
      </p:sp>
      <p:sp>
        <p:nvSpPr>
          <p:cNvPr id="36868" name="Text Box 4"/>
          <p:cNvSpPr txBox="1">
            <a:spLocks noChangeArrowheads="1"/>
          </p:cNvSpPr>
          <p:nvPr/>
        </p:nvSpPr>
        <p:spPr bwMode="auto">
          <a:xfrm>
            <a:off x="4251325" y="3825875"/>
            <a:ext cx="4206875" cy="1554163"/>
          </a:xfrm>
          <a:prstGeom prst="rect">
            <a:avLst/>
          </a:prstGeom>
          <a:solidFill>
            <a:srgbClr val="000080"/>
          </a:solidFill>
          <a:ln w="9525">
            <a:noFill/>
            <a:miter lim="800000"/>
            <a:headEnd/>
            <a:tailEnd/>
          </a:ln>
        </p:spPr>
        <p:txBody>
          <a:bodyPr>
            <a:spAutoFit/>
          </a:bodyPr>
          <a:lstStyle/>
          <a:p>
            <a:r>
              <a:rPr lang="en-US">
                <a:solidFill>
                  <a:srgbClr val="FFFF00"/>
                </a:solidFill>
              </a:rPr>
              <a:t>How would we define the population of a soil?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smtClean="0"/>
              <a:t>How do we say things about a population?</a:t>
            </a:r>
          </a:p>
        </p:txBody>
      </p:sp>
      <p:pic>
        <p:nvPicPr>
          <p:cNvPr id="37891" name="Picture 5" descr="MCBS00005_0000[1]"/>
          <p:cNvPicPr>
            <a:picLocks noChangeAspect="1" noChangeArrowheads="1"/>
          </p:cNvPicPr>
          <p:nvPr/>
        </p:nvPicPr>
        <p:blipFill>
          <a:blip r:embed="rId3" cstate="print"/>
          <a:srcRect/>
          <a:stretch>
            <a:fillRect/>
          </a:stretch>
        </p:blipFill>
        <p:spPr bwMode="auto">
          <a:xfrm>
            <a:off x="3733800" y="3352800"/>
            <a:ext cx="1408113" cy="1603375"/>
          </a:xfrm>
          <a:prstGeom prst="rect">
            <a:avLst/>
          </a:prstGeom>
          <a:noFill/>
          <a:ln w="9525">
            <a:noFill/>
            <a:miter lim="800000"/>
            <a:headEnd/>
            <a:tailEnd/>
          </a:ln>
        </p:spPr>
      </p:pic>
      <p:sp>
        <p:nvSpPr>
          <p:cNvPr id="37892" name="Text Box 6"/>
          <p:cNvSpPr txBox="1">
            <a:spLocks noChangeArrowheads="1"/>
          </p:cNvSpPr>
          <p:nvPr/>
        </p:nvSpPr>
        <p:spPr bwMode="auto">
          <a:xfrm>
            <a:off x="1600200" y="2362200"/>
            <a:ext cx="1876425" cy="579438"/>
          </a:xfrm>
          <a:prstGeom prst="rect">
            <a:avLst/>
          </a:prstGeom>
          <a:solidFill>
            <a:srgbClr val="3366FF"/>
          </a:solidFill>
          <a:ln w="9525">
            <a:noFill/>
            <a:miter lim="800000"/>
            <a:headEnd/>
            <a:tailEnd/>
          </a:ln>
        </p:spPr>
        <p:txBody>
          <a:bodyPr wrap="none">
            <a:spAutoFit/>
          </a:bodyPr>
          <a:lstStyle/>
          <a:p>
            <a:r>
              <a:rPr lang="en-US">
                <a:solidFill>
                  <a:schemeClr val="bg1"/>
                </a:solidFill>
              </a:rPr>
              <a:t>Sampling</a:t>
            </a:r>
          </a:p>
        </p:txBody>
      </p:sp>
      <p:sp>
        <p:nvSpPr>
          <p:cNvPr id="37893" name="Text Box 7"/>
          <p:cNvSpPr txBox="1">
            <a:spLocks noChangeArrowheads="1"/>
          </p:cNvSpPr>
          <p:nvPr/>
        </p:nvSpPr>
        <p:spPr bwMode="auto">
          <a:xfrm>
            <a:off x="5715000" y="4953000"/>
            <a:ext cx="1874838" cy="579438"/>
          </a:xfrm>
          <a:prstGeom prst="rect">
            <a:avLst/>
          </a:prstGeom>
          <a:solidFill>
            <a:srgbClr val="3366FF"/>
          </a:solidFill>
          <a:ln w="9525">
            <a:noFill/>
            <a:miter lim="800000"/>
            <a:headEnd/>
            <a:tailEnd/>
          </a:ln>
        </p:spPr>
        <p:txBody>
          <a:bodyPr wrap="none">
            <a:spAutoFit/>
          </a:bodyPr>
          <a:lstStyle/>
          <a:p>
            <a:r>
              <a:rPr lang="en-US">
                <a:solidFill>
                  <a:schemeClr val="bg1"/>
                </a:solidFill>
              </a:rPr>
              <a:t>Inference</a:t>
            </a:r>
          </a:p>
        </p:txBody>
      </p:sp>
      <p:pic>
        <p:nvPicPr>
          <p:cNvPr id="37894" name="Picture 9" descr="See full size image">
            <a:hlinkClick r:id="rId4"/>
          </p:cNvPr>
          <p:cNvPicPr>
            <a:picLocks noChangeAspect="1" noChangeArrowheads="1"/>
          </p:cNvPicPr>
          <p:nvPr/>
        </p:nvPicPr>
        <p:blipFill>
          <a:blip r:embed="rId5" cstate="print"/>
          <a:srcRect/>
          <a:stretch>
            <a:fillRect/>
          </a:stretch>
        </p:blipFill>
        <p:spPr bwMode="auto">
          <a:xfrm>
            <a:off x="3581400" y="3048000"/>
            <a:ext cx="1981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Sample</a:t>
            </a:r>
          </a:p>
        </p:txBody>
      </p:sp>
      <p:sp>
        <p:nvSpPr>
          <p:cNvPr id="38915" name="Rectangle 3"/>
          <p:cNvSpPr>
            <a:spLocks noGrp="1" noChangeArrowheads="1"/>
          </p:cNvSpPr>
          <p:nvPr>
            <p:ph type="body" idx="1"/>
          </p:nvPr>
        </p:nvSpPr>
        <p:spPr/>
        <p:txBody>
          <a:bodyPr/>
          <a:lstStyle/>
          <a:p>
            <a:pPr eaLnBrk="1" hangingPunct="1"/>
            <a:r>
              <a:rPr lang="en-US" dirty="0" smtClean="0"/>
              <a:t>A subset of a population</a:t>
            </a:r>
          </a:p>
          <a:p>
            <a:pPr eaLnBrk="1" hangingPunct="1"/>
            <a:r>
              <a:rPr lang="en-US" dirty="0" smtClean="0"/>
              <a:t>Sampling unit (one sample) - The thing we actually observe or collect</a:t>
            </a:r>
          </a:p>
          <a:p>
            <a:pPr eaLnBrk="1" hangingPunct="1"/>
            <a:endParaRPr lang="en-US" dirty="0" smtClean="0"/>
          </a:p>
          <a:p>
            <a:pPr lvl="1" eaLnBrk="1" hangingPunct="1"/>
            <a:r>
              <a:rPr lang="en-US" dirty="0" smtClean="0"/>
              <a:t>Assuming our population of interest is our class:  How would you sample your class to get representative data?</a:t>
            </a:r>
          </a:p>
        </p:txBody>
      </p:sp>
      <p:sp>
        <p:nvSpPr>
          <p:cNvPr id="51204" name="Text Box 4"/>
          <p:cNvSpPr txBox="1">
            <a:spLocks noChangeArrowheads="1"/>
          </p:cNvSpPr>
          <p:nvPr/>
        </p:nvSpPr>
        <p:spPr bwMode="auto">
          <a:xfrm>
            <a:off x="6324600" y="4800600"/>
            <a:ext cx="2362200" cy="946150"/>
          </a:xfrm>
          <a:prstGeom prst="rect">
            <a:avLst/>
          </a:prstGeom>
          <a:solidFill>
            <a:srgbClr val="000080"/>
          </a:solidFill>
          <a:ln w="9525">
            <a:noFill/>
            <a:miter lim="800000"/>
            <a:headEnd/>
            <a:tailEnd/>
          </a:ln>
        </p:spPr>
        <p:txBody>
          <a:bodyPr>
            <a:spAutoFit/>
          </a:bodyPr>
          <a:lstStyle/>
          <a:p>
            <a:r>
              <a:rPr lang="en-US" sz="2800" dirty="0">
                <a:solidFill>
                  <a:srgbClr val="FFFF00"/>
                </a:solidFill>
              </a:rPr>
              <a:t>Cluster </a:t>
            </a:r>
          </a:p>
          <a:p>
            <a:r>
              <a:rPr lang="en-US" sz="2800" dirty="0">
                <a:solidFill>
                  <a:srgbClr val="FFFF00"/>
                </a:solidFill>
              </a:rPr>
              <a:t>   – by groups</a:t>
            </a:r>
          </a:p>
        </p:txBody>
      </p:sp>
      <p:sp>
        <p:nvSpPr>
          <p:cNvPr id="51205" name="Text Box 5"/>
          <p:cNvSpPr txBox="1">
            <a:spLocks noChangeArrowheads="1"/>
          </p:cNvSpPr>
          <p:nvPr/>
        </p:nvSpPr>
        <p:spPr bwMode="auto">
          <a:xfrm>
            <a:off x="914400" y="5334000"/>
            <a:ext cx="1789113" cy="519113"/>
          </a:xfrm>
          <a:prstGeom prst="rect">
            <a:avLst/>
          </a:prstGeom>
          <a:solidFill>
            <a:srgbClr val="000080"/>
          </a:solidFill>
          <a:ln w="9525">
            <a:noFill/>
            <a:miter lim="800000"/>
            <a:headEnd/>
            <a:tailEnd/>
          </a:ln>
        </p:spPr>
        <p:txBody>
          <a:bodyPr wrap="none">
            <a:spAutoFit/>
          </a:bodyPr>
          <a:lstStyle/>
          <a:p>
            <a:r>
              <a:rPr lang="en-US" sz="2800" dirty="0">
                <a:solidFill>
                  <a:srgbClr val="FFFF00"/>
                </a:solidFill>
              </a:rPr>
              <a:t>Randomly</a:t>
            </a:r>
          </a:p>
        </p:txBody>
      </p:sp>
      <p:sp>
        <p:nvSpPr>
          <p:cNvPr id="51206" name="Text Box 6"/>
          <p:cNvSpPr txBox="1">
            <a:spLocks noChangeArrowheads="1"/>
          </p:cNvSpPr>
          <p:nvPr/>
        </p:nvSpPr>
        <p:spPr bwMode="auto">
          <a:xfrm>
            <a:off x="3505200" y="5791200"/>
            <a:ext cx="2459038" cy="519113"/>
          </a:xfrm>
          <a:prstGeom prst="rect">
            <a:avLst/>
          </a:prstGeom>
          <a:solidFill>
            <a:srgbClr val="000080"/>
          </a:solidFill>
          <a:ln w="9525">
            <a:noFill/>
            <a:miter lim="800000"/>
            <a:headEnd/>
            <a:tailEnd/>
          </a:ln>
        </p:spPr>
        <p:txBody>
          <a:bodyPr wrap="none">
            <a:spAutoFit/>
          </a:bodyPr>
          <a:lstStyle/>
          <a:p>
            <a:r>
              <a:rPr lang="en-US" sz="2800" dirty="0">
                <a:solidFill>
                  <a:srgbClr val="FFFF00"/>
                </a:solidFill>
              </a:rPr>
              <a:t>Systematically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Sample</a:t>
            </a:r>
          </a:p>
        </p:txBody>
      </p:sp>
      <p:sp>
        <p:nvSpPr>
          <p:cNvPr id="39939" name="Rectangle 3"/>
          <p:cNvSpPr>
            <a:spLocks noGrp="1" noChangeArrowheads="1"/>
          </p:cNvSpPr>
          <p:nvPr>
            <p:ph type="body" idx="1"/>
          </p:nvPr>
        </p:nvSpPr>
        <p:spPr/>
        <p:txBody>
          <a:bodyPr/>
          <a:lstStyle/>
          <a:p>
            <a:pPr eaLnBrk="1" hangingPunct="1"/>
            <a:r>
              <a:rPr lang="en-US" smtClean="0"/>
              <a:t>A subset of a population</a:t>
            </a:r>
          </a:p>
          <a:p>
            <a:pPr eaLnBrk="1" hangingPunct="1"/>
            <a:endParaRPr lang="en-US" smtClean="0"/>
          </a:p>
          <a:p>
            <a:pPr lvl="1" eaLnBrk="1" hangingPunct="1"/>
            <a:r>
              <a:rPr lang="en-US" smtClean="0"/>
              <a:t>How would you sample a soil?</a:t>
            </a:r>
          </a:p>
        </p:txBody>
      </p:sp>
      <p:sp>
        <p:nvSpPr>
          <p:cNvPr id="82948" name="Text Box 4"/>
          <p:cNvSpPr txBox="1">
            <a:spLocks noChangeArrowheads="1"/>
          </p:cNvSpPr>
          <p:nvPr/>
        </p:nvSpPr>
        <p:spPr bwMode="auto">
          <a:xfrm>
            <a:off x="5791200" y="3581400"/>
            <a:ext cx="3124200" cy="2654300"/>
          </a:xfrm>
          <a:prstGeom prst="rect">
            <a:avLst/>
          </a:prstGeom>
          <a:solidFill>
            <a:srgbClr val="000080"/>
          </a:solidFill>
          <a:ln w="9525">
            <a:noFill/>
            <a:miter lim="800000"/>
            <a:headEnd/>
            <a:tailEnd/>
          </a:ln>
        </p:spPr>
        <p:txBody>
          <a:bodyPr>
            <a:spAutoFit/>
          </a:bodyPr>
          <a:lstStyle/>
          <a:p>
            <a:r>
              <a:rPr lang="en-US" sz="2800">
                <a:solidFill>
                  <a:srgbClr val="FFFF00"/>
                </a:solidFill>
              </a:rPr>
              <a:t>Cluster</a:t>
            </a:r>
          </a:p>
          <a:p>
            <a:endParaRPr lang="en-US" sz="2800">
              <a:solidFill>
                <a:srgbClr val="FFFF00"/>
              </a:solidFill>
            </a:endParaRPr>
          </a:p>
          <a:p>
            <a:r>
              <a:rPr lang="en-US" sz="2800">
                <a:solidFill>
                  <a:srgbClr val="FFFF00"/>
                </a:solidFill>
              </a:rPr>
              <a:t>randomly select areas then collect multiple samples within that area</a:t>
            </a:r>
          </a:p>
        </p:txBody>
      </p:sp>
      <p:sp>
        <p:nvSpPr>
          <p:cNvPr id="82949" name="Text Box 5"/>
          <p:cNvSpPr txBox="1">
            <a:spLocks noChangeArrowheads="1"/>
          </p:cNvSpPr>
          <p:nvPr/>
        </p:nvSpPr>
        <p:spPr bwMode="auto">
          <a:xfrm>
            <a:off x="304800" y="3581400"/>
            <a:ext cx="2590800" cy="2677656"/>
          </a:xfrm>
          <a:prstGeom prst="rect">
            <a:avLst/>
          </a:prstGeom>
          <a:solidFill>
            <a:srgbClr val="000080"/>
          </a:solidFill>
          <a:ln w="9525">
            <a:noFill/>
            <a:miter lim="800000"/>
            <a:headEnd/>
            <a:tailEnd/>
          </a:ln>
        </p:spPr>
        <p:txBody>
          <a:bodyPr>
            <a:spAutoFit/>
          </a:bodyPr>
          <a:lstStyle/>
          <a:p>
            <a:r>
              <a:rPr lang="en-US" sz="2800" dirty="0">
                <a:solidFill>
                  <a:srgbClr val="FFFF00"/>
                </a:solidFill>
              </a:rPr>
              <a:t>Randomly</a:t>
            </a:r>
          </a:p>
          <a:p>
            <a:endParaRPr lang="en-US" sz="2800" dirty="0">
              <a:solidFill>
                <a:srgbClr val="FFFF00"/>
              </a:solidFill>
            </a:endParaRPr>
          </a:p>
          <a:p>
            <a:r>
              <a:rPr lang="en-US" sz="2800" dirty="0">
                <a:solidFill>
                  <a:srgbClr val="FFFF00"/>
                </a:solidFill>
              </a:rPr>
              <a:t>Select random </a:t>
            </a:r>
          </a:p>
          <a:p>
            <a:r>
              <a:rPr lang="en-US" sz="2800" dirty="0">
                <a:solidFill>
                  <a:srgbClr val="FFFF00"/>
                </a:solidFill>
              </a:rPr>
              <a:t>x–y points within the </a:t>
            </a:r>
            <a:r>
              <a:rPr lang="en-US" sz="2800" dirty="0" smtClean="0">
                <a:solidFill>
                  <a:srgbClr val="FFFF00"/>
                </a:solidFill>
              </a:rPr>
              <a:t>polygon</a:t>
            </a:r>
            <a:endParaRPr lang="en-US" sz="2800" dirty="0">
              <a:solidFill>
                <a:srgbClr val="FFFF00"/>
              </a:solidFill>
            </a:endParaRPr>
          </a:p>
        </p:txBody>
      </p:sp>
      <p:sp>
        <p:nvSpPr>
          <p:cNvPr id="82950" name="Text Box 6"/>
          <p:cNvSpPr txBox="1">
            <a:spLocks noChangeArrowheads="1"/>
          </p:cNvSpPr>
          <p:nvPr/>
        </p:nvSpPr>
        <p:spPr bwMode="auto">
          <a:xfrm>
            <a:off x="3048000" y="3581400"/>
            <a:ext cx="2590800" cy="1800225"/>
          </a:xfrm>
          <a:prstGeom prst="rect">
            <a:avLst/>
          </a:prstGeom>
          <a:solidFill>
            <a:srgbClr val="000080"/>
          </a:solidFill>
          <a:ln w="9525">
            <a:noFill/>
            <a:miter lim="800000"/>
            <a:headEnd/>
            <a:tailEnd/>
          </a:ln>
        </p:spPr>
        <p:txBody>
          <a:bodyPr>
            <a:spAutoFit/>
          </a:bodyPr>
          <a:lstStyle/>
          <a:p>
            <a:r>
              <a:rPr lang="en-US" sz="2800">
                <a:solidFill>
                  <a:srgbClr val="FFFF00"/>
                </a:solidFill>
              </a:rPr>
              <a:t>Systematically</a:t>
            </a:r>
          </a:p>
          <a:p>
            <a:endParaRPr lang="en-US" sz="2800">
              <a:solidFill>
                <a:srgbClr val="FFFF00"/>
              </a:solidFill>
            </a:endParaRPr>
          </a:p>
          <a:p>
            <a:r>
              <a:rPr lang="en-US" sz="2800">
                <a:solidFill>
                  <a:srgbClr val="FFFF00"/>
                </a:solidFill>
              </a:rPr>
              <a:t>Select points on a 20m grid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p:bldP spid="82949" grpId="0" animBg="1"/>
      <p:bldP spid="8295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838200" y="609600"/>
            <a:ext cx="7467600" cy="5562600"/>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2" name="Group 16"/>
          <p:cNvGrpSpPr>
            <a:grpSpLocks/>
          </p:cNvGrpSpPr>
          <p:nvPr/>
        </p:nvGrpSpPr>
        <p:grpSpPr bwMode="auto">
          <a:xfrm>
            <a:off x="533400" y="228600"/>
            <a:ext cx="7391400" cy="5638800"/>
            <a:chOff x="336" y="144"/>
            <a:chExt cx="4656" cy="3552"/>
          </a:xfrm>
        </p:grpSpPr>
        <p:sp>
          <p:nvSpPr>
            <p:cNvPr id="40964" name="Text Box 6"/>
            <p:cNvSpPr txBox="1">
              <a:spLocks noChangeArrowheads="1"/>
            </p:cNvSpPr>
            <p:nvPr/>
          </p:nvSpPr>
          <p:spPr bwMode="auto">
            <a:xfrm>
              <a:off x="336" y="144"/>
              <a:ext cx="1127" cy="327"/>
            </a:xfrm>
            <a:prstGeom prst="rect">
              <a:avLst/>
            </a:prstGeom>
            <a:solidFill>
              <a:srgbClr val="000080"/>
            </a:solidFill>
            <a:ln w="9525">
              <a:noFill/>
              <a:miter lim="800000"/>
              <a:headEnd/>
              <a:tailEnd/>
            </a:ln>
          </p:spPr>
          <p:txBody>
            <a:bodyPr wrap="none">
              <a:spAutoFit/>
            </a:bodyPr>
            <a:lstStyle/>
            <a:p>
              <a:r>
                <a:rPr lang="en-US" sz="2800">
                  <a:solidFill>
                    <a:srgbClr val="FFFF00"/>
                  </a:solidFill>
                </a:rPr>
                <a:t>Randomly</a:t>
              </a:r>
            </a:p>
          </p:txBody>
        </p:sp>
        <p:sp>
          <p:nvSpPr>
            <p:cNvPr id="40965" name="AutoShape 8"/>
            <p:cNvSpPr>
              <a:spLocks noChangeArrowheads="1"/>
            </p:cNvSpPr>
            <p:nvPr/>
          </p:nvSpPr>
          <p:spPr bwMode="auto">
            <a:xfrm rot="321349">
              <a:off x="1104" y="768"/>
              <a:ext cx="192" cy="192"/>
            </a:xfrm>
            <a:prstGeom prst="plus">
              <a:avLst>
                <a:gd name="adj" fmla="val 25000"/>
              </a:avLst>
            </a:prstGeom>
            <a:solidFill>
              <a:srgbClr val="FF0000"/>
            </a:solidFill>
            <a:ln w="9525">
              <a:solidFill>
                <a:schemeClr val="tx1"/>
              </a:solidFill>
              <a:miter lim="800000"/>
              <a:headEnd/>
              <a:tailEnd/>
            </a:ln>
          </p:spPr>
          <p:txBody>
            <a:bodyPr wrap="none" anchor="ctr"/>
            <a:lstStyle/>
            <a:p>
              <a:endParaRPr lang="en-US"/>
            </a:p>
          </p:txBody>
        </p:sp>
        <p:sp>
          <p:nvSpPr>
            <p:cNvPr id="40966" name="AutoShape 9"/>
            <p:cNvSpPr>
              <a:spLocks noChangeArrowheads="1"/>
            </p:cNvSpPr>
            <p:nvPr/>
          </p:nvSpPr>
          <p:spPr bwMode="auto">
            <a:xfrm rot="321349">
              <a:off x="1488" y="1536"/>
              <a:ext cx="192" cy="192"/>
            </a:xfrm>
            <a:prstGeom prst="plus">
              <a:avLst>
                <a:gd name="adj" fmla="val 25000"/>
              </a:avLst>
            </a:prstGeom>
            <a:solidFill>
              <a:srgbClr val="FF0000"/>
            </a:solidFill>
            <a:ln w="9525">
              <a:solidFill>
                <a:schemeClr val="tx1"/>
              </a:solidFill>
              <a:miter lim="800000"/>
              <a:headEnd/>
              <a:tailEnd/>
            </a:ln>
          </p:spPr>
          <p:txBody>
            <a:bodyPr wrap="none" anchor="ctr"/>
            <a:lstStyle/>
            <a:p>
              <a:endParaRPr lang="en-US"/>
            </a:p>
          </p:txBody>
        </p:sp>
        <p:sp>
          <p:nvSpPr>
            <p:cNvPr id="40967" name="AutoShape 10"/>
            <p:cNvSpPr>
              <a:spLocks noChangeArrowheads="1"/>
            </p:cNvSpPr>
            <p:nvPr/>
          </p:nvSpPr>
          <p:spPr bwMode="auto">
            <a:xfrm rot="321349">
              <a:off x="4128" y="2160"/>
              <a:ext cx="192" cy="192"/>
            </a:xfrm>
            <a:prstGeom prst="plus">
              <a:avLst>
                <a:gd name="adj" fmla="val 25000"/>
              </a:avLst>
            </a:prstGeom>
            <a:solidFill>
              <a:srgbClr val="FF0000"/>
            </a:solidFill>
            <a:ln w="9525">
              <a:solidFill>
                <a:schemeClr val="tx1"/>
              </a:solidFill>
              <a:miter lim="800000"/>
              <a:headEnd/>
              <a:tailEnd/>
            </a:ln>
          </p:spPr>
          <p:txBody>
            <a:bodyPr wrap="none" anchor="ctr"/>
            <a:lstStyle/>
            <a:p>
              <a:endParaRPr lang="en-US"/>
            </a:p>
          </p:txBody>
        </p:sp>
        <p:sp>
          <p:nvSpPr>
            <p:cNvPr id="40968" name="AutoShape 11"/>
            <p:cNvSpPr>
              <a:spLocks noChangeArrowheads="1"/>
            </p:cNvSpPr>
            <p:nvPr/>
          </p:nvSpPr>
          <p:spPr bwMode="auto">
            <a:xfrm rot="321349">
              <a:off x="2112" y="624"/>
              <a:ext cx="192" cy="192"/>
            </a:xfrm>
            <a:prstGeom prst="plus">
              <a:avLst>
                <a:gd name="adj" fmla="val 25000"/>
              </a:avLst>
            </a:prstGeom>
            <a:solidFill>
              <a:srgbClr val="FF0000"/>
            </a:solidFill>
            <a:ln w="9525">
              <a:solidFill>
                <a:schemeClr val="tx1"/>
              </a:solidFill>
              <a:miter lim="800000"/>
              <a:headEnd/>
              <a:tailEnd/>
            </a:ln>
          </p:spPr>
          <p:txBody>
            <a:bodyPr wrap="none" anchor="ctr"/>
            <a:lstStyle/>
            <a:p>
              <a:endParaRPr lang="en-US"/>
            </a:p>
          </p:txBody>
        </p:sp>
        <p:sp>
          <p:nvSpPr>
            <p:cNvPr id="40969" name="AutoShape 12"/>
            <p:cNvSpPr>
              <a:spLocks noChangeArrowheads="1"/>
            </p:cNvSpPr>
            <p:nvPr/>
          </p:nvSpPr>
          <p:spPr bwMode="auto">
            <a:xfrm rot="321349">
              <a:off x="2736" y="2640"/>
              <a:ext cx="192" cy="192"/>
            </a:xfrm>
            <a:prstGeom prst="plus">
              <a:avLst>
                <a:gd name="adj" fmla="val 25000"/>
              </a:avLst>
            </a:prstGeom>
            <a:solidFill>
              <a:srgbClr val="FF0000"/>
            </a:solidFill>
            <a:ln w="9525">
              <a:solidFill>
                <a:schemeClr val="tx1"/>
              </a:solidFill>
              <a:miter lim="800000"/>
              <a:headEnd/>
              <a:tailEnd/>
            </a:ln>
          </p:spPr>
          <p:txBody>
            <a:bodyPr wrap="none" anchor="ctr"/>
            <a:lstStyle/>
            <a:p>
              <a:endParaRPr lang="en-US"/>
            </a:p>
          </p:txBody>
        </p:sp>
        <p:sp>
          <p:nvSpPr>
            <p:cNvPr id="40970" name="AutoShape 13"/>
            <p:cNvSpPr>
              <a:spLocks noChangeArrowheads="1"/>
            </p:cNvSpPr>
            <p:nvPr/>
          </p:nvSpPr>
          <p:spPr bwMode="auto">
            <a:xfrm rot="321349">
              <a:off x="1248" y="2448"/>
              <a:ext cx="192" cy="192"/>
            </a:xfrm>
            <a:prstGeom prst="plus">
              <a:avLst>
                <a:gd name="adj" fmla="val 25000"/>
              </a:avLst>
            </a:prstGeom>
            <a:solidFill>
              <a:srgbClr val="FF0000"/>
            </a:solidFill>
            <a:ln w="9525">
              <a:solidFill>
                <a:schemeClr val="tx1"/>
              </a:solidFill>
              <a:miter lim="800000"/>
              <a:headEnd/>
              <a:tailEnd/>
            </a:ln>
          </p:spPr>
          <p:txBody>
            <a:bodyPr wrap="none" anchor="ctr"/>
            <a:lstStyle/>
            <a:p>
              <a:endParaRPr lang="en-US"/>
            </a:p>
          </p:txBody>
        </p:sp>
        <p:sp>
          <p:nvSpPr>
            <p:cNvPr id="40971" name="AutoShape 14"/>
            <p:cNvSpPr>
              <a:spLocks noChangeArrowheads="1"/>
            </p:cNvSpPr>
            <p:nvPr/>
          </p:nvSpPr>
          <p:spPr bwMode="auto">
            <a:xfrm rot="321349">
              <a:off x="4080" y="912"/>
              <a:ext cx="192" cy="192"/>
            </a:xfrm>
            <a:prstGeom prst="plus">
              <a:avLst>
                <a:gd name="adj" fmla="val 25000"/>
              </a:avLst>
            </a:prstGeom>
            <a:solidFill>
              <a:srgbClr val="FF0000"/>
            </a:solidFill>
            <a:ln w="9525">
              <a:solidFill>
                <a:schemeClr val="tx1"/>
              </a:solidFill>
              <a:miter lim="800000"/>
              <a:headEnd/>
              <a:tailEnd/>
            </a:ln>
          </p:spPr>
          <p:txBody>
            <a:bodyPr wrap="none" anchor="ctr"/>
            <a:lstStyle/>
            <a:p>
              <a:endParaRPr lang="en-US"/>
            </a:p>
          </p:txBody>
        </p:sp>
        <p:sp>
          <p:nvSpPr>
            <p:cNvPr id="40972" name="AutoShape 15"/>
            <p:cNvSpPr>
              <a:spLocks noChangeArrowheads="1"/>
            </p:cNvSpPr>
            <p:nvPr/>
          </p:nvSpPr>
          <p:spPr bwMode="auto">
            <a:xfrm rot="321349">
              <a:off x="4800" y="3504"/>
              <a:ext cx="192" cy="192"/>
            </a:xfrm>
            <a:prstGeom prst="plus">
              <a:avLst>
                <a:gd name="adj" fmla="val 25000"/>
              </a:avLst>
            </a:prstGeom>
            <a:solidFill>
              <a:srgbClr val="FF0000"/>
            </a:solidFill>
            <a:ln w="9525">
              <a:solidFill>
                <a:schemeClr val="tx1"/>
              </a:solidFill>
              <a:miter lim="800000"/>
              <a:headEnd/>
              <a:tailEnd/>
            </a:ln>
          </p:spPr>
          <p:txBody>
            <a:bodyPr wrap="none" anchor="ctr"/>
            <a:lstStyle/>
            <a:p>
              <a:pPr algn="ctr"/>
              <a:endParaRPr 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85800" y="1905000"/>
            <a:ext cx="7543800" cy="2895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987" name="Text Box 22"/>
          <p:cNvSpPr txBox="1">
            <a:spLocks noChangeArrowheads="1"/>
          </p:cNvSpPr>
          <p:nvPr/>
        </p:nvSpPr>
        <p:spPr bwMode="auto">
          <a:xfrm>
            <a:off x="2057400" y="609600"/>
            <a:ext cx="4883068" cy="523220"/>
          </a:xfrm>
          <a:prstGeom prst="rect">
            <a:avLst/>
          </a:prstGeom>
          <a:solidFill>
            <a:srgbClr val="000080"/>
          </a:solidFill>
          <a:ln w="9525">
            <a:noFill/>
            <a:miter lim="800000"/>
            <a:headEnd/>
            <a:tailEnd/>
          </a:ln>
        </p:spPr>
        <p:txBody>
          <a:bodyPr wrap="none">
            <a:spAutoFit/>
          </a:bodyPr>
          <a:lstStyle/>
          <a:p>
            <a:r>
              <a:rPr lang="en-US" sz="2800" dirty="0" smtClean="0">
                <a:solidFill>
                  <a:srgbClr val="FFFF00"/>
                </a:solidFill>
              </a:rPr>
              <a:t>Randomly: Stratified Random</a:t>
            </a:r>
            <a:endParaRPr lang="en-US" sz="2800" dirty="0">
              <a:solidFill>
                <a:srgbClr val="FFFF00"/>
              </a:solidFill>
            </a:endParaRPr>
          </a:p>
        </p:txBody>
      </p:sp>
      <p:sp>
        <p:nvSpPr>
          <p:cNvPr id="41990" name="Line 25"/>
          <p:cNvSpPr>
            <a:spLocks noChangeShapeType="1"/>
          </p:cNvSpPr>
          <p:nvPr/>
        </p:nvSpPr>
        <p:spPr bwMode="auto">
          <a:xfrm>
            <a:off x="838200" y="3429000"/>
            <a:ext cx="7467600" cy="0"/>
          </a:xfrm>
          <a:prstGeom prst="line">
            <a:avLst/>
          </a:prstGeom>
          <a:noFill/>
          <a:ln w="9525">
            <a:solidFill>
              <a:schemeClr val="tx1"/>
            </a:solidFill>
            <a:round/>
            <a:headEnd/>
            <a:tailEnd/>
          </a:ln>
        </p:spPr>
        <p:txBody>
          <a:bodyPr/>
          <a:lstStyle/>
          <a:p>
            <a:endParaRPr lang="en-US"/>
          </a:p>
        </p:txBody>
      </p:sp>
      <p:sp>
        <p:nvSpPr>
          <p:cNvPr id="41994" name="Line 29"/>
          <p:cNvSpPr>
            <a:spLocks noChangeShapeType="1"/>
          </p:cNvSpPr>
          <p:nvPr/>
        </p:nvSpPr>
        <p:spPr bwMode="auto">
          <a:xfrm>
            <a:off x="2743200" y="1905000"/>
            <a:ext cx="0" cy="2895600"/>
          </a:xfrm>
          <a:prstGeom prst="line">
            <a:avLst/>
          </a:prstGeom>
          <a:noFill/>
          <a:ln w="9525">
            <a:solidFill>
              <a:schemeClr val="tx1"/>
            </a:solidFill>
            <a:round/>
            <a:headEnd/>
            <a:tailEnd/>
          </a:ln>
        </p:spPr>
        <p:txBody>
          <a:bodyPr/>
          <a:lstStyle/>
          <a:p>
            <a:endParaRPr lang="en-US"/>
          </a:p>
        </p:txBody>
      </p:sp>
      <p:sp>
        <p:nvSpPr>
          <p:cNvPr id="41996" name="Line 31"/>
          <p:cNvSpPr>
            <a:spLocks noChangeShapeType="1"/>
          </p:cNvSpPr>
          <p:nvPr/>
        </p:nvSpPr>
        <p:spPr bwMode="auto">
          <a:xfrm>
            <a:off x="4572000" y="1905000"/>
            <a:ext cx="0" cy="2971800"/>
          </a:xfrm>
          <a:prstGeom prst="line">
            <a:avLst/>
          </a:prstGeom>
          <a:noFill/>
          <a:ln w="9525">
            <a:solidFill>
              <a:schemeClr val="tx1"/>
            </a:solidFill>
            <a:round/>
            <a:headEnd/>
            <a:tailEnd/>
          </a:ln>
        </p:spPr>
        <p:txBody>
          <a:bodyPr/>
          <a:lstStyle/>
          <a:p>
            <a:endParaRPr lang="en-US"/>
          </a:p>
        </p:txBody>
      </p:sp>
      <p:sp>
        <p:nvSpPr>
          <p:cNvPr id="41998" name="Line 33"/>
          <p:cNvSpPr>
            <a:spLocks noChangeShapeType="1"/>
          </p:cNvSpPr>
          <p:nvPr/>
        </p:nvSpPr>
        <p:spPr bwMode="auto">
          <a:xfrm>
            <a:off x="6400800" y="1828800"/>
            <a:ext cx="0" cy="2971800"/>
          </a:xfrm>
          <a:prstGeom prst="line">
            <a:avLst/>
          </a:prstGeom>
          <a:noFill/>
          <a:ln w="9525">
            <a:solidFill>
              <a:schemeClr val="tx1"/>
            </a:solidFill>
            <a:round/>
            <a:headEnd/>
            <a:tailEnd/>
          </a:ln>
        </p:spPr>
        <p:txBody>
          <a:bodyPr/>
          <a:lstStyle/>
          <a:p>
            <a:endParaRPr lang="en-US"/>
          </a:p>
        </p:txBody>
      </p:sp>
      <p:sp>
        <p:nvSpPr>
          <p:cNvPr id="42005" name="Oval 15"/>
          <p:cNvSpPr>
            <a:spLocks noChangeArrowheads="1"/>
          </p:cNvSpPr>
          <p:nvPr/>
        </p:nvSpPr>
        <p:spPr bwMode="auto">
          <a:xfrm>
            <a:off x="5867400" y="36576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7" name="Oval 17"/>
          <p:cNvSpPr>
            <a:spLocks noChangeArrowheads="1"/>
          </p:cNvSpPr>
          <p:nvPr/>
        </p:nvSpPr>
        <p:spPr bwMode="auto">
          <a:xfrm>
            <a:off x="3733800" y="26670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8" name="Oval 18"/>
          <p:cNvSpPr>
            <a:spLocks noChangeArrowheads="1"/>
          </p:cNvSpPr>
          <p:nvPr/>
        </p:nvSpPr>
        <p:spPr bwMode="auto">
          <a:xfrm>
            <a:off x="3581400" y="43434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0" name="Oval 20"/>
          <p:cNvSpPr>
            <a:spLocks noChangeArrowheads="1"/>
          </p:cNvSpPr>
          <p:nvPr/>
        </p:nvSpPr>
        <p:spPr bwMode="auto">
          <a:xfrm>
            <a:off x="2057400" y="31242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1" name="Oval 36"/>
          <p:cNvSpPr>
            <a:spLocks noChangeArrowheads="1"/>
          </p:cNvSpPr>
          <p:nvPr/>
        </p:nvSpPr>
        <p:spPr bwMode="auto">
          <a:xfrm>
            <a:off x="5181600" y="27432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2" name="Oval 37"/>
          <p:cNvSpPr>
            <a:spLocks noChangeArrowheads="1"/>
          </p:cNvSpPr>
          <p:nvPr/>
        </p:nvSpPr>
        <p:spPr bwMode="auto">
          <a:xfrm>
            <a:off x="1219200" y="38100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4" name="Oval 50"/>
          <p:cNvSpPr>
            <a:spLocks noChangeArrowheads="1"/>
          </p:cNvSpPr>
          <p:nvPr/>
        </p:nvSpPr>
        <p:spPr bwMode="auto">
          <a:xfrm>
            <a:off x="7696200" y="2209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0" name="Oval 15"/>
          <p:cNvSpPr>
            <a:spLocks noChangeArrowheads="1"/>
          </p:cNvSpPr>
          <p:nvPr/>
        </p:nvSpPr>
        <p:spPr bwMode="auto">
          <a:xfrm>
            <a:off x="7239000" y="3733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1" name="Isosceles Triangle 30"/>
          <p:cNvSpPr/>
          <p:nvPr/>
        </p:nvSpPr>
        <p:spPr>
          <a:xfrm>
            <a:off x="1371600" y="2209800"/>
            <a:ext cx="45719"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38200" y="609600"/>
            <a:ext cx="7467600" cy="5562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987" name="Text Box 22"/>
          <p:cNvSpPr txBox="1">
            <a:spLocks noChangeArrowheads="1"/>
          </p:cNvSpPr>
          <p:nvPr/>
        </p:nvSpPr>
        <p:spPr bwMode="auto">
          <a:xfrm>
            <a:off x="1905000" y="228600"/>
            <a:ext cx="4180953" cy="523220"/>
          </a:xfrm>
          <a:prstGeom prst="rect">
            <a:avLst/>
          </a:prstGeom>
          <a:solidFill>
            <a:srgbClr val="000080"/>
          </a:solidFill>
          <a:ln w="9525">
            <a:noFill/>
            <a:miter lim="800000"/>
            <a:headEnd/>
            <a:tailEnd/>
          </a:ln>
        </p:spPr>
        <p:txBody>
          <a:bodyPr wrap="none">
            <a:spAutoFit/>
          </a:bodyPr>
          <a:lstStyle/>
          <a:p>
            <a:r>
              <a:rPr lang="en-US" sz="2800" dirty="0" smtClean="0">
                <a:solidFill>
                  <a:srgbClr val="FFFF00"/>
                </a:solidFill>
              </a:rPr>
              <a:t>Systematic: Regular Grid</a:t>
            </a:r>
            <a:endParaRPr lang="en-US" sz="2800" dirty="0">
              <a:solidFill>
                <a:srgbClr val="FFFF00"/>
              </a:solidFill>
            </a:endParaRPr>
          </a:p>
        </p:txBody>
      </p:sp>
      <p:sp>
        <p:nvSpPr>
          <p:cNvPr id="41988" name="Line 23"/>
          <p:cNvSpPr>
            <a:spLocks noChangeShapeType="1"/>
          </p:cNvSpPr>
          <p:nvPr/>
        </p:nvSpPr>
        <p:spPr bwMode="auto">
          <a:xfrm>
            <a:off x="838200" y="5257800"/>
            <a:ext cx="7467600" cy="0"/>
          </a:xfrm>
          <a:prstGeom prst="line">
            <a:avLst/>
          </a:prstGeom>
          <a:noFill/>
          <a:ln w="9525">
            <a:solidFill>
              <a:schemeClr val="tx1"/>
            </a:solidFill>
            <a:round/>
            <a:headEnd/>
            <a:tailEnd/>
          </a:ln>
        </p:spPr>
        <p:txBody>
          <a:bodyPr/>
          <a:lstStyle/>
          <a:p>
            <a:endParaRPr lang="en-US"/>
          </a:p>
        </p:txBody>
      </p:sp>
      <p:sp>
        <p:nvSpPr>
          <p:cNvPr id="41989" name="Line 24"/>
          <p:cNvSpPr>
            <a:spLocks noChangeShapeType="1"/>
          </p:cNvSpPr>
          <p:nvPr/>
        </p:nvSpPr>
        <p:spPr bwMode="auto">
          <a:xfrm>
            <a:off x="838200" y="4343400"/>
            <a:ext cx="7467600" cy="0"/>
          </a:xfrm>
          <a:prstGeom prst="line">
            <a:avLst/>
          </a:prstGeom>
          <a:noFill/>
          <a:ln w="9525">
            <a:solidFill>
              <a:schemeClr val="tx1"/>
            </a:solidFill>
            <a:round/>
            <a:headEnd/>
            <a:tailEnd/>
          </a:ln>
        </p:spPr>
        <p:txBody>
          <a:bodyPr/>
          <a:lstStyle/>
          <a:p>
            <a:endParaRPr lang="en-US"/>
          </a:p>
        </p:txBody>
      </p:sp>
      <p:sp>
        <p:nvSpPr>
          <p:cNvPr id="41990" name="Line 25"/>
          <p:cNvSpPr>
            <a:spLocks noChangeShapeType="1"/>
          </p:cNvSpPr>
          <p:nvPr/>
        </p:nvSpPr>
        <p:spPr bwMode="auto">
          <a:xfrm>
            <a:off x="838200" y="3429000"/>
            <a:ext cx="7467600" cy="0"/>
          </a:xfrm>
          <a:prstGeom prst="line">
            <a:avLst/>
          </a:prstGeom>
          <a:noFill/>
          <a:ln w="9525">
            <a:solidFill>
              <a:schemeClr val="tx1"/>
            </a:solidFill>
            <a:round/>
            <a:headEnd/>
            <a:tailEnd/>
          </a:ln>
        </p:spPr>
        <p:txBody>
          <a:bodyPr/>
          <a:lstStyle/>
          <a:p>
            <a:endParaRPr lang="en-US"/>
          </a:p>
        </p:txBody>
      </p:sp>
      <p:sp>
        <p:nvSpPr>
          <p:cNvPr id="41991" name="Line 26"/>
          <p:cNvSpPr>
            <a:spLocks noChangeShapeType="1"/>
          </p:cNvSpPr>
          <p:nvPr/>
        </p:nvSpPr>
        <p:spPr bwMode="auto">
          <a:xfrm>
            <a:off x="838200" y="2514600"/>
            <a:ext cx="7467600" cy="0"/>
          </a:xfrm>
          <a:prstGeom prst="line">
            <a:avLst/>
          </a:prstGeom>
          <a:noFill/>
          <a:ln w="9525">
            <a:solidFill>
              <a:schemeClr val="tx1"/>
            </a:solidFill>
            <a:round/>
            <a:headEnd/>
            <a:tailEnd/>
          </a:ln>
        </p:spPr>
        <p:txBody>
          <a:bodyPr/>
          <a:lstStyle/>
          <a:p>
            <a:endParaRPr lang="en-US"/>
          </a:p>
        </p:txBody>
      </p:sp>
      <p:sp>
        <p:nvSpPr>
          <p:cNvPr id="41992" name="Line 27"/>
          <p:cNvSpPr>
            <a:spLocks noChangeShapeType="1"/>
          </p:cNvSpPr>
          <p:nvPr/>
        </p:nvSpPr>
        <p:spPr bwMode="auto">
          <a:xfrm>
            <a:off x="838200" y="1600200"/>
            <a:ext cx="7467600" cy="0"/>
          </a:xfrm>
          <a:prstGeom prst="line">
            <a:avLst/>
          </a:prstGeom>
          <a:noFill/>
          <a:ln w="9525">
            <a:solidFill>
              <a:schemeClr val="tx1"/>
            </a:solidFill>
            <a:round/>
            <a:headEnd/>
            <a:tailEnd/>
          </a:ln>
        </p:spPr>
        <p:txBody>
          <a:bodyPr/>
          <a:lstStyle/>
          <a:p>
            <a:endParaRPr lang="en-US"/>
          </a:p>
        </p:txBody>
      </p:sp>
      <p:sp>
        <p:nvSpPr>
          <p:cNvPr id="41993" name="Line 28"/>
          <p:cNvSpPr>
            <a:spLocks noChangeShapeType="1"/>
          </p:cNvSpPr>
          <p:nvPr/>
        </p:nvSpPr>
        <p:spPr bwMode="auto">
          <a:xfrm>
            <a:off x="1828800" y="685800"/>
            <a:ext cx="0" cy="5486400"/>
          </a:xfrm>
          <a:prstGeom prst="line">
            <a:avLst/>
          </a:prstGeom>
          <a:noFill/>
          <a:ln w="9525">
            <a:solidFill>
              <a:schemeClr val="tx1"/>
            </a:solidFill>
            <a:round/>
            <a:headEnd/>
            <a:tailEnd/>
          </a:ln>
        </p:spPr>
        <p:txBody>
          <a:bodyPr/>
          <a:lstStyle/>
          <a:p>
            <a:endParaRPr lang="en-US"/>
          </a:p>
        </p:txBody>
      </p:sp>
      <p:sp>
        <p:nvSpPr>
          <p:cNvPr id="41994" name="Line 29"/>
          <p:cNvSpPr>
            <a:spLocks noChangeShapeType="1"/>
          </p:cNvSpPr>
          <p:nvPr/>
        </p:nvSpPr>
        <p:spPr bwMode="auto">
          <a:xfrm>
            <a:off x="2743200" y="609600"/>
            <a:ext cx="0" cy="5562600"/>
          </a:xfrm>
          <a:prstGeom prst="line">
            <a:avLst/>
          </a:prstGeom>
          <a:noFill/>
          <a:ln w="9525">
            <a:solidFill>
              <a:schemeClr val="tx1"/>
            </a:solidFill>
            <a:round/>
            <a:headEnd/>
            <a:tailEnd/>
          </a:ln>
        </p:spPr>
        <p:txBody>
          <a:bodyPr/>
          <a:lstStyle/>
          <a:p>
            <a:endParaRPr lang="en-US"/>
          </a:p>
        </p:txBody>
      </p:sp>
      <p:sp>
        <p:nvSpPr>
          <p:cNvPr id="41995" name="Line 30"/>
          <p:cNvSpPr>
            <a:spLocks noChangeShapeType="1"/>
          </p:cNvSpPr>
          <p:nvPr/>
        </p:nvSpPr>
        <p:spPr bwMode="auto">
          <a:xfrm>
            <a:off x="3657600" y="609600"/>
            <a:ext cx="0" cy="5562600"/>
          </a:xfrm>
          <a:prstGeom prst="line">
            <a:avLst/>
          </a:prstGeom>
          <a:noFill/>
          <a:ln w="9525">
            <a:solidFill>
              <a:schemeClr val="tx1"/>
            </a:solidFill>
            <a:round/>
            <a:headEnd/>
            <a:tailEnd/>
          </a:ln>
        </p:spPr>
        <p:txBody>
          <a:bodyPr/>
          <a:lstStyle/>
          <a:p>
            <a:endParaRPr lang="en-US"/>
          </a:p>
        </p:txBody>
      </p:sp>
      <p:sp>
        <p:nvSpPr>
          <p:cNvPr id="41996" name="Line 31"/>
          <p:cNvSpPr>
            <a:spLocks noChangeShapeType="1"/>
          </p:cNvSpPr>
          <p:nvPr/>
        </p:nvSpPr>
        <p:spPr bwMode="auto">
          <a:xfrm>
            <a:off x="4572000" y="609600"/>
            <a:ext cx="0" cy="5562600"/>
          </a:xfrm>
          <a:prstGeom prst="line">
            <a:avLst/>
          </a:prstGeom>
          <a:noFill/>
          <a:ln w="9525">
            <a:solidFill>
              <a:schemeClr val="tx1"/>
            </a:solidFill>
            <a:round/>
            <a:headEnd/>
            <a:tailEnd/>
          </a:ln>
        </p:spPr>
        <p:txBody>
          <a:bodyPr/>
          <a:lstStyle/>
          <a:p>
            <a:endParaRPr lang="en-US"/>
          </a:p>
        </p:txBody>
      </p:sp>
      <p:sp>
        <p:nvSpPr>
          <p:cNvPr id="41997" name="Line 32"/>
          <p:cNvSpPr>
            <a:spLocks noChangeShapeType="1"/>
          </p:cNvSpPr>
          <p:nvPr/>
        </p:nvSpPr>
        <p:spPr bwMode="auto">
          <a:xfrm>
            <a:off x="5486400" y="609600"/>
            <a:ext cx="0" cy="5562600"/>
          </a:xfrm>
          <a:prstGeom prst="line">
            <a:avLst/>
          </a:prstGeom>
          <a:noFill/>
          <a:ln w="9525">
            <a:solidFill>
              <a:schemeClr val="tx1"/>
            </a:solidFill>
            <a:round/>
            <a:headEnd/>
            <a:tailEnd/>
          </a:ln>
        </p:spPr>
        <p:txBody>
          <a:bodyPr/>
          <a:lstStyle/>
          <a:p>
            <a:endParaRPr lang="en-US"/>
          </a:p>
        </p:txBody>
      </p:sp>
      <p:sp>
        <p:nvSpPr>
          <p:cNvPr id="41998" name="Line 33"/>
          <p:cNvSpPr>
            <a:spLocks noChangeShapeType="1"/>
          </p:cNvSpPr>
          <p:nvPr/>
        </p:nvSpPr>
        <p:spPr bwMode="auto">
          <a:xfrm>
            <a:off x="6400800" y="609600"/>
            <a:ext cx="0" cy="5562600"/>
          </a:xfrm>
          <a:prstGeom prst="line">
            <a:avLst/>
          </a:prstGeom>
          <a:noFill/>
          <a:ln w="9525">
            <a:solidFill>
              <a:schemeClr val="tx1"/>
            </a:solidFill>
            <a:round/>
            <a:headEnd/>
            <a:tailEnd/>
          </a:ln>
        </p:spPr>
        <p:txBody>
          <a:bodyPr/>
          <a:lstStyle/>
          <a:p>
            <a:endParaRPr lang="en-US"/>
          </a:p>
        </p:txBody>
      </p:sp>
      <p:sp>
        <p:nvSpPr>
          <p:cNvPr id="41999" name="Line 34"/>
          <p:cNvSpPr>
            <a:spLocks noChangeShapeType="1"/>
          </p:cNvSpPr>
          <p:nvPr/>
        </p:nvSpPr>
        <p:spPr bwMode="auto">
          <a:xfrm>
            <a:off x="7315200" y="609600"/>
            <a:ext cx="0" cy="5562600"/>
          </a:xfrm>
          <a:prstGeom prst="line">
            <a:avLst/>
          </a:prstGeom>
          <a:noFill/>
          <a:ln w="9525">
            <a:solidFill>
              <a:schemeClr val="tx1"/>
            </a:solidFill>
            <a:round/>
            <a:headEnd/>
            <a:tailEnd/>
          </a:ln>
        </p:spPr>
        <p:txBody>
          <a:bodyPr/>
          <a:lstStyle/>
          <a:p>
            <a:endParaRPr lang="en-US"/>
          </a:p>
        </p:txBody>
      </p:sp>
      <p:grpSp>
        <p:nvGrpSpPr>
          <p:cNvPr id="2" name="Group 53"/>
          <p:cNvGrpSpPr>
            <a:grpSpLocks/>
          </p:cNvGrpSpPr>
          <p:nvPr/>
        </p:nvGrpSpPr>
        <p:grpSpPr bwMode="auto">
          <a:xfrm>
            <a:off x="1752600" y="1524000"/>
            <a:ext cx="5638800" cy="3810000"/>
            <a:chOff x="1104" y="960"/>
            <a:chExt cx="3552" cy="2400"/>
          </a:xfrm>
        </p:grpSpPr>
        <p:sp>
          <p:nvSpPr>
            <p:cNvPr id="42001" name="Oval 14"/>
            <p:cNvSpPr>
              <a:spLocks noChangeArrowheads="1"/>
            </p:cNvSpPr>
            <p:nvPr/>
          </p:nvSpPr>
          <p:spPr bwMode="auto">
            <a:xfrm>
              <a:off x="1104" y="3264"/>
              <a:ext cx="96" cy="96"/>
            </a:xfrm>
            <a:prstGeom prst="ellipse">
              <a:avLst/>
            </a:prstGeom>
            <a:solidFill>
              <a:srgbClr val="00FF00"/>
            </a:solidFill>
            <a:ln w="9525">
              <a:solidFill>
                <a:schemeClr val="tx1"/>
              </a:solidFill>
              <a:round/>
              <a:headEnd/>
              <a:tailEnd/>
            </a:ln>
          </p:spPr>
          <p:txBody>
            <a:bodyPr wrap="none" anchor="ctr"/>
            <a:lstStyle/>
            <a:p>
              <a:endParaRPr lang="en-US"/>
            </a:p>
          </p:txBody>
        </p:sp>
        <p:grpSp>
          <p:nvGrpSpPr>
            <p:cNvPr id="42002" name="Group 51"/>
            <p:cNvGrpSpPr>
              <a:grpSpLocks/>
            </p:cNvGrpSpPr>
            <p:nvPr/>
          </p:nvGrpSpPr>
          <p:grpSpPr bwMode="auto">
            <a:xfrm>
              <a:off x="1104" y="960"/>
              <a:ext cx="3552" cy="2400"/>
              <a:chOff x="1104" y="960"/>
              <a:chExt cx="3552" cy="2400"/>
            </a:xfrm>
          </p:grpSpPr>
          <p:grpSp>
            <p:nvGrpSpPr>
              <p:cNvPr id="42003" name="Group 39"/>
              <p:cNvGrpSpPr>
                <a:grpSpLocks/>
              </p:cNvGrpSpPr>
              <p:nvPr/>
            </p:nvGrpSpPr>
            <p:grpSpPr bwMode="auto">
              <a:xfrm>
                <a:off x="1104" y="960"/>
                <a:ext cx="3552" cy="2400"/>
                <a:chOff x="1104" y="960"/>
                <a:chExt cx="3552" cy="2400"/>
              </a:xfrm>
            </p:grpSpPr>
            <p:sp>
              <p:nvSpPr>
                <p:cNvPr id="42005" name="Oval 15"/>
                <p:cNvSpPr>
                  <a:spLocks noChangeArrowheads="1"/>
                </p:cNvSpPr>
                <p:nvPr/>
              </p:nvSpPr>
              <p:spPr bwMode="auto">
                <a:xfrm>
                  <a:off x="3984" y="2112"/>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6" name="Oval 16"/>
                <p:cNvSpPr>
                  <a:spLocks noChangeArrowheads="1"/>
                </p:cNvSpPr>
                <p:nvPr/>
              </p:nvSpPr>
              <p:spPr bwMode="auto">
                <a:xfrm>
                  <a:off x="2256" y="3264"/>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7" name="Oval 17"/>
                <p:cNvSpPr>
                  <a:spLocks noChangeArrowheads="1"/>
                </p:cNvSpPr>
                <p:nvPr/>
              </p:nvSpPr>
              <p:spPr bwMode="auto">
                <a:xfrm>
                  <a:off x="2256" y="960"/>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8" name="Oval 18"/>
                <p:cNvSpPr>
                  <a:spLocks noChangeArrowheads="1"/>
                </p:cNvSpPr>
                <p:nvPr/>
              </p:nvSpPr>
              <p:spPr bwMode="auto">
                <a:xfrm>
                  <a:off x="2832" y="2112"/>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9" name="Oval 19"/>
                <p:cNvSpPr>
                  <a:spLocks noChangeArrowheads="1"/>
                </p:cNvSpPr>
                <p:nvPr/>
              </p:nvSpPr>
              <p:spPr bwMode="auto">
                <a:xfrm>
                  <a:off x="3408" y="3264"/>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0" name="Oval 20"/>
                <p:cNvSpPr>
                  <a:spLocks noChangeArrowheads="1"/>
                </p:cNvSpPr>
                <p:nvPr/>
              </p:nvSpPr>
              <p:spPr bwMode="auto">
                <a:xfrm>
                  <a:off x="1680" y="2112"/>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1" name="Oval 36"/>
                <p:cNvSpPr>
                  <a:spLocks noChangeArrowheads="1"/>
                </p:cNvSpPr>
                <p:nvPr/>
              </p:nvSpPr>
              <p:spPr bwMode="auto">
                <a:xfrm>
                  <a:off x="3408" y="960"/>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2" name="Oval 37"/>
                <p:cNvSpPr>
                  <a:spLocks noChangeArrowheads="1"/>
                </p:cNvSpPr>
                <p:nvPr/>
              </p:nvSpPr>
              <p:spPr bwMode="auto">
                <a:xfrm>
                  <a:off x="1104" y="960"/>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3" name="Oval 38"/>
                <p:cNvSpPr>
                  <a:spLocks noChangeArrowheads="1"/>
                </p:cNvSpPr>
                <p:nvPr/>
              </p:nvSpPr>
              <p:spPr bwMode="auto">
                <a:xfrm>
                  <a:off x="4560" y="3264"/>
                  <a:ext cx="96" cy="96"/>
                </a:xfrm>
                <a:prstGeom prst="ellipse">
                  <a:avLst/>
                </a:prstGeom>
                <a:solidFill>
                  <a:srgbClr val="00FF00"/>
                </a:solidFill>
                <a:ln w="9525">
                  <a:solidFill>
                    <a:schemeClr val="tx1"/>
                  </a:solidFill>
                  <a:round/>
                  <a:headEnd/>
                  <a:tailEnd/>
                </a:ln>
              </p:spPr>
              <p:txBody>
                <a:bodyPr wrap="none" anchor="ctr"/>
                <a:lstStyle/>
                <a:p>
                  <a:endParaRPr lang="en-US"/>
                </a:p>
              </p:txBody>
            </p:sp>
          </p:grpSp>
          <p:sp>
            <p:nvSpPr>
              <p:cNvPr id="42004" name="Oval 50"/>
              <p:cNvSpPr>
                <a:spLocks noChangeArrowheads="1"/>
              </p:cNvSpPr>
              <p:nvPr/>
            </p:nvSpPr>
            <p:spPr bwMode="auto">
              <a:xfrm>
                <a:off x="4560" y="960"/>
                <a:ext cx="96" cy="96"/>
              </a:xfrm>
              <a:prstGeom prst="ellipse">
                <a:avLst/>
              </a:prstGeom>
              <a:solidFill>
                <a:srgbClr val="00FF00"/>
              </a:solidFill>
              <a:ln w="9525">
                <a:solidFill>
                  <a:schemeClr val="tx1"/>
                </a:solidFill>
                <a:round/>
                <a:headEnd/>
                <a:tailEnd/>
              </a:ln>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38200" y="2438400"/>
            <a:ext cx="7543800" cy="2895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987" name="Text Box 22"/>
          <p:cNvSpPr txBox="1">
            <a:spLocks noChangeArrowheads="1"/>
          </p:cNvSpPr>
          <p:nvPr/>
        </p:nvSpPr>
        <p:spPr bwMode="auto">
          <a:xfrm>
            <a:off x="2057400" y="609600"/>
            <a:ext cx="3519938" cy="523220"/>
          </a:xfrm>
          <a:prstGeom prst="rect">
            <a:avLst/>
          </a:prstGeom>
          <a:solidFill>
            <a:srgbClr val="000080"/>
          </a:solidFill>
          <a:ln w="9525">
            <a:noFill/>
            <a:miter lim="800000"/>
            <a:headEnd/>
            <a:tailEnd/>
          </a:ln>
        </p:spPr>
        <p:txBody>
          <a:bodyPr wrap="none">
            <a:spAutoFit/>
          </a:bodyPr>
          <a:lstStyle/>
          <a:p>
            <a:r>
              <a:rPr lang="en-US" sz="2800" dirty="0" smtClean="0">
                <a:solidFill>
                  <a:srgbClr val="FFFF00"/>
                </a:solidFill>
              </a:rPr>
              <a:t>Systematic: Transect</a:t>
            </a:r>
            <a:endParaRPr lang="en-US" sz="2800" dirty="0">
              <a:solidFill>
                <a:srgbClr val="FFFF00"/>
              </a:solidFill>
            </a:endParaRPr>
          </a:p>
        </p:txBody>
      </p:sp>
      <p:sp>
        <p:nvSpPr>
          <p:cNvPr id="41990" name="Line 25"/>
          <p:cNvSpPr>
            <a:spLocks noChangeShapeType="1"/>
          </p:cNvSpPr>
          <p:nvPr/>
        </p:nvSpPr>
        <p:spPr bwMode="auto">
          <a:xfrm>
            <a:off x="838200" y="3429000"/>
            <a:ext cx="7467600" cy="0"/>
          </a:xfrm>
          <a:prstGeom prst="line">
            <a:avLst/>
          </a:prstGeom>
          <a:noFill/>
          <a:ln w="9525">
            <a:solidFill>
              <a:schemeClr val="tx1"/>
            </a:solidFill>
            <a:round/>
            <a:headEnd/>
            <a:tailEnd/>
          </a:ln>
        </p:spPr>
        <p:txBody>
          <a:bodyPr/>
          <a:lstStyle/>
          <a:p>
            <a:endParaRPr lang="en-US"/>
          </a:p>
        </p:txBody>
      </p:sp>
      <p:sp>
        <p:nvSpPr>
          <p:cNvPr id="42005" name="Oval 15"/>
          <p:cNvSpPr>
            <a:spLocks noChangeArrowheads="1"/>
          </p:cNvSpPr>
          <p:nvPr/>
        </p:nvSpPr>
        <p:spPr bwMode="auto">
          <a:xfrm>
            <a:off x="7239000" y="3352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7" name="Oval 17"/>
          <p:cNvSpPr>
            <a:spLocks noChangeArrowheads="1"/>
          </p:cNvSpPr>
          <p:nvPr/>
        </p:nvSpPr>
        <p:spPr bwMode="auto">
          <a:xfrm>
            <a:off x="5410200" y="3352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08" name="Oval 18"/>
          <p:cNvSpPr>
            <a:spLocks noChangeArrowheads="1"/>
          </p:cNvSpPr>
          <p:nvPr/>
        </p:nvSpPr>
        <p:spPr bwMode="auto">
          <a:xfrm>
            <a:off x="4419600" y="3352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0" name="Oval 20"/>
          <p:cNvSpPr>
            <a:spLocks noChangeArrowheads="1"/>
          </p:cNvSpPr>
          <p:nvPr/>
        </p:nvSpPr>
        <p:spPr bwMode="auto">
          <a:xfrm>
            <a:off x="3581400" y="3352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1" name="Oval 36"/>
          <p:cNvSpPr>
            <a:spLocks noChangeArrowheads="1"/>
          </p:cNvSpPr>
          <p:nvPr/>
        </p:nvSpPr>
        <p:spPr bwMode="auto">
          <a:xfrm>
            <a:off x="6248400" y="3352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2012" name="Oval 37"/>
          <p:cNvSpPr>
            <a:spLocks noChangeArrowheads="1"/>
          </p:cNvSpPr>
          <p:nvPr/>
        </p:nvSpPr>
        <p:spPr bwMode="auto">
          <a:xfrm>
            <a:off x="2590800" y="3352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0" name="Oval 15"/>
          <p:cNvSpPr>
            <a:spLocks noChangeArrowheads="1"/>
          </p:cNvSpPr>
          <p:nvPr/>
        </p:nvSpPr>
        <p:spPr bwMode="auto">
          <a:xfrm>
            <a:off x="8229600" y="3352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1" name="Isosceles Triangle 30"/>
          <p:cNvSpPr/>
          <p:nvPr/>
        </p:nvSpPr>
        <p:spPr>
          <a:xfrm>
            <a:off x="1371600" y="2209800"/>
            <a:ext cx="45719"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37"/>
          <p:cNvSpPr>
            <a:spLocks noChangeArrowheads="1"/>
          </p:cNvSpPr>
          <p:nvPr/>
        </p:nvSpPr>
        <p:spPr bwMode="auto">
          <a:xfrm>
            <a:off x="1752600" y="3352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t>Think about what you do with data</a:t>
            </a:r>
          </a:p>
        </p:txBody>
      </p:sp>
      <p:sp>
        <p:nvSpPr>
          <p:cNvPr id="18435" name="Rectangle 3"/>
          <p:cNvSpPr>
            <a:spLocks noGrp="1" noChangeArrowheads="1"/>
          </p:cNvSpPr>
          <p:nvPr>
            <p:ph type="body" idx="1"/>
          </p:nvPr>
        </p:nvSpPr>
        <p:spPr/>
        <p:txBody>
          <a:bodyPr/>
          <a:lstStyle/>
          <a:p>
            <a:pPr eaLnBrk="1" hangingPunct="1"/>
            <a:r>
              <a:rPr lang="en-US" smtClean="0"/>
              <a:t>Storytime…………AR forest interps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914400" y="533400"/>
            <a:ext cx="7467600" cy="5562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3011" name="Text Box 31"/>
          <p:cNvSpPr txBox="1">
            <a:spLocks noChangeArrowheads="1"/>
          </p:cNvSpPr>
          <p:nvPr/>
        </p:nvSpPr>
        <p:spPr bwMode="auto">
          <a:xfrm>
            <a:off x="7010400" y="228600"/>
            <a:ext cx="1490663" cy="519113"/>
          </a:xfrm>
          <a:prstGeom prst="rect">
            <a:avLst/>
          </a:prstGeom>
          <a:solidFill>
            <a:srgbClr val="000080"/>
          </a:solidFill>
          <a:ln w="9525">
            <a:noFill/>
            <a:miter lim="800000"/>
            <a:headEnd/>
            <a:tailEnd/>
          </a:ln>
        </p:spPr>
        <p:txBody>
          <a:bodyPr wrap="none">
            <a:spAutoFit/>
          </a:bodyPr>
          <a:lstStyle/>
          <a:p>
            <a:r>
              <a:rPr lang="en-US" sz="2800">
                <a:solidFill>
                  <a:srgbClr val="FFFF00"/>
                </a:solidFill>
              </a:rPr>
              <a:t>Clusters</a:t>
            </a:r>
          </a:p>
        </p:txBody>
      </p:sp>
      <p:grpSp>
        <p:nvGrpSpPr>
          <p:cNvPr id="2" name="Group 56"/>
          <p:cNvGrpSpPr>
            <a:grpSpLocks/>
          </p:cNvGrpSpPr>
          <p:nvPr/>
        </p:nvGrpSpPr>
        <p:grpSpPr bwMode="auto">
          <a:xfrm>
            <a:off x="2971800" y="4343400"/>
            <a:ext cx="1219200" cy="1143000"/>
            <a:chOff x="3696" y="2688"/>
            <a:chExt cx="768" cy="720"/>
          </a:xfrm>
        </p:grpSpPr>
        <p:sp>
          <p:nvSpPr>
            <p:cNvPr id="43030" name="Rectangle 37"/>
            <p:cNvSpPr>
              <a:spLocks noChangeArrowheads="1"/>
            </p:cNvSpPr>
            <p:nvPr/>
          </p:nvSpPr>
          <p:spPr bwMode="auto">
            <a:xfrm>
              <a:off x="3696" y="2688"/>
              <a:ext cx="768" cy="72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3031" name="Oval 38"/>
            <p:cNvSpPr>
              <a:spLocks noChangeArrowheads="1"/>
            </p:cNvSpPr>
            <p:nvPr/>
          </p:nvSpPr>
          <p:spPr bwMode="auto">
            <a:xfrm>
              <a:off x="3840" y="2784"/>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3032" name="Oval 39"/>
            <p:cNvSpPr>
              <a:spLocks noChangeArrowheads="1"/>
            </p:cNvSpPr>
            <p:nvPr/>
          </p:nvSpPr>
          <p:spPr bwMode="auto">
            <a:xfrm>
              <a:off x="3792" y="3072"/>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3033" name="Oval 40"/>
            <p:cNvSpPr>
              <a:spLocks noChangeArrowheads="1"/>
            </p:cNvSpPr>
            <p:nvPr/>
          </p:nvSpPr>
          <p:spPr bwMode="auto">
            <a:xfrm>
              <a:off x="4272" y="2784"/>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3034" name="Oval 41"/>
            <p:cNvSpPr>
              <a:spLocks noChangeArrowheads="1"/>
            </p:cNvSpPr>
            <p:nvPr/>
          </p:nvSpPr>
          <p:spPr bwMode="auto">
            <a:xfrm>
              <a:off x="4224" y="2976"/>
              <a:ext cx="96" cy="96"/>
            </a:xfrm>
            <a:prstGeom prst="ellipse">
              <a:avLst/>
            </a:prstGeom>
            <a:solidFill>
              <a:srgbClr val="00FF00"/>
            </a:solidFill>
            <a:ln w="9525">
              <a:solidFill>
                <a:schemeClr val="tx1"/>
              </a:solidFill>
              <a:round/>
              <a:headEnd/>
              <a:tailEnd/>
            </a:ln>
          </p:spPr>
          <p:txBody>
            <a:bodyPr wrap="none" anchor="ctr"/>
            <a:lstStyle/>
            <a:p>
              <a:endParaRPr lang="en-US"/>
            </a:p>
          </p:txBody>
        </p:sp>
      </p:grpSp>
      <p:grpSp>
        <p:nvGrpSpPr>
          <p:cNvPr id="3" name="Group 54"/>
          <p:cNvGrpSpPr>
            <a:grpSpLocks/>
          </p:cNvGrpSpPr>
          <p:nvPr/>
        </p:nvGrpSpPr>
        <p:grpSpPr bwMode="auto">
          <a:xfrm>
            <a:off x="5943600" y="1752600"/>
            <a:ext cx="1219200" cy="1143000"/>
            <a:chOff x="4176" y="672"/>
            <a:chExt cx="768" cy="720"/>
          </a:xfrm>
        </p:grpSpPr>
        <p:sp>
          <p:nvSpPr>
            <p:cNvPr id="43026" name="Rectangle 43"/>
            <p:cNvSpPr>
              <a:spLocks noChangeArrowheads="1"/>
            </p:cNvSpPr>
            <p:nvPr/>
          </p:nvSpPr>
          <p:spPr bwMode="auto">
            <a:xfrm>
              <a:off x="4176" y="672"/>
              <a:ext cx="768" cy="72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3027" name="Oval 44"/>
            <p:cNvSpPr>
              <a:spLocks noChangeArrowheads="1"/>
            </p:cNvSpPr>
            <p:nvPr/>
          </p:nvSpPr>
          <p:spPr bwMode="auto">
            <a:xfrm>
              <a:off x="4656" y="768"/>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3028" name="Oval 45"/>
            <p:cNvSpPr>
              <a:spLocks noChangeArrowheads="1"/>
            </p:cNvSpPr>
            <p:nvPr/>
          </p:nvSpPr>
          <p:spPr bwMode="auto">
            <a:xfrm>
              <a:off x="4704" y="1104"/>
              <a:ext cx="96" cy="96"/>
            </a:xfrm>
            <a:prstGeom prst="ellipse">
              <a:avLst/>
            </a:prstGeom>
            <a:solidFill>
              <a:srgbClr val="00FF00"/>
            </a:solidFill>
            <a:ln w="9525">
              <a:solidFill>
                <a:schemeClr val="tx1"/>
              </a:solidFill>
              <a:round/>
              <a:headEnd/>
              <a:tailEnd/>
            </a:ln>
          </p:spPr>
          <p:txBody>
            <a:bodyPr wrap="none" anchor="ctr"/>
            <a:lstStyle/>
            <a:p>
              <a:endParaRPr lang="en-US"/>
            </a:p>
          </p:txBody>
        </p:sp>
      </p:grpSp>
      <p:grpSp>
        <p:nvGrpSpPr>
          <p:cNvPr id="4" name="Group 53"/>
          <p:cNvGrpSpPr>
            <a:grpSpLocks/>
          </p:cNvGrpSpPr>
          <p:nvPr/>
        </p:nvGrpSpPr>
        <p:grpSpPr bwMode="auto">
          <a:xfrm>
            <a:off x="1219200" y="990600"/>
            <a:ext cx="1219200" cy="990600"/>
            <a:chOff x="768" y="624"/>
            <a:chExt cx="768" cy="624"/>
          </a:xfrm>
        </p:grpSpPr>
        <p:grpSp>
          <p:nvGrpSpPr>
            <p:cNvPr id="43015" name="Group 52"/>
            <p:cNvGrpSpPr>
              <a:grpSpLocks/>
            </p:cNvGrpSpPr>
            <p:nvPr/>
          </p:nvGrpSpPr>
          <p:grpSpPr bwMode="auto">
            <a:xfrm>
              <a:off x="768" y="624"/>
              <a:ext cx="768" cy="624"/>
              <a:chOff x="768" y="624"/>
              <a:chExt cx="768" cy="624"/>
            </a:xfrm>
          </p:grpSpPr>
          <p:grpSp>
            <p:nvGrpSpPr>
              <p:cNvPr id="43017" name="Group 51"/>
              <p:cNvGrpSpPr>
                <a:grpSpLocks/>
              </p:cNvGrpSpPr>
              <p:nvPr/>
            </p:nvGrpSpPr>
            <p:grpSpPr bwMode="auto">
              <a:xfrm>
                <a:off x="768" y="624"/>
                <a:ext cx="768" cy="624"/>
                <a:chOff x="768" y="624"/>
                <a:chExt cx="768" cy="624"/>
              </a:xfrm>
            </p:grpSpPr>
            <p:sp>
              <p:nvSpPr>
                <p:cNvPr id="43020" name="Rectangle 32"/>
                <p:cNvSpPr>
                  <a:spLocks noChangeArrowheads="1"/>
                </p:cNvSpPr>
                <p:nvPr/>
              </p:nvSpPr>
              <p:spPr bwMode="auto">
                <a:xfrm>
                  <a:off x="768" y="624"/>
                  <a:ext cx="768" cy="62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3021" name="Line 33"/>
                <p:cNvSpPr>
                  <a:spLocks noChangeShapeType="1"/>
                </p:cNvSpPr>
                <p:nvPr/>
              </p:nvSpPr>
              <p:spPr bwMode="auto">
                <a:xfrm>
                  <a:off x="768" y="1104"/>
                  <a:ext cx="768" cy="0"/>
                </a:xfrm>
                <a:prstGeom prst="line">
                  <a:avLst/>
                </a:prstGeom>
                <a:noFill/>
                <a:ln w="9525">
                  <a:solidFill>
                    <a:schemeClr val="tx1"/>
                  </a:solidFill>
                  <a:round/>
                  <a:headEnd/>
                  <a:tailEnd/>
                </a:ln>
              </p:spPr>
              <p:txBody>
                <a:bodyPr/>
                <a:lstStyle/>
                <a:p>
                  <a:endParaRPr lang="en-US"/>
                </a:p>
              </p:txBody>
            </p:sp>
            <p:sp>
              <p:nvSpPr>
                <p:cNvPr id="43022" name="Line 34"/>
                <p:cNvSpPr>
                  <a:spLocks noChangeShapeType="1"/>
                </p:cNvSpPr>
                <p:nvPr/>
              </p:nvSpPr>
              <p:spPr bwMode="auto">
                <a:xfrm>
                  <a:off x="768" y="816"/>
                  <a:ext cx="768" cy="0"/>
                </a:xfrm>
                <a:prstGeom prst="line">
                  <a:avLst/>
                </a:prstGeom>
                <a:noFill/>
                <a:ln w="9525">
                  <a:solidFill>
                    <a:schemeClr val="tx1"/>
                  </a:solidFill>
                  <a:round/>
                  <a:headEnd/>
                  <a:tailEnd/>
                </a:ln>
              </p:spPr>
              <p:txBody>
                <a:bodyPr/>
                <a:lstStyle/>
                <a:p>
                  <a:endParaRPr lang="en-US"/>
                </a:p>
              </p:txBody>
            </p:sp>
            <p:sp>
              <p:nvSpPr>
                <p:cNvPr id="43023" name="Line 35"/>
                <p:cNvSpPr>
                  <a:spLocks noChangeShapeType="1"/>
                </p:cNvSpPr>
                <p:nvPr/>
              </p:nvSpPr>
              <p:spPr bwMode="auto">
                <a:xfrm>
                  <a:off x="1344" y="624"/>
                  <a:ext cx="0" cy="624"/>
                </a:xfrm>
                <a:prstGeom prst="line">
                  <a:avLst/>
                </a:prstGeom>
                <a:noFill/>
                <a:ln w="9525">
                  <a:solidFill>
                    <a:schemeClr val="tx1"/>
                  </a:solidFill>
                  <a:round/>
                  <a:headEnd/>
                  <a:tailEnd/>
                </a:ln>
              </p:spPr>
              <p:txBody>
                <a:bodyPr/>
                <a:lstStyle/>
                <a:p>
                  <a:endParaRPr lang="en-US"/>
                </a:p>
              </p:txBody>
            </p:sp>
            <p:sp>
              <p:nvSpPr>
                <p:cNvPr id="43024" name="Line 36"/>
                <p:cNvSpPr>
                  <a:spLocks noChangeShapeType="1"/>
                </p:cNvSpPr>
                <p:nvPr/>
              </p:nvSpPr>
              <p:spPr bwMode="auto">
                <a:xfrm>
                  <a:off x="960" y="624"/>
                  <a:ext cx="0" cy="624"/>
                </a:xfrm>
                <a:prstGeom prst="line">
                  <a:avLst/>
                </a:prstGeom>
                <a:noFill/>
                <a:ln w="9525">
                  <a:solidFill>
                    <a:schemeClr val="tx1"/>
                  </a:solidFill>
                  <a:round/>
                  <a:headEnd/>
                  <a:tailEnd/>
                </a:ln>
              </p:spPr>
              <p:txBody>
                <a:bodyPr/>
                <a:lstStyle/>
                <a:p>
                  <a:endParaRPr lang="en-US"/>
                </a:p>
              </p:txBody>
            </p:sp>
            <p:sp>
              <p:nvSpPr>
                <p:cNvPr id="43025" name="Oval 49"/>
                <p:cNvSpPr>
                  <a:spLocks noChangeArrowheads="1"/>
                </p:cNvSpPr>
                <p:nvPr/>
              </p:nvSpPr>
              <p:spPr bwMode="auto">
                <a:xfrm>
                  <a:off x="1296" y="1056"/>
                  <a:ext cx="96" cy="96"/>
                </a:xfrm>
                <a:prstGeom prst="ellipse">
                  <a:avLst/>
                </a:prstGeom>
                <a:solidFill>
                  <a:srgbClr val="00FF00"/>
                </a:solidFill>
                <a:ln w="9525">
                  <a:solidFill>
                    <a:schemeClr val="tx1"/>
                  </a:solidFill>
                  <a:round/>
                  <a:headEnd/>
                  <a:tailEnd/>
                </a:ln>
              </p:spPr>
              <p:txBody>
                <a:bodyPr wrap="none" anchor="ctr"/>
                <a:lstStyle/>
                <a:p>
                  <a:endParaRPr lang="en-US"/>
                </a:p>
              </p:txBody>
            </p:sp>
          </p:grpSp>
          <p:sp>
            <p:nvSpPr>
              <p:cNvPr id="43018" name="Oval 48"/>
              <p:cNvSpPr>
                <a:spLocks noChangeArrowheads="1"/>
              </p:cNvSpPr>
              <p:nvPr/>
            </p:nvSpPr>
            <p:spPr bwMode="auto">
              <a:xfrm>
                <a:off x="1296" y="768"/>
                <a:ext cx="96" cy="96"/>
              </a:xfrm>
              <a:prstGeom prst="ellipse">
                <a:avLst/>
              </a:prstGeom>
              <a:solidFill>
                <a:srgbClr val="00FF00"/>
              </a:solidFill>
              <a:ln w="9525">
                <a:solidFill>
                  <a:schemeClr val="tx1"/>
                </a:solidFill>
                <a:round/>
                <a:headEnd/>
                <a:tailEnd/>
              </a:ln>
            </p:spPr>
            <p:txBody>
              <a:bodyPr wrap="none" anchor="ctr"/>
              <a:lstStyle/>
              <a:p>
                <a:endParaRPr lang="en-US"/>
              </a:p>
            </p:txBody>
          </p:sp>
          <p:sp>
            <p:nvSpPr>
              <p:cNvPr id="43019" name="Oval 50"/>
              <p:cNvSpPr>
                <a:spLocks noChangeArrowheads="1"/>
              </p:cNvSpPr>
              <p:nvPr/>
            </p:nvSpPr>
            <p:spPr bwMode="auto">
              <a:xfrm>
                <a:off x="912" y="1056"/>
                <a:ext cx="96" cy="96"/>
              </a:xfrm>
              <a:prstGeom prst="ellipse">
                <a:avLst/>
              </a:prstGeom>
              <a:solidFill>
                <a:srgbClr val="00FF00"/>
              </a:solidFill>
              <a:ln w="9525">
                <a:solidFill>
                  <a:schemeClr val="tx1"/>
                </a:solidFill>
                <a:round/>
                <a:headEnd/>
                <a:tailEnd/>
              </a:ln>
            </p:spPr>
            <p:txBody>
              <a:bodyPr wrap="none" anchor="ctr"/>
              <a:lstStyle/>
              <a:p>
                <a:endParaRPr lang="en-US"/>
              </a:p>
            </p:txBody>
          </p:sp>
        </p:grpSp>
        <p:sp>
          <p:nvSpPr>
            <p:cNvPr id="43016" name="Oval 47"/>
            <p:cNvSpPr>
              <a:spLocks noChangeArrowheads="1"/>
            </p:cNvSpPr>
            <p:nvPr/>
          </p:nvSpPr>
          <p:spPr bwMode="auto">
            <a:xfrm>
              <a:off x="912" y="768"/>
              <a:ext cx="96" cy="96"/>
            </a:xfrm>
            <a:prstGeom prst="ellipse">
              <a:avLst/>
            </a:prstGeom>
            <a:solidFill>
              <a:srgbClr val="00FF00"/>
            </a:solidFill>
            <a:ln w="9525">
              <a:solidFill>
                <a:schemeClr val="tx1"/>
              </a:solidFill>
              <a:round/>
              <a:headEnd/>
              <a:tailEnd/>
            </a:ln>
          </p:spPr>
          <p:txBody>
            <a:bodyPr wrap="none" anchor="ctr"/>
            <a:lstStyle/>
            <a:p>
              <a:endParaRPr lang="en-US"/>
            </a:p>
          </p:txBody>
        </p:sp>
      </p:grpSp>
      <p:cxnSp>
        <p:nvCxnSpPr>
          <p:cNvPr id="29" name="Straight Connector 28"/>
          <p:cNvCxnSpPr>
            <a:stCxn id="43026" idx="0"/>
            <a:endCxn id="43026" idx="2"/>
          </p:cNvCxnSpPr>
          <p:nvPr/>
        </p:nvCxnSpPr>
        <p:spPr>
          <a:xfrm rot="16200000" flipH="1">
            <a:off x="5981700" y="23241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43026" idx="3"/>
          </p:cNvCxnSpPr>
          <p:nvPr/>
        </p:nvCxnSpPr>
        <p:spPr>
          <a:xfrm>
            <a:off x="5943600" y="23241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44"/>
          <p:cNvSpPr>
            <a:spLocks noChangeArrowheads="1"/>
          </p:cNvSpPr>
          <p:nvPr/>
        </p:nvSpPr>
        <p:spPr bwMode="auto">
          <a:xfrm>
            <a:off x="6172200" y="25146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6" name="Oval 44"/>
          <p:cNvSpPr>
            <a:spLocks noChangeArrowheads="1"/>
          </p:cNvSpPr>
          <p:nvPr/>
        </p:nvSpPr>
        <p:spPr bwMode="auto">
          <a:xfrm>
            <a:off x="6096000" y="19812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457200"/>
            <a:ext cx="8229600" cy="1143000"/>
          </a:xfrm>
        </p:spPr>
        <p:txBody>
          <a:bodyPr/>
          <a:lstStyle/>
          <a:p>
            <a:pPr eaLnBrk="1" hangingPunct="1"/>
            <a:r>
              <a:rPr lang="en-US" sz="4000" smtClean="0"/>
              <a:t>Why do I keep using the word random?</a:t>
            </a:r>
          </a:p>
        </p:txBody>
      </p:sp>
      <p:sp>
        <p:nvSpPr>
          <p:cNvPr id="86020" name="Text Box 4"/>
          <p:cNvSpPr txBox="1">
            <a:spLocks noChangeArrowheads="1"/>
          </p:cNvSpPr>
          <p:nvPr/>
        </p:nvSpPr>
        <p:spPr bwMode="auto">
          <a:xfrm>
            <a:off x="533400" y="2438400"/>
            <a:ext cx="4559300" cy="579438"/>
          </a:xfrm>
          <a:prstGeom prst="rect">
            <a:avLst/>
          </a:prstGeom>
          <a:solidFill>
            <a:srgbClr val="000080"/>
          </a:solidFill>
          <a:ln w="9525">
            <a:noFill/>
            <a:miter lim="800000"/>
            <a:headEnd/>
            <a:tailEnd/>
          </a:ln>
        </p:spPr>
        <p:txBody>
          <a:bodyPr wrap="none">
            <a:spAutoFit/>
          </a:bodyPr>
          <a:lstStyle/>
          <a:p>
            <a:r>
              <a:rPr lang="en-US" dirty="0">
                <a:solidFill>
                  <a:srgbClr val="FFFF00"/>
                </a:solidFill>
              </a:rPr>
              <a:t>randomness avoids bias</a:t>
            </a:r>
          </a:p>
        </p:txBody>
      </p:sp>
      <p:sp>
        <p:nvSpPr>
          <p:cNvPr id="86021" name="Text Box 5"/>
          <p:cNvSpPr txBox="1">
            <a:spLocks noChangeArrowheads="1"/>
          </p:cNvSpPr>
          <p:nvPr/>
        </p:nvSpPr>
        <p:spPr bwMode="auto">
          <a:xfrm>
            <a:off x="5486400" y="1219200"/>
            <a:ext cx="3429000" cy="3046988"/>
          </a:xfrm>
          <a:prstGeom prst="rect">
            <a:avLst/>
          </a:prstGeom>
          <a:solidFill>
            <a:schemeClr val="bg1"/>
          </a:solidFill>
          <a:ln w="9525">
            <a:noFill/>
            <a:miter lim="800000"/>
            <a:headEnd/>
            <a:tailEnd/>
          </a:ln>
        </p:spPr>
        <p:txBody>
          <a:bodyPr wrap="square">
            <a:spAutoFit/>
          </a:bodyPr>
          <a:lstStyle/>
          <a:p>
            <a:r>
              <a:rPr lang="en-US" dirty="0">
                <a:solidFill>
                  <a:srgbClr val="FF3300"/>
                </a:solidFill>
              </a:rPr>
              <a:t>Bias: </a:t>
            </a:r>
            <a:r>
              <a:rPr lang="en-US" dirty="0" err="1">
                <a:solidFill>
                  <a:srgbClr val="FF3300"/>
                </a:solidFill>
              </a:rPr>
              <a:t>tendancy</a:t>
            </a:r>
            <a:r>
              <a:rPr lang="en-US" dirty="0">
                <a:solidFill>
                  <a:srgbClr val="FF3300"/>
                </a:solidFill>
              </a:rPr>
              <a:t> or preference that interferes with the ability to be impartial or objective</a:t>
            </a:r>
          </a:p>
        </p:txBody>
      </p:sp>
      <p:sp>
        <p:nvSpPr>
          <p:cNvPr id="86022" name="Text Box 6"/>
          <p:cNvSpPr txBox="1">
            <a:spLocks noChangeArrowheads="1"/>
          </p:cNvSpPr>
          <p:nvPr/>
        </p:nvSpPr>
        <p:spPr bwMode="auto">
          <a:xfrm>
            <a:off x="533400" y="4191000"/>
            <a:ext cx="6781800" cy="579438"/>
          </a:xfrm>
          <a:prstGeom prst="rect">
            <a:avLst/>
          </a:prstGeom>
          <a:solidFill>
            <a:srgbClr val="000080"/>
          </a:solidFill>
          <a:ln w="9525">
            <a:noFill/>
            <a:miter lim="800000"/>
            <a:headEnd/>
            <a:tailEnd/>
          </a:ln>
        </p:spPr>
        <p:txBody>
          <a:bodyPr>
            <a:spAutoFit/>
          </a:bodyPr>
          <a:lstStyle/>
          <a:p>
            <a:r>
              <a:rPr lang="en-US" dirty="0">
                <a:solidFill>
                  <a:srgbClr val="FFFF00"/>
                </a:solidFill>
              </a:rPr>
              <a:t>Examples of Bias in soil sampling..?</a:t>
            </a:r>
          </a:p>
        </p:txBody>
      </p:sp>
      <p:sp>
        <p:nvSpPr>
          <p:cNvPr id="86023" name="Text Box 7"/>
          <p:cNvSpPr txBox="1">
            <a:spLocks noChangeArrowheads="1"/>
          </p:cNvSpPr>
          <p:nvPr/>
        </p:nvSpPr>
        <p:spPr bwMode="auto">
          <a:xfrm>
            <a:off x="609600" y="5105400"/>
            <a:ext cx="6781800" cy="1066800"/>
          </a:xfrm>
          <a:prstGeom prst="rect">
            <a:avLst/>
          </a:prstGeom>
          <a:solidFill>
            <a:srgbClr val="000080"/>
          </a:solidFill>
          <a:ln w="9525">
            <a:noFill/>
            <a:miter lim="800000"/>
            <a:headEnd/>
            <a:tailEnd/>
          </a:ln>
        </p:spPr>
        <p:txBody>
          <a:bodyPr>
            <a:spAutoFit/>
          </a:bodyPr>
          <a:lstStyle/>
          <a:p>
            <a:r>
              <a:rPr lang="en-US" dirty="0">
                <a:solidFill>
                  <a:srgbClr val="FFFF00"/>
                </a:solidFill>
              </a:rPr>
              <a:t>taking all your samples no more than 10 feet from a road.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21">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2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1" grpId="0" build="allAtOnce" animBg="1"/>
      <p:bldP spid="86022" grpId="0" animBg="1"/>
      <p:bldP spid="860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dirty="0" smtClean="0"/>
              <a:t>A note on bias </a:t>
            </a:r>
            <a:endParaRPr lang="en-US" dirty="0"/>
          </a:p>
        </p:txBody>
      </p:sp>
      <p:sp>
        <p:nvSpPr>
          <p:cNvPr id="3" name="Content Placeholder 2"/>
          <p:cNvSpPr>
            <a:spLocks noGrp="1"/>
          </p:cNvSpPr>
          <p:nvPr>
            <p:ph idx="1"/>
          </p:nvPr>
        </p:nvSpPr>
        <p:spPr>
          <a:xfrm>
            <a:off x="457200" y="990600"/>
            <a:ext cx="8229600" cy="4525963"/>
          </a:xfrm>
        </p:spPr>
        <p:txBody>
          <a:bodyPr/>
          <a:lstStyle/>
          <a:p>
            <a:r>
              <a:rPr lang="en-US" dirty="0" smtClean="0"/>
              <a:t>Bias isn’t all bad</a:t>
            </a:r>
          </a:p>
          <a:p>
            <a:pPr lvl="1"/>
            <a:r>
              <a:rPr lang="en-US" dirty="0" smtClean="0"/>
              <a:t>When we direct samples to an area to capture the variability</a:t>
            </a:r>
          </a:p>
          <a:p>
            <a:pPr lvl="1"/>
            <a:r>
              <a:rPr lang="en-US" dirty="0" smtClean="0"/>
              <a:t>This is </a:t>
            </a:r>
            <a:r>
              <a:rPr lang="en-US" u="sng" dirty="0" smtClean="0"/>
              <a:t>model directed sampling</a:t>
            </a:r>
          </a:p>
          <a:p>
            <a:pPr lvl="1"/>
            <a:endParaRPr lang="en-US" sz="1200" dirty="0" smtClean="0"/>
          </a:p>
          <a:p>
            <a:r>
              <a:rPr lang="en-US" dirty="0" smtClean="0"/>
              <a:t>However……….. we need to be careful, documenting the how and why</a:t>
            </a:r>
          </a:p>
          <a:p>
            <a:pPr lvl="1"/>
            <a:r>
              <a:rPr lang="en-US" dirty="0" smtClean="0"/>
              <a:t>GIS can help with this a lot</a:t>
            </a:r>
          </a:p>
          <a:p>
            <a:pPr lvl="1"/>
            <a:r>
              <a:rPr lang="en-US" dirty="0" smtClean="0"/>
              <a:t>How representative is that area you directed your sampling towards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6629400"/>
          </a:xfrm>
          <a:prstGeom prst="rect">
            <a:avLst/>
          </a:prstGeom>
          <a:solidFill>
            <a:schemeClr val="accent1"/>
          </a:solidFill>
          <a:ln w="9525">
            <a:solidFill>
              <a:schemeClr val="tx1"/>
            </a:solidFill>
            <a:miter lim="800000"/>
            <a:headEnd/>
            <a:tailEnd/>
          </a:ln>
        </p:spPr>
        <p:txBody>
          <a:bodyPr wrap="none" anchor="ctr"/>
          <a:lstStyle/>
          <a:p>
            <a:endParaRPr lang="en-US" dirty="0">
              <a:ln w="28575">
                <a:solidFill>
                  <a:schemeClr val="tx1"/>
                </a:solidFill>
              </a:ln>
            </a:endParaRPr>
          </a:p>
        </p:txBody>
      </p:sp>
      <p:sp>
        <p:nvSpPr>
          <p:cNvPr id="43011" name="Text Box 31"/>
          <p:cNvSpPr txBox="1">
            <a:spLocks noChangeArrowheads="1"/>
          </p:cNvSpPr>
          <p:nvPr/>
        </p:nvSpPr>
        <p:spPr bwMode="auto">
          <a:xfrm>
            <a:off x="7010400" y="228600"/>
            <a:ext cx="1750287" cy="523220"/>
          </a:xfrm>
          <a:prstGeom prst="rect">
            <a:avLst/>
          </a:prstGeom>
          <a:solidFill>
            <a:srgbClr val="000080"/>
          </a:solidFill>
          <a:ln w="9525">
            <a:noFill/>
            <a:miter lim="800000"/>
            <a:headEnd/>
            <a:tailEnd/>
          </a:ln>
        </p:spPr>
        <p:txBody>
          <a:bodyPr wrap="none">
            <a:spAutoFit/>
          </a:bodyPr>
          <a:lstStyle/>
          <a:p>
            <a:r>
              <a:rPr lang="en-US" sz="2800" dirty="0" smtClean="0">
                <a:solidFill>
                  <a:srgbClr val="FFFF00"/>
                </a:solidFill>
              </a:rPr>
              <a:t>Transects</a:t>
            </a:r>
            <a:endParaRPr lang="en-US" sz="2800" dirty="0">
              <a:solidFill>
                <a:srgbClr val="FFFF00"/>
              </a:solidFill>
            </a:endParaRPr>
          </a:p>
        </p:txBody>
      </p:sp>
      <p:sp>
        <p:nvSpPr>
          <p:cNvPr id="43033" name="Oval 40"/>
          <p:cNvSpPr>
            <a:spLocks noChangeArrowheads="1"/>
          </p:cNvSpPr>
          <p:nvPr/>
        </p:nvSpPr>
        <p:spPr bwMode="auto">
          <a:xfrm>
            <a:off x="7924800" y="28956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3032" name="Oval 39"/>
          <p:cNvSpPr>
            <a:spLocks noChangeArrowheads="1"/>
          </p:cNvSpPr>
          <p:nvPr/>
        </p:nvSpPr>
        <p:spPr bwMode="auto">
          <a:xfrm>
            <a:off x="7010400" y="38862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3034" name="Oval 41"/>
          <p:cNvSpPr>
            <a:spLocks noChangeArrowheads="1"/>
          </p:cNvSpPr>
          <p:nvPr/>
        </p:nvSpPr>
        <p:spPr bwMode="auto">
          <a:xfrm>
            <a:off x="7543800" y="33528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3035" name="Oval 42"/>
          <p:cNvSpPr>
            <a:spLocks noChangeArrowheads="1"/>
          </p:cNvSpPr>
          <p:nvPr/>
        </p:nvSpPr>
        <p:spPr bwMode="auto">
          <a:xfrm>
            <a:off x="6400800" y="43434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29" name="Oval 42"/>
          <p:cNvSpPr>
            <a:spLocks noChangeArrowheads="1"/>
          </p:cNvSpPr>
          <p:nvPr/>
        </p:nvSpPr>
        <p:spPr bwMode="auto">
          <a:xfrm>
            <a:off x="5638800" y="47244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grpSp>
        <p:nvGrpSpPr>
          <p:cNvPr id="34" name="Group 33"/>
          <p:cNvGrpSpPr/>
          <p:nvPr/>
        </p:nvGrpSpPr>
        <p:grpSpPr>
          <a:xfrm>
            <a:off x="685800" y="4495800"/>
            <a:ext cx="1971675" cy="1727200"/>
            <a:chOff x="609600" y="4343400"/>
            <a:chExt cx="1971675" cy="1727200"/>
          </a:xfrm>
        </p:grpSpPr>
        <p:sp>
          <p:nvSpPr>
            <p:cNvPr id="35" name="Oval 40"/>
            <p:cNvSpPr>
              <a:spLocks noChangeArrowheads="1"/>
            </p:cNvSpPr>
            <p:nvPr/>
          </p:nvSpPr>
          <p:spPr bwMode="auto">
            <a:xfrm>
              <a:off x="2362200" y="43434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grpSp>
          <p:nvGrpSpPr>
            <p:cNvPr id="36" name="Group 29"/>
            <p:cNvGrpSpPr/>
            <p:nvPr/>
          </p:nvGrpSpPr>
          <p:grpSpPr>
            <a:xfrm>
              <a:off x="609600" y="4800600"/>
              <a:ext cx="1590675" cy="1270000"/>
              <a:chOff x="609600" y="4800600"/>
              <a:chExt cx="1590675" cy="1270000"/>
            </a:xfrm>
          </p:grpSpPr>
          <p:sp>
            <p:nvSpPr>
              <p:cNvPr id="37" name="Oval 39"/>
              <p:cNvSpPr>
                <a:spLocks noChangeArrowheads="1"/>
              </p:cNvSpPr>
              <p:nvPr/>
            </p:nvSpPr>
            <p:spPr bwMode="auto">
              <a:xfrm>
                <a:off x="1600200" y="51816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8" name="Oval 41"/>
              <p:cNvSpPr>
                <a:spLocks noChangeArrowheads="1"/>
              </p:cNvSpPr>
              <p:nvPr/>
            </p:nvSpPr>
            <p:spPr bwMode="auto">
              <a:xfrm>
                <a:off x="1981200" y="48006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9" name="Oval 42"/>
              <p:cNvSpPr>
                <a:spLocks noChangeArrowheads="1"/>
              </p:cNvSpPr>
              <p:nvPr/>
            </p:nvSpPr>
            <p:spPr bwMode="auto">
              <a:xfrm>
                <a:off x="1143000" y="55626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0" name="Oval 42"/>
              <p:cNvSpPr>
                <a:spLocks noChangeArrowheads="1"/>
              </p:cNvSpPr>
              <p:nvPr/>
            </p:nvSpPr>
            <p:spPr bwMode="auto">
              <a:xfrm>
                <a:off x="609600" y="58674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grpSp>
      </p:grpSp>
      <p:sp>
        <p:nvSpPr>
          <p:cNvPr id="43" name="Oval 40"/>
          <p:cNvSpPr>
            <a:spLocks noChangeArrowheads="1"/>
          </p:cNvSpPr>
          <p:nvPr/>
        </p:nvSpPr>
        <p:spPr bwMode="auto">
          <a:xfrm>
            <a:off x="2209800" y="6096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5" name="Oval 39"/>
          <p:cNvSpPr>
            <a:spLocks noChangeArrowheads="1"/>
          </p:cNvSpPr>
          <p:nvPr/>
        </p:nvSpPr>
        <p:spPr bwMode="auto">
          <a:xfrm>
            <a:off x="1447800" y="14478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6" name="Oval 41"/>
          <p:cNvSpPr>
            <a:spLocks noChangeArrowheads="1"/>
          </p:cNvSpPr>
          <p:nvPr/>
        </p:nvSpPr>
        <p:spPr bwMode="auto">
          <a:xfrm>
            <a:off x="1828800" y="1066800"/>
            <a:ext cx="219075" cy="203200"/>
          </a:xfrm>
          <a:prstGeom prst="ellipse">
            <a:avLst/>
          </a:prstGeom>
          <a:solidFill>
            <a:srgbClr val="00FF00"/>
          </a:solidFill>
          <a:ln w="9525">
            <a:solidFill>
              <a:schemeClr val="tx1"/>
            </a:solidFill>
            <a:round/>
            <a:headEnd/>
            <a:tailEnd/>
          </a:ln>
        </p:spPr>
        <p:txBody>
          <a:bodyPr wrap="none" anchor="ctr"/>
          <a:lstStyle/>
          <a:p>
            <a:endParaRPr lang="en-US"/>
          </a:p>
        </p:txBody>
      </p:sp>
      <p:sp>
        <p:nvSpPr>
          <p:cNvPr id="49" name="TextBox 48"/>
          <p:cNvSpPr txBox="1"/>
          <p:nvPr/>
        </p:nvSpPr>
        <p:spPr>
          <a:xfrm>
            <a:off x="3276600" y="304800"/>
            <a:ext cx="2031133" cy="584775"/>
          </a:xfrm>
          <a:prstGeom prst="rect">
            <a:avLst/>
          </a:prstGeom>
          <a:noFill/>
        </p:spPr>
        <p:txBody>
          <a:bodyPr wrap="none" rtlCol="0">
            <a:spAutoFit/>
          </a:bodyPr>
          <a:lstStyle/>
          <a:p>
            <a:r>
              <a:rPr lang="en-US" dirty="0" smtClean="0"/>
              <a:t>Polygon A</a:t>
            </a:r>
            <a:endParaRPr lang="en-US" dirty="0"/>
          </a:p>
        </p:txBody>
      </p:sp>
      <p:sp>
        <p:nvSpPr>
          <p:cNvPr id="54" name="Freeform 53"/>
          <p:cNvSpPr/>
          <p:nvPr/>
        </p:nvSpPr>
        <p:spPr>
          <a:xfrm>
            <a:off x="845389" y="349073"/>
            <a:ext cx="2462967" cy="2049070"/>
          </a:xfrm>
          <a:custGeom>
            <a:avLst/>
            <a:gdLst>
              <a:gd name="connsiteX0" fmla="*/ 1449237 w 2462967"/>
              <a:gd name="connsiteY0" fmla="*/ 13236 h 2049070"/>
              <a:gd name="connsiteX1" fmla="*/ 1449237 w 2462967"/>
              <a:gd name="connsiteY1" fmla="*/ 13236 h 2049070"/>
              <a:gd name="connsiteX2" fmla="*/ 1207698 w 2462967"/>
              <a:gd name="connsiteY2" fmla="*/ 116753 h 2049070"/>
              <a:gd name="connsiteX3" fmla="*/ 1086928 w 2462967"/>
              <a:gd name="connsiteY3" fmla="*/ 185765 h 2049070"/>
              <a:gd name="connsiteX4" fmla="*/ 914400 w 2462967"/>
              <a:gd name="connsiteY4" fmla="*/ 237523 h 2049070"/>
              <a:gd name="connsiteX5" fmla="*/ 603849 w 2462967"/>
              <a:gd name="connsiteY5" fmla="*/ 358293 h 2049070"/>
              <a:gd name="connsiteX6" fmla="*/ 431320 w 2462967"/>
              <a:gd name="connsiteY6" fmla="*/ 479063 h 2049070"/>
              <a:gd name="connsiteX7" fmla="*/ 310551 w 2462967"/>
              <a:gd name="connsiteY7" fmla="*/ 599833 h 2049070"/>
              <a:gd name="connsiteX8" fmla="*/ 241539 w 2462967"/>
              <a:gd name="connsiteY8" fmla="*/ 668844 h 2049070"/>
              <a:gd name="connsiteX9" fmla="*/ 189781 w 2462967"/>
              <a:gd name="connsiteY9" fmla="*/ 720602 h 2049070"/>
              <a:gd name="connsiteX10" fmla="*/ 120769 w 2462967"/>
              <a:gd name="connsiteY10" fmla="*/ 910384 h 2049070"/>
              <a:gd name="connsiteX11" fmla="*/ 69011 w 2462967"/>
              <a:gd name="connsiteY11" fmla="*/ 962142 h 2049070"/>
              <a:gd name="connsiteX12" fmla="*/ 0 w 2462967"/>
              <a:gd name="connsiteY12" fmla="*/ 1082912 h 2049070"/>
              <a:gd name="connsiteX13" fmla="*/ 51758 w 2462967"/>
              <a:gd name="connsiteY13" fmla="*/ 1324452 h 2049070"/>
              <a:gd name="connsiteX14" fmla="*/ 172528 w 2462967"/>
              <a:gd name="connsiteY14" fmla="*/ 1445221 h 2049070"/>
              <a:gd name="connsiteX15" fmla="*/ 414068 w 2462967"/>
              <a:gd name="connsiteY15" fmla="*/ 1686761 h 2049070"/>
              <a:gd name="connsiteX16" fmla="*/ 483079 w 2462967"/>
              <a:gd name="connsiteY16" fmla="*/ 1755772 h 2049070"/>
              <a:gd name="connsiteX17" fmla="*/ 603849 w 2462967"/>
              <a:gd name="connsiteY17" fmla="*/ 1807531 h 2049070"/>
              <a:gd name="connsiteX18" fmla="*/ 897147 w 2462967"/>
              <a:gd name="connsiteY18" fmla="*/ 1928301 h 2049070"/>
              <a:gd name="connsiteX19" fmla="*/ 1086928 w 2462967"/>
              <a:gd name="connsiteY19" fmla="*/ 1997312 h 2049070"/>
              <a:gd name="connsiteX20" fmla="*/ 1259456 w 2462967"/>
              <a:gd name="connsiteY20" fmla="*/ 2049070 h 2049070"/>
              <a:gd name="connsiteX21" fmla="*/ 1932317 w 2462967"/>
              <a:gd name="connsiteY21" fmla="*/ 1997312 h 2049070"/>
              <a:gd name="connsiteX22" fmla="*/ 2104845 w 2462967"/>
              <a:gd name="connsiteY22" fmla="*/ 1876542 h 2049070"/>
              <a:gd name="connsiteX23" fmla="*/ 2173856 w 2462967"/>
              <a:gd name="connsiteY23" fmla="*/ 1824784 h 2049070"/>
              <a:gd name="connsiteX24" fmla="*/ 2225615 w 2462967"/>
              <a:gd name="connsiteY24" fmla="*/ 1755772 h 2049070"/>
              <a:gd name="connsiteX25" fmla="*/ 2346385 w 2462967"/>
              <a:gd name="connsiteY25" fmla="*/ 1635002 h 2049070"/>
              <a:gd name="connsiteX26" fmla="*/ 2363637 w 2462967"/>
              <a:gd name="connsiteY26" fmla="*/ 668844 h 2049070"/>
              <a:gd name="connsiteX27" fmla="*/ 2242868 w 2462967"/>
              <a:gd name="connsiteY27" fmla="*/ 496316 h 2049070"/>
              <a:gd name="connsiteX28" fmla="*/ 2122098 w 2462967"/>
              <a:gd name="connsiteY28" fmla="*/ 306535 h 2049070"/>
              <a:gd name="connsiteX29" fmla="*/ 2053086 w 2462967"/>
              <a:gd name="connsiteY29" fmla="*/ 254776 h 2049070"/>
              <a:gd name="connsiteX30" fmla="*/ 1932317 w 2462967"/>
              <a:gd name="connsiteY30" fmla="*/ 134006 h 2049070"/>
              <a:gd name="connsiteX31" fmla="*/ 1759788 w 2462967"/>
              <a:gd name="connsiteY31" fmla="*/ 64995 h 2049070"/>
              <a:gd name="connsiteX32" fmla="*/ 1690777 w 2462967"/>
              <a:gd name="connsiteY32" fmla="*/ 13236 h 2049070"/>
              <a:gd name="connsiteX33" fmla="*/ 1449237 w 2462967"/>
              <a:gd name="connsiteY33" fmla="*/ 13236 h 204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462967" h="2049070">
                <a:moveTo>
                  <a:pt x="1449237" y="13236"/>
                </a:moveTo>
                <a:lnTo>
                  <a:pt x="1449237" y="13236"/>
                </a:lnTo>
                <a:cubicBezTo>
                  <a:pt x="1368724" y="47742"/>
                  <a:pt x="1286785" y="79093"/>
                  <a:pt x="1207698" y="116753"/>
                </a:cubicBezTo>
                <a:cubicBezTo>
                  <a:pt x="1165836" y="136687"/>
                  <a:pt x="1129801" y="168111"/>
                  <a:pt x="1086928" y="185765"/>
                </a:cubicBezTo>
                <a:cubicBezTo>
                  <a:pt x="1031409" y="208626"/>
                  <a:pt x="969919" y="214662"/>
                  <a:pt x="914400" y="237523"/>
                </a:cubicBezTo>
                <a:cubicBezTo>
                  <a:pt x="532635" y="394721"/>
                  <a:pt x="1126950" y="215630"/>
                  <a:pt x="603849" y="358293"/>
                </a:cubicBezTo>
                <a:cubicBezTo>
                  <a:pt x="481205" y="521815"/>
                  <a:pt x="646461" y="325390"/>
                  <a:pt x="431320" y="479063"/>
                </a:cubicBezTo>
                <a:cubicBezTo>
                  <a:pt x="384993" y="512154"/>
                  <a:pt x="350808" y="559576"/>
                  <a:pt x="310551" y="599833"/>
                </a:cubicBezTo>
                <a:lnTo>
                  <a:pt x="241539" y="668844"/>
                </a:lnTo>
                <a:lnTo>
                  <a:pt x="189781" y="720602"/>
                </a:lnTo>
                <a:cubicBezTo>
                  <a:pt x="166777" y="783863"/>
                  <a:pt x="150872" y="850177"/>
                  <a:pt x="120769" y="910384"/>
                </a:cubicBezTo>
                <a:cubicBezTo>
                  <a:pt x="109857" y="932207"/>
                  <a:pt x="83003" y="942154"/>
                  <a:pt x="69011" y="962142"/>
                </a:cubicBezTo>
                <a:cubicBezTo>
                  <a:pt x="42422" y="1000126"/>
                  <a:pt x="23004" y="1042655"/>
                  <a:pt x="0" y="1082912"/>
                </a:cubicBezTo>
                <a:cubicBezTo>
                  <a:pt x="17253" y="1163425"/>
                  <a:pt x="16357" y="1250109"/>
                  <a:pt x="51758" y="1324452"/>
                </a:cubicBezTo>
                <a:cubicBezTo>
                  <a:pt x="76235" y="1375853"/>
                  <a:pt x="132271" y="1404964"/>
                  <a:pt x="172528" y="1445221"/>
                </a:cubicBezTo>
                <a:lnTo>
                  <a:pt x="414068" y="1686761"/>
                </a:lnTo>
                <a:cubicBezTo>
                  <a:pt x="437072" y="1709765"/>
                  <a:pt x="453177" y="1742957"/>
                  <a:pt x="483079" y="1755772"/>
                </a:cubicBezTo>
                <a:lnTo>
                  <a:pt x="603849" y="1807531"/>
                </a:lnTo>
                <a:cubicBezTo>
                  <a:pt x="710886" y="1950248"/>
                  <a:pt x="610668" y="1848087"/>
                  <a:pt x="897147" y="1928301"/>
                </a:cubicBezTo>
                <a:cubicBezTo>
                  <a:pt x="961967" y="1946451"/>
                  <a:pt x="1023069" y="1976026"/>
                  <a:pt x="1086928" y="1997312"/>
                </a:cubicBezTo>
                <a:cubicBezTo>
                  <a:pt x="1143888" y="2016299"/>
                  <a:pt x="1201947" y="2031817"/>
                  <a:pt x="1259456" y="2049070"/>
                </a:cubicBezTo>
                <a:cubicBezTo>
                  <a:pt x="1483743" y="2031817"/>
                  <a:pt x="1709257" y="2026407"/>
                  <a:pt x="1932317" y="1997312"/>
                </a:cubicBezTo>
                <a:cubicBezTo>
                  <a:pt x="2074609" y="1978752"/>
                  <a:pt x="2030029" y="1951358"/>
                  <a:pt x="2104845" y="1876542"/>
                </a:cubicBezTo>
                <a:cubicBezTo>
                  <a:pt x="2125178" y="1856210"/>
                  <a:pt x="2153523" y="1845117"/>
                  <a:pt x="2173856" y="1824784"/>
                </a:cubicBezTo>
                <a:cubicBezTo>
                  <a:pt x="2194189" y="1804451"/>
                  <a:pt x="2205282" y="1776105"/>
                  <a:pt x="2225615" y="1755772"/>
                </a:cubicBezTo>
                <a:cubicBezTo>
                  <a:pt x="2386642" y="1594745"/>
                  <a:pt x="2208360" y="1819035"/>
                  <a:pt x="2346385" y="1635002"/>
                </a:cubicBezTo>
                <a:cubicBezTo>
                  <a:pt x="2397829" y="1184863"/>
                  <a:pt x="2462967" y="1066163"/>
                  <a:pt x="2363637" y="668844"/>
                </a:cubicBezTo>
                <a:cubicBezTo>
                  <a:pt x="2326721" y="521179"/>
                  <a:pt x="2304152" y="583864"/>
                  <a:pt x="2242868" y="496316"/>
                </a:cubicBezTo>
                <a:cubicBezTo>
                  <a:pt x="2196936" y="430700"/>
                  <a:pt x="2178514" y="362951"/>
                  <a:pt x="2122098" y="306535"/>
                </a:cubicBezTo>
                <a:cubicBezTo>
                  <a:pt x="2101765" y="286202"/>
                  <a:pt x="2073419" y="275109"/>
                  <a:pt x="2053086" y="254776"/>
                </a:cubicBezTo>
                <a:cubicBezTo>
                  <a:pt x="1984076" y="185766"/>
                  <a:pt x="2024331" y="180013"/>
                  <a:pt x="1932317" y="134006"/>
                </a:cubicBezTo>
                <a:cubicBezTo>
                  <a:pt x="1876916" y="106306"/>
                  <a:pt x="1815189" y="92695"/>
                  <a:pt x="1759788" y="64995"/>
                </a:cubicBezTo>
                <a:cubicBezTo>
                  <a:pt x="1734069" y="52135"/>
                  <a:pt x="1719140" y="17963"/>
                  <a:pt x="1690777" y="13236"/>
                </a:cubicBezTo>
                <a:cubicBezTo>
                  <a:pt x="1611359" y="0"/>
                  <a:pt x="1489494" y="13236"/>
                  <a:pt x="1449237" y="13236"/>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33400" y="3505200"/>
            <a:ext cx="2053767" cy="584775"/>
          </a:xfrm>
          <a:prstGeom prst="rect">
            <a:avLst/>
          </a:prstGeom>
          <a:noFill/>
        </p:spPr>
        <p:txBody>
          <a:bodyPr wrap="none" rtlCol="0">
            <a:spAutoFit/>
          </a:bodyPr>
          <a:lstStyle/>
          <a:p>
            <a:r>
              <a:rPr lang="en-US" dirty="0" smtClean="0"/>
              <a:t>Polygon B</a:t>
            </a:r>
            <a:endParaRPr lang="en-US" dirty="0"/>
          </a:p>
        </p:txBody>
      </p:sp>
      <p:sp>
        <p:nvSpPr>
          <p:cNvPr id="51" name="TextBox 50"/>
          <p:cNvSpPr txBox="1"/>
          <p:nvPr/>
        </p:nvSpPr>
        <p:spPr>
          <a:xfrm>
            <a:off x="5105400" y="1981200"/>
            <a:ext cx="2076209" cy="584775"/>
          </a:xfrm>
          <a:prstGeom prst="rect">
            <a:avLst/>
          </a:prstGeom>
          <a:noFill/>
        </p:spPr>
        <p:txBody>
          <a:bodyPr wrap="none" rtlCol="0">
            <a:spAutoFit/>
          </a:bodyPr>
          <a:lstStyle/>
          <a:p>
            <a:r>
              <a:rPr lang="en-US" dirty="0" smtClean="0"/>
              <a:t>Polygon C</a:t>
            </a:r>
            <a:endParaRPr lang="en-US" dirty="0"/>
          </a:p>
        </p:txBody>
      </p:sp>
      <p:sp>
        <p:nvSpPr>
          <p:cNvPr id="55" name="Freeform 54"/>
          <p:cNvSpPr/>
          <p:nvPr/>
        </p:nvSpPr>
        <p:spPr>
          <a:xfrm>
            <a:off x="-51758" y="4037162"/>
            <a:ext cx="3071003" cy="2629248"/>
          </a:xfrm>
          <a:custGeom>
            <a:avLst/>
            <a:gdLst>
              <a:gd name="connsiteX0" fmla="*/ 2829464 w 3071003"/>
              <a:gd name="connsiteY0" fmla="*/ 0 h 2629248"/>
              <a:gd name="connsiteX1" fmla="*/ 2829464 w 3071003"/>
              <a:gd name="connsiteY1" fmla="*/ 0 h 2629248"/>
              <a:gd name="connsiteX2" fmla="*/ 2346384 w 3071003"/>
              <a:gd name="connsiteY2" fmla="*/ 120770 h 2629248"/>
              <a:gd name="connsiteX3" fmla="*/ 2294626 w 3071003"/>
              <a:gd name="connsiteY3" fmla="*/ 172529 h 2629248"/>
              <a:gd name="connsiteX4" fmla="*/ 2173856 w 3071003"/>
              <a:gd name="connsiteY4" fmla="*/ 241540 h 2629248"/>
              <a:gd name="connsiteX5" fmla="*/ 1984075 w 3071003"/>
              <a:gd name="connsiteY5" fmla="*/ 293298 h 2629248"/>
              <a:gd name="connsiteX6" fmla="*/ 1690777 w 3071003"/>
              <a:gd name="connsiteY6" fmla="*/ 414068 h 2629248"/>
              <a:gd name="connsiteX7" fmla="*/ 1380226 w 3071003"/>
              <a:gd name="connsiteY7" fmla="*/ 534838 h 2629248"/>
              <a:gd name="connsiteX8" fmla="*/ 1328467 w 3071003"/>
              <a:gd name="connsiteY8" fmla="*/ 603849 h 2629248"/>
              <a:gd name="connsiteX9" fmla="*/ 1138686 w 3071003"/>
              <a:gd name="connsiteY9" fmla="*/ 724619 h 2629248"/>
              <a:gd name="connsiteX10" fmla="*/ 1086928 w 3071003"/>
              <a:gd name="connsiteY10" fmla="*/ 776378 h 2629248"/>
              <a:gd name="connsiteX11" fmla="*/ 897147 w 3071003"/>
              <a:gd name="connsiteY11" fmla="*/ 897147 h 2629248"/>
              <a:gd name="connsiteX12" fmla="*/ 845388 w 3071003"/>
              <a:gd name="connsiteY12" fmla="*/ 966159 h 2629248"/>
              <a:gd name="connsiteX13" fmla="*/ 776377 w 3071003"/>
              <a:gd name="connsiteY13" fmla="*/ 1017917 h 2629248"/>
              <a:gd name="connsiteX14" fmla="*/ 724618 w 3071003"/>
              <a:gd name="connsiteY14" fmla="*/ 1086929 h 2629248"/>
              <a:gd name="connsiteX15" fmla="*/ 534837 w 3071003"/>
              <a:gd name="connsiteY15" fmla="*/ 1207698 h 2629248"/>
              <a:gd name="connsiteX16" fmla="*/ 414067 w 3071003"/>
              <a:gd name="connsiteY16" fmla="*/ 1328468 h 2629248"/>
              <a:gd name="connsiteX17" fmla="*/ 362309 w 3071003"/>
              <a:gd name="connsiteY17" fmla="*/ 1380227 h 2629248"/>
              <a:gd name="connsiteX18" fmla="*/ 172528 w 3071003"/>
              <a:gd name="connsiteY18" fmla="*/ 1500996 h 2629248"/>
              <a:gd name="connsiteX19" fmla="*/ 120769 w 3071003"/>
              <a:gd name="connsiteY19" fmla="*/ 1621766 h 2629248"/>
              <a:gd name="connsiteX20" fmla="*/ 0 w 3071003"/>
              <a:gd name="connsiteY20" fmla="*/ 1742536 h 2629248"/>
              <a:gd name="connsiteX21" fmla="*/ 51758 w 3071003"/>
              <a:gd name="connsiteY21" fmla="*/ 2104846 h 2629248"/>
              <a:gd name="connsiteX22" fmla="*/ 224286 w 3071003"/>
              <a:gd name="connsiteY22" fmla="*/ 2346385 h 2629248"/>
              <a:gd name="connsiteX23" fmla="*/ 414067 w 3071003"/>
              <a:gd name="connsiteY23" fmla="*/ 2467155 h 2629248"/>
              <a:gd name="connsiteX24" fmla="*/ 465826 w 3071003"/>
              <a:gd name="connsiteY24" fmla="*/ 2536166 h 2629248"/>
              <a:gd name="connsiteX25" fmla="*/ 948905 w 3071003"/>
              <a:gd name="connsiteY25" fmla="*/ 2536166 h 2629248"/>
              <a:gd name="connsiteX26" fmla="*/ 1190445 w 3071003"/>
              <a:gd name="connsiteY26" fmla="*/ 2484408 h 2629248"/>
              <a:gd name="connsiteX27" fmla="*/ 1673524 w 3071003"/>
              <a:gd name="connsiteY27" fmla="*/ 2294627 h 2629248"/>
              <a:gd name="connsiteX28" fmla="*/ 1915064 w 3071003"/>
              <a:gd name="connsiteY28" fmla="*/ 2173857 h 2629248"/>
              <a:gd name="connsiteX29" fmla="*/ 2035833 w 3071003"/>
              <a:gd name="connsiteY29" fmla="*/ 2053087 h 2629248"/>
              <a:gd name="connsiteX30" fmla="*/ 2104845 w 3071003"/>
              <a:gd name="connsiteY30" fmla="*/ 2001329 h 2629248"/>
              <a:gd name="connsiteX31" fmla="*/ 2156603 w 3071003"/>
              <a:gd name="connsiteY31" fmla="*/ 1932317 h 2629248"/>
              <a:gd name="connsiteX32" fmla="*/ 2225615 w 3071003"/>
              <a:gd name="connsiteY32" fmla="*/ 1880559 h 2629248"/>
              <a:gd name="connsiteX33" fmla="*/ 2277373 w 3071003"/>
              <a:gd name="connsiteY33" fmla="*/ 1811547 h 2629248"/>
              <a:gd name="connsiteX34" fmla="*/ 2346384 w 3071003"/>
              <a:gd name="connsiteY34" fmla="*/ 1759789 h 2629248"/>
              <a:gd name="connsiteX35" fmla="*/ 2398143 w 3071003"/>
              <a:gd name="connsiteY35" fmla="*/ 1690778 h 2629248"/>
              <a:gd name="connsiteX36" fmla="*/ 2467154 w 3071003"/>
              <a:gd name="connsiteY36" fmla="*/ 1639019 h 2629248"/>
              <a:gd name="connsiteX37" fmla="*/ 2518913 w 3071003"/>
              <a:gd name="connsiteY37" fmla="*/ 1570008 h 2629248"/>
              <a:gd name="connsiteX38" fmla="*/ 2639683 w 3071003"/>
              <a:gd name="connsiteY38" fmla="*/ 1449238 h 2629248"/>
              <a:gd name="connsiteX39" fmla="*/ 2708694 w 3071003"/>
              <a:gd name="connsiteY39" fmla="*/ 1328468 h 2629248"/>
              <a:gd name="connsiteX40" fmla="*/ 2829464 w 3071003"/>
              <a:gd name="connsiteY40" fmla="*/ 1207698 h 2629248"/>
              <a:gd name="connsiteX41" fmla="*/ 2950233 w 3071003"/>
              <a:gd name="connsiteY41" fmla="*/ 966159 h 2629248"/>
              <a:gd name="connsiteX42" fmla="*/ 3001992 w 3071003"/>
              <a:gd name="connsiteY42" fmla="*/ 914400 h 2629248"/>
              <a:gd name="connsiteX43" fmla="*/ 3071003 w 3071003"/>
              <a:gd name="connsiteY43" fmla="*/ 793630 h 2629248"/>
              <a:gd name="connsiteX44" fmla="*/ 3019245 w 3071003"/>
              <a:gd name="connsiteY44" fmla="*/ 362310 h 2629248"/>
              <a:gd name="connsiteX45" fmla="*/ 2950233 w 3071003"/>
              <a:gd name="connsiteY45" fmla="*/ 310551 h 2629248"/>
              <a:gd name="connsiteX46" fmla="*/ 2898475 w 3071003"/>
              <a:gd name="connsiteY46" fmla="*/ 241540 h 2629248"/>
              <a:gd name="connsiteX47" fmla="*/ 2829464 w 3071003"/>
              <a:gd name="connsiteY47" fmla="*/ 120770 h 2629248"/>
              <a:gd name="connsiteX48" fmla="*/ 2708694 w 3071003"/>
              <a:gd name="connsiteY48" fmla="*/ 0 h 2629248"/>
              <a:gd name="connsiteX49" fmla="*/ 2708694 w 3071003"/>
              <a:gd name="connsiteY49" fmla="*/ 0 h 262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71003" h="2629248">
                <a:moveTo>
                  <a:pt x="2829464" y="0"/>
                </a:moveTo>
                <a:lnTo>
                  <a:pt x="2829464" y="0"/>
                </a:lnTo>
                <a:cubicBezTo>
                  <a:pt x="2645854" y="32402"/>
                  <a:pt x="2510147" y="38889"/>
                  <a:pt x="2346384" y="120770"/>
                </a:cubicBezTo>
                <a:cubicBezTo>
                  <a:pt x="2324561" y="131682"/>
                  <a:pt x="2314615" y="158537"/>
                  <a:pt x="2294626" y="172529"/>
                </a:cubicBezTo>
                <a:cubicBezTo>
                  <a:pt x="2256642" y="199118"/>
                  <a:pt x="2217069" y="224735"/>
                  <a:pt x="2173856" y="241540"/>
                </a:cubicBezTo>
                <a:cubicBezTo>
                  <a:pt x="2112744" y="265306"/>
                  <a:pt x="2047335" y="276045"/>
                  <a:pt x="1984075" y="293298"/>
                </a:cubicBezTo>
                <a:cubicBezTo>
                  <a:pt x="1693906" y="459110"/>
                  <a:pt x="2059573" y="262211"/>
                  <a:pt x="1690777" y="414068"/>
                </a:cubicBezTo>
                <a:cubicBezTo>
                  <a:pt x="1309012" y="571266"/>
                  <a:pt x="1903327" y="392175"/>
                  <a:pt x="1380226" y="534838"/>
                </a:cubicBezTo>
                <a:cubicBezTo>
                  <a:pt x="1362973" y="557842"/>
                  <a:pt x="1348800" y="583516"/>
                  <a:pt x="1328467" y="603849"/>
                </a:cubicBezTo>
                <a:cubicBezTo>
                  <a:pt x="1272043" y="660273"/>
                  <a:pt x="1204317" y="678677"/>
                  <a:pt x="1138686" y="724619"/>
                </a:cubicBezTo>
                <a:cubicBezTo>
                  <a:pt x="1118697" y="738611"/>
                  <a:pt x="1106917" y="762386"/>
                  <a:pt x="1086928" y="776378"/>
                </a:cubicBezTo>
                <a:cubicBezTo>
                  <a:pt x="1021307" y="822313"/>
                  <a:pt x="953566" y="840728"/>
                  <a:pt x="897147" y="897147"/>
                </a:cubicBezTo>
                <a:cubicBezTo>
                  <a:pt x="876814" y="917480"/>
                  <a:pt x="865721" y="945826"/>
                  <a:pt x="845388" y="966159"/>
                </a:cubicBezTo>
                <a:cubicBezTo>
                  <a:pt x="825055" y="986492"/>
                  <a:pt x="796710" y="997584"/>
                  <a:pt x="776377" y="1017917"/>
                </a:cubicBezTo>
                <a:cubicBezTo>
                  <a:pt x="756044" y="1038250"/>
                  <a:pt x="744951" y="1066596"/>
                  <a:pt x="724618" y="1086929"/>
                </a:cubicBezTo>
                <a:cubicBezTo>
                  <a:pt x="651922" y="1159625"/>
                  <a:pt x="626705" y="1135516"/>
                  <a:pt x="534837" y="1207698"/>
                </a:cubicBezTo>
                <a:cubicBezTo>
                  <a:pt x="490071" y="1242871"/>
                  <a:pt x="454324" y="1288211"/>
                  <a:pt x="414067" y="1328468"/>
                </a:cubicBezTo>
                <a:cubicBezTo>
                  <a:pt x="396814" y="1345721"/>
                  <a:pt x="383493" y="1368122"/>
                  <a:pt x="362309" y="1380227"/>
                </a:cubicBezTo>
                <a:cubicBezTo>
                  <a:pt x="216573" y="1463504"/>
                  <a:pt x="278632" y="1421419"/>
                  <a:pt x="172528" y="1500996"/>
                </a:cubicBezTo>
                <a:cubicBezTo>
                  <a:pt x="155275" y="1541253"/>
                  <a:pt x="146226" y="1586126"/>
                  <a:pt x="120769" y="1621766"/>
                </a:cubicBezTo>
                <a:cubicBezTo>
                  <a:pt x="87678" y="1668093"/>
                  <a:pt x="0" y="1742536"/>
                  <a:pt x="0" y="1742536"/>
                </a:cubicBezTo>
                <a:cubicBezTo>
                  <a:pt x="17253" y="1863306"/>
                  <a:pt x="26196" y="1985558"/>
                  <a:pt x="51758" y="2104846"/>
                </a:cubicBezTo>
                <a:cubicBezTo>
                  <a:pt x="78734" y="2230734"/>
                  <a:pt x="133912" y="2256011"/>
                  <a:pt x="224286" y="2346385"/>
                </a:cubicBezTo>
                <a:cubicBezTo>
                  <a:pt x="324266" y="2446365"/>
                  <a:pt x="263398" y="2402582"/>
                  <a:pt x="414067" y="2467155"/>
                </a:cubicBezTo>
                <a:cubicBezTo>
                  <a:pt x="431320" y="2490159"/>
                  <a:pt x="440107" y="2523306"/>
                  <a:pt x="465826" y="2536166"/>
                </a:cubicBezTo>
                <a:cubicBezTo>
                  <a:pt x="651990" y="2629248"/>
                  <a:pt x="741522" y="2576305"/>
                  <a:pt x="948905" y="2536166"/>
                </a:cubicBezTo>
                <a:cubicBezTo>
                  <a:pt x="1029746" y="2520519"/>
                  <a:pt x="1111154" y="2506610"/>
                  <a:pt x="1190445" y="2484408"/>
                </a:cubicBezTo>
                <a:cubicBezTo>
                  <a:pt x="1294510" y="2455270"/>
                  <a:pt x="1608691" y="2321641"/>
                  <a:pt x="1673524" y="2294627"/>
                </a:cubicBezTo>
                <a:cubicBezTo>
                  <a:pt x="1783715" y="2248714"/>
                  <a:pt x="1812581" y="2239074"/>
                  <a:pt x="1915064" y="2173857"/>
                </a:cubicBezTo>
                <a:cubicBezTo>
                  <a:pt x="2041586" y="2093343"/>
                  <a:pt x="1932315" y="2156604"/>
                  <a:pt x="2035833" y="2053087"/>
                </a:cubicBezTo>
                <a:cubicBezTo>
                  <a:pt x="2056166" y="2032754"/>
                  <a:pt x="2084512" y="2021662"/>
                  <a:pt x="2104845" y="2001329"/>
                </a:cubicBezTo>
                <a:cubicBezTo>
                  <a:pt x="2125178" y="1980996"/>
                  <a:pt x="2136270" y="1952650"/>
                  <a:pt x="2156603" y="1932317"/>
                </a:cubicBezTo>
                <a:cubicBezTo>
                  <a:pt x="2176936" y="1911984"/>
                  <a:pt x="2205282" y="1900892"/>
                  <a:pt x="2225615" y="1880559"/>
                </a:cubicBezTo>
                <a:cubicBezTo>
                  <a:pt x="2245948" y="1860226"/>
                  <a:pt x="2257040" y="1831880"/>
                  <a:pt x="2277373" y="1811547"/>
                </a:cubicBezTo>
                <a:cubicBezTo>
                  <a:pt x="2297705" y="1791214"/>
                  <a:pt x="2326051" y="1780121"/>
                  <a:pt x="2346384" y="1759789"/>
                </a:cubicBezTo>
                <a:cubicBezTo>
                  <a:pt x="2366717" y="1739456"/>
                  <a:pt x="2377810" y="1711111"/>
                  <a:pt x="2398143" y="1690778"/>
                </a:cubicBezTo>
                <a:cubicBezTo>
                  <a:pt x="2418476" y="1670445"/>
                  <a:pt x="2446821" y="1659352"/>
                  <a:pt x="2467154" y="1639019"/>
                </a:cubicBezTo>
                <a:cubicBezTo>
                  <a:pt x="2487487" y="1618686"/>
                  <a:pt x="2498580" y="1590341"/>
                  <a:pt x="2518913" y="1570008"/>
                </a:cubicBezTo>
                <a:cubicBezTo>
                  <a:pt x="2622425" y="1466496"/>
                  <a:pt x="2559173" y="1575753"/>
                  <a:pt x="2639683" y="1449238"/>
                </a:cubicBezTo>
                <a:cubicBezTo>
                  <a:pt x="2664576" y="1410121"/>
                  <a:pt x="2680048" y="1364926"/>
                  <a:pt x="2708694" y="1328468"/>
                </a:cubicBezTo>
                <a:cubicBezTo>
                  <a:pt x="2743867" y="1283702"/>
                  <a:pt x="2829464" y="1207698"/>
                  <a:pt x="2829464" y="1207698"/>
                </a:cubicBezTo>
                <a:cubicBezTo>
                  <a:pt x="2869034" y="1115367"/>
                  <a:pt x="2891730" y="1049735"/>
                  <a:pt x="2950233" y="966159"/>
                </a:cubicBezTo>
                <a:cubicBezTo>
                  <a:pt x="2964225" y="946170"/>
                  <a:pt x="2988000" y="934389"/>
                  <a:pt x="3001992" y="914400"/>
                </a:cubicBezTo>
                <a:cubicBezTo>
                  <a:pt x="3028581" y="876416"/>
                  <a:pt x="3047999" y="833887"/>
                  <a:pt x="3071003" y="793630"/>
                </a:cubicBezTo>
                <a:cubicBezTo>
                  <a:pt x="3053750" y="649857"/>
                  <a:pt x="3054365" y="502791"/>
                  <a:pt x="3019245" y="362310"/>
                </a:cubicBezTo>
                <a:cubicBezTo>
                  <a:pt x="3012271" y="334414"/>
                  <a:pt x="2970566" y="330884"/>
                  <a:pt x="2950233" y="310551"/>
                </a:cubicBezTo>
                <a:cubicBezTo>
                  <a:pt x="2929900" y="290218"/>
                  <a:pt x="2913913" y="265799"/>
                  <a:pt x="2898475" y="241540"/>
                </a:cubicBezTo>
                <a:cubicBezTo>
                  <a:pt x="2873583" y="202423"/>
                  <a:pt x="2858110" y="157228"/>
                  <a:pt x="2829464" y="120770"/>
                </a:cubicBezTo>
                <a:cubicBezTo>
                  <a:pt x="2794291" y="76004"/>
                  <a:pt x="2708694" y="0"/>
                  <a:pt x="2708694" y="0"/>
                </a:cubicBezTo>
                <a:lnTo>
                  <a:pt x="2708694"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5182222" y="2493543"/>
            <a:ext cx="3806503" cy="3274654"/>
          </a:xfrm>
          <a:custGeom>
            <a:avLst/>
            <a:gdLst>
              <a:gd name="connsiteX0" fmla="*/ 2063967 w 3806503"/>
              <a:gd name="connsiteY0" fmla="*/ 42623 h 3274654"/>
              <a:gd name="connsiteX1" fmla="*/ 2063967 w 3806503"/>
              <a:gd name="connsiteY1" fmla="*/ 42623 h 3274654"/>
              <a:gd name="connsiteX2" fmla="*/ 1822427 w 3806503"/>
              <a:gd name="connsiteY2" fmla="*/ 146140 h 3274654"/>
              <a:gd name="connsiteX3" fmla="*/ 1770669 w 3806503"/>
              <a:gd name="connsiteY3" fmla="*/ 215151 h 3274654"/>
              <a:gd name="connsiteX4" fmla="*/ 1460118 w 3806503"/>
              <a:gd name="connsiteY4" fmla="*/ 335921 h 3274654"/>
              <a:gd name="connsiteX5" fmla="*/ 1218578 w 3806503"/>
              <a:gd name="connsiteY5" fmla="*/ 508449 h 3274654"/>
              <a:gd name="connsiteX6" fmla="*/ 1166820 w 3806503"/>
              <a:gd name="connsiteY6" fmla="*/ 577461 h 3274654"/>
              <a:gd name="connsiteX7" fmla="*/ 977038 w 3806503"/>
              <a:gd name="connsiteY7" fmla="*/ 698231 h 3274654"/>
              <a:gd name="connsiteX8" fmla="*/ 856269 w 3806503"/>
              <a:gd name="connsiteY8" fmla="*/ 819000 h 3274654"/>
              <a:gd name="connsiteX9" fmla="*/ 683740 w 3806503"/>
              <a:gd name="connsiteY9" fmla="*/ 991529 h 3274654"/>
              <a:gd name="connsiteX10" fmla="*/ 614729 w 3806503"/>
              <a:gd name="connsiteY10" fmla="*/ 1060540 h 3274654"/>
              <a:gd name="connsiteX11" fmla="*/ 562970 w 3806503"/>
              <a:gd name="connsiteY11" fmla="*/ 1112299 h 3274654"/>
              <a:gd name="connsiteX12" fmla="*/ 373189 w 3806503"/>
              <a:gd name="connsiteY12" fmla="*/ 1233068 h 3274654"/>
              <a:gd name="connsiteX13" fmla="*/ 252420 w 3806503"/>
              <a:gd name="connsiteY13" fmla="*/ 1422849 h 3274654"/>
              <a:gd name="connsiteX14" fmla="*/ 200661 w 3806503"/>
              <a:gd name="connsiteY14" fmla="*/ 1543619 h 3274654"/>
              <a:gd name="connsiteX15" fmla="*/ 131650 w 3806503"/>
              <a:gd name="connsiteY15" fmla="*/ 1595378 h 3274654"/>
              <a:gd name="connsiteX16" fmla="*/ 10880 w 3806503"/>
              <a:gd name="connsiteY16" fmla="*/ 1905929 h 3274654"/>
              <a:gd name="connsiteX17" fmla="*/ 131650 w 3806503"/>
              <a:gd name="connsiteY17" fmla="*/ 2509778 h 3274654"/>
              <a:gd name="connsiteX18" fmla="*/ 252420 w 3806503"/>
              <a:gd name="connsiteY18" fmla="*/ 2630548 h 3274654"/>
              <a:gd name="connsiteX19" fmla="*/ 304178 w 3806503"/>
              <a:gd name="connsiteY19" fmla="*/ 2682306 h 3274654"/>
              <a:gd name="connsiteX20" fmla="*/ 424948 w 3806503"/>
              <a:gd name="connsiteY20" fmla="*/ 2872087 h 3274654"/>
              <a:gd name="connsiteX21" fmla="*/ 1028797 w 3806503"/>
              <a:gd name="connsiteY21" fmla="*/ 2992857 h 3274654"/>
              <a:gd name="connsiteX22" fmla="*/ 1511876 w 3806503"/>
              <a:gd name="connsiteY22" fmla="*/ 3044615 h 3274654"/>
              <a:gd name="connsiteX23" fmla="*/ 2667816 w 3806503"/>
              <a:gd name="connsiteY23" fmla="*/ 3044615 h 3274654"/>
              <a:gd name="connsiteX24" fmla="*/ 2719574 w 3806503"/>
              <a:gd name="connsiteY24" fmla="*/ 3113627 h 3274654"/>
              <a:gd name="connsiteX25" fmla="*/ 2840344 w 3806503"/>
              <a:gd name="connsiteY25" fmla="*/ 3234397 h 3274654"/>
              <a:gd name="connsiteX26" fmla="*/ 3081884 w 3806503"/>
              <a:gd name="connsiteY26" fmla="*/ 3113627 h 3274654"/>
              <a:gd name="connsiteX27" fmla="*/ 3150895 w 3806503"/>
              <a:gd name="connsiteY27" fmla="*/ 3061868 h 3274654"/>
              <a:gd name="connsiteX28" fmla="*/ 3202653 w 3806503"/>
              <a:gd name="connsiteY28" fmla="*/ 2992857 h 3274654"/>
              <a:gd name="connsiteX29" fmla="*/ 3271665 w 3806503"/>
              <a:gd name="connsiteY29" fmla="*/ 2941099 h 3274654"/>
              <a:gd name="connsiteX30" fmla="*/ 3392435 w 3806503"/>
              <a:gd name="connsiteY30" fmla="*/ 2820329 h 3274654"/>
              <a:gd name="connsiteX31" fmla="*/ 3444193 w 3806503"/>
              <a:gd name="connsiteY31" fmla="*/ 2630548 h 3274654"/>
              <a:gd name="connsiteX32" fmla="*/ 3513204 w 3806503"/>
              <a:gd name="connsiteY32" fmla="*/ 2509778 h 3274654"/>
              <a:gd name="connsiteX33" fmla="*/ 3564963 w 3806503"/>
              <a:gd name="connsiteY33" fmla="*/ 2095710 h 3274654"/>
              <a:gd name="connsiteX34" fmla="*/ 3633974 w 3806503"/>
              <a:gd name="connsiteY34" fmla="*/ 1974940 h 3274654"/>
              <a:gd name="connsiteX35" fmla="*/ 3685733 w 3806503"/>
              <a:gd name="connsiteY35" fmla="*/ 1854170 h 3274654"/>
              <a:gd name="connsiteX36" fmla="*/ 3806503 w 3806503"/>
              <a:gd name="connsiteY36" fmla="*/ 1733400 h 3274654"/>
              <a:gd name="connsiteX37" fmla="*/ 3754744 w 3806503"/>
              <a:gd name="connsiteY37" fmla="*/ 1422849 h 3274654"/>
              <a:gd name="connsiteX38" fmla="*/ 3702986 w 3806503"/>
              <a:gd name="connsiteY38" fmla="*/ 404932 h 3274654"/>
              <a:gd name="connsiteX39" fmla="*/ 3461446 w 3806503"/>
              <a:gd name="connsiteY39" fmla="*/ 284163 h 3274654"/>
              <a:gd name="connsiteX40" fmla="*/ 3340676 w 3806503"/>
              <a:gd name="connsiteY40" fmla="*/ 215151 h 3274654"/>
              <a:gd name="connsiteX41" fmla="*/ 3150895 w 3806503"/>
              <a:gd name="connsiteY41" fmla="*/ 163393 h 3274654"/>
              <a:gd name="connsiteX42" fmla="*/ 2788586 w 3806503"/>
              <a:gd name="connsiteY42" fmla="*/ 42623 h 3274654"/>
              <a:gd name="connsiteX43" fmla="*/ 1943197 w 3806503"/>
              <a:gd name="connsiteY43" fmla="*/ 94382 h 3274654"/>
              <a:gd name="connsiteX44" fmla="*/ 1891438 w 3806503"/>
              <a:gd name="connsiteY44" fmla="*/ 94382 h 327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806503" h="3274654">
                <a:moveTo>
                  <a:pt x="2063967" y="42623"/>
                </a:moveTo>
                <a:lnTo>
                  <a:pt x="2063967" y="42623"/>
                </a:lnTo>
                <a:cubicBezTo>
                  <a:pt x="1951183" y="76458"/>
                  <a:pt x="1897669" y="70898"/>
                  <a:pt x="1822427" y="146140"/>
                </a:cubicBezTo>
                <a:cubicBezTo>
                  <a:pt x="1802094" y="166473"/>
                  <a:pt x="1794226" y="198661"/>
                  <a:pt x="1770669" y="215151"/>
                </a:cubicBezTo>
                <a:cubicBezTo>
                  <a:pt x="1735408" y="239834"/>
                  <a:pt x="1464553" y="334308"/>
                  <a:pt x="1460118" y="335921"/>
                </a:cubicBezTo>
                <a:cubicBezTo>
                  <a:pt x="1308378" y="487661"/>
                  <a:pt x="1391676" y="434265"/>
                  <a:pt x="1218578" y="508449"/>
                </a:cubicBezTo>
                <a:cubicBezTo>
                  <a:pt x="1201325" y="531453"/>
                  <a:pt x="1187153" y="557128"/>
                  <a:pt x="1166820" y="577461"/>
                </a:cubicBezTo>
                <a:cubicBezTo>
                  <a:pt x="1094131" y="650150"/>
                  <a:pt x="1068892" y="626060"/>
                  <a:pt x="977038" y="698231"/>
                </a:cubicBezTo>
                <a:cubicBezTo>
                  <a:pt x="932272" y="733404"/>
                  <a:pt x="896525" y="778744"/>
                  <a:pt x="856269" y="819000"/>
                </a:cubicBezTo>
                <a:lnTo>
                  <a:pt x="683740" y="991529"/>
                </a:lnTo>
                <a:lnTo>
                  <a:pt x="614729" y="1060540"/>
                </a:lnTo>
                <a:cubicBezTo>
                  <a:pt x="597476" y="1077793"/>
                  <a:pt x="584155" y="1100193"/>
                  <a:pt x="562970" y="1112299"/>
                </a:cubicBezTo>
                <a:cubicBezTo>
                  <a:pt x="517042" y="1138544"/>
                  <a:pt x="417395" y="1188862"/>
                  <a:pt x="373189" y="1233068"/>
                </a:cubicBezTo>
                <a:cubicBezTo>
                  <a:pt x="333052" y="1273205"/>
                  <a:pt x="272104" y="1383482"/>
                  <a:pt x="252420" y="1422849"/>
                </a:cubicBezTo>
                <a:cubicBezTo>
                  <a:pt x="232833" y="1462023"/>
                  <a:pt x="225777" y="1507738"/>
                  <a:pt x="200661" y="1543619"/>
                </a:cubicBezTo>
                <a:cubicBezTo>
                  <a:pt x="184171" y="1567176"/>
                  <a:pt x="154654" y="1578125"/>
                  <a:pt x="131650" y="1595378"/>
                </a:cubicBezTo>
                <a:cubicBezTo>
                  <a:pt x="107396" y="1651971"/>
                  <a:pt x="11834" y="1868709"/>
                  <a:pt x="10880" y="1905929"/>
                </a:cubicBezTo>
                <a:cubicBezTo>
                  <a:pt x="5714" y="2107390"/>
                  <a:pt x="0" y="2342224"/>
                  <a:pt x="131650" y="2509778"/>
                </a:cubicBezTo>
                <a:cubicBezTo>
                  <a:pt x="166824" y="2554544"/>
                  <a:pt x="212163" y="2590291"/>
                  <a:pt x="252420" y="2630548"/>
                </a:cubicBezTo>
                <a:cubicBezTo>
                  <a:pt x="269673" y="2647801"/>
                  <a:pt x="292073" y="2661122"/>
                  <a:pt x="304178" y="2682306"/>
                </a:cubicBezTo>
                <a:cubicBezTo>
                  <a:pt x="310061" y="2692601"/>
                  <a:pt x="393367" y="2849981"/>
                  <a:pt x="424948" y="2872087"/>
                </a:cubicBezTo>
                <a:cubicBezTo>
                  <a:pt x="563242" y="2968893"/>
                  <a:pt x="992539" y="2988325"/>
                  <a:pt x="1028797" y="2992857"/>
                </a:cubicBezTo>
                <a:cubicBezTo>
                  <a:pt x="1189494" y="3012944"/>
                  <a:pt x="1350850" y="3027362"/>
                  <a:pt x="1511876" y="3044615"/>
                </a:cubicBezTo>
                <a:cubicBezTo>
                  <a:pt x="1926590" y="3014993"/>
                  <a:pt x="2267755" y="2944599"/>
                  <a:pt x="2667816" y="3044615"/>
                </a:cubicBezTo>
                <a:cubicBezTo>
                  <a:pt x="2695712" y="3051589"/>
                  <a:pt x="2699241" y="3093294"/>
                  <a:pt x="2719574" y="3113627"/>
                </a:cubicBezTo>
                <a:cubicBezTo>
                  <a:pt x="2880601" y="3274654"/>
                  <a:pt x="2702323" y="3050365"/>
                  <a:pt x="2840344" y="3234397"/>
                </a:cubicBezTo>
                <a:cubicBezTo>
                  <a:pt x="2956850" y="3184465"/>
                  <a:pt x="2972715" y="3183098"/>
                  <a:pt x="3081884" y="3113627"/>
                </a:cubicBezTo>
                <a:cubicBezTo>
                  <a:pt x="3106143" y="3098189"/>
                  <a:pt x="3130562" y="3082201"/>
                  <a:pt x="3150895" y="3061868"/>
                </a:cubicBezTo>
                <a:cubicBezTo>
                  <a:pt x="3171227" y="3041535"/>
                  <a:pt x="3182320" y="3013189"/>
                  <a:pt x="3202653" y="2992857"/>
                </a:cubicBezTo>
                <a:cubicBezTo>
                  <a:pt x="3222986" y="2972524"/>
                  <a:pt x="3251332" y="2961432"/>
                  <a:pt x="3271665" y="2941099"/>
                </a:cubicBezTo>
                <a:cubicBezTo>
                  <a:pt x="3432692" y="2780072"/>
                  <a:pt x="3208403" y="2958350"/>
                  <a:pt x="3392435" y="2820329"/>
                </a:cubicBezTo>
                <a:cubicBezTo>
                  <a:pt x="3409688" y="2757069"/>
                  <a:pt x="3420427" y="2691660"/>
                  <a:pt x="3444193" y="2630548"/>
                </a:cubicBezTo>
                <a:cubicBezTo>
                  <a:pt x="3460998" y="2587335"/>
                  <a:pt x="3502991" y="2555005"/>
                  <a:pt x="3513204" y="2509778"/>
                </a:cubicBezTo>
                <a:cubicBezTo>
                  <a:pt x="3543842" y="2374097"/>
                  <a:pt x="3534325" y="2231391"/>
                  <a:pt x="3564963" y="2095710"/>
                </a:cubicBezTo>
                <a:cubicBezTo>
                  <a:pt x="3575176" y="2050483"/>
                  <a:pt x="3613239" y="2016411"/>
                  <a:pt x="3633974" y="1974940"/>
                </a:cubicBezTo>
                <a:cubicBezTo>
                  <a:pt x="3653561" y="1935766"/>
                  <a:pt x="3660276" y="1889810"/>
                  <a:pt x="3685733" y="1854170"/>
                </a:cubicBezTo>
                <a:cubicBezTo>
                  <a:pt x="3718824" y="1807843"/>
                  <a:pt x="3806503" y="1733400"/>
                  <a:pt x="3806503" y="1733400"/>
                </a:cubicBezTo>
                <a:cubicBezTo>
                  <a:pt x="3789250" y="1629883"/>
                  <a:pt x="3762897" y="1527477"/>
                  <a:pt x="3754744" y="1422849"/>
                </a:cubicBezTo>
                <a:cubicBezTo>
                  <a:pt x="3728350" y="1084132"/>
                  <a:pt x="3740505" y="742598"/>
                  <a:pt x="3702986" y="404932"/>
                </a:cubicBezTo>
                <a:cubicBezTo>
                  <a:pt x="3693915" y="323294"/>
                  <a:pt x="3476151" y="290218"/>
                  <a:pt x="3461446" y="284163"/>
                </a:cubicBezTo>
                <a:cubicBezTo>
                  <a:pt x="3418573" y="266509"/>
                  <a:pt x="3383889" y="231956"/>
                  <a:pt x="3340676" y="215151"/>
                </a:cubicBezTo>
                <a:cubicBezTo>
                  <a:pt x="3279564" y="191385"/>
                  <a:pt x="3213101" y="184128"/>
                  <a:pt x="3150895" y="163393"/>
                </a:cubicBezTo>
                <a:cubicBezTo>
                  <a:pt x="2660713" y="0"/>
                  <a:pt x="3309951" y="184815"/>
                  <a:pt x="2788586" y="42623"/>
                </a:cubicBezTo>
                <a:cubicBezTo>
                  <a:pt x="2069914" y="99361"/>
                  <a:pt x="2352194" y="94382"/>
                  <a:pt x="1943197" y="94382"/>
                </a:cubicBezTo>
                <a:lnTo>
                  <a:pt x="1891438" y="94382"/>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304800"/>
          <a:ext cx="8229600" cy="58928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sz="2000" dirty="0" smtClean="0">
                          <a:solidFill>
                            <a:schemeClr val="accent2">
                              <a:lumMod val="75000"/>
                            </a:schemeClr>
                          </a:solidFill>
                        </a:rPr>
                        <a:t>Polygon - transect</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Sample</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 Clay</a:t>
                      </a:r>
                      <a:endParaRPr lang="en-US" sz="2000" dirty="0">
                        <a:solidFill>
                          <a:schemeClr val="accent2">
                            <a:lumMod val="75000"/>
                          </a:schemeClr>
                        </a:solidFill>
                      </a:endParaRPr>
                    </a:p>
                  </a:txBody>
                  <a:tcPr/>
                </a:tc>
                <a:tc>
                  <a:txBody>
                    <a:bodyPr/>
                    <a:lstStyle/>
                    <a:p>
                      <a:endParaRPr lang="en-US" sz="2000" dirty="0">
                        <a:solidFill>
                          <a:schemeClr val="accent2">
                            <a:lumMod val="75000"/>
                          </a:schemeClr>
                        </a:solidFill>
                      </a:endParaRPr>
                    </a:p>
                  </a:txBody>
                  <a:tcPr/>
                </a:tc>
                <a:tc>
                  <a:txBody>
                    <a:bodyPr/>
                    <a:lstStyle/>
                    <a:p>
                      <a:endParaRPr lang="en-US" sz="2000" dirty="0">
                        <a:solidFill>
                          <a:schemeClr val="accent2">
                            <a:lumMod val="75000"/>
                          </a:schemeClr>
                        </a:solidFill>
                      </a:endParaRPr>
                    </a:p>
                  </a:txBody>
                  <a:tcPr/>
                </a:tc>
              </a:tr>
              <a:tr h="370840">
                <a:tc>
                  <a:txBody>
                    <a:bodyPr/>
                    <a:lstStyle/>
                    <a:p>
                      <a:r>
                        <a:rPr lang="en-US" dirty="0" smtClean="0"/>
                        <a:t>A</a:t>
                      </a:r>
                      <a:endParaRPr lang="en-US" dirty="0"/>
                    </a:p>
                  </a:txBody>
                  <a:tcPr/>
                </a:tc>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17</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28</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23</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24</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4</a:t>
                      </a:r>
                      <a:endParaRPr lang="en-US" dirty="0"/>
                    </a:p>
                  </a:txBody>
                  <a:tcPr/>
                </a:tc>
                <a:tc>
                  <a:txBody>
                    <a:bodyPr/>
                    <a:lstStyle/>
                    <a:p>
                      <a:r>
                        <a:rPr lang="en-US" dirty="0" smtClean="0"/>
                        <a:t>25</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5</a:t>
                      </a:r>
                      <a:endParaRPr lang="en-US" dirty="0"/>
                    </a:p>
                  </a:txBody>
                  <a:tcPr/>
                </a:tc>
                <a:tc>
                  <a:txBody>
                    <a:bodyPr/>
                    <a:lstStyle/>
                    <a:p>
                      <a:r>
                        <a:rPr lang="en-US" dirty="0" smtClean="0"/>
                        <a:t>16</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21</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20</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4</a:t>
                      </a:r>
                      <a:endParaRPr lang="en-US" dirty="0"/>
                    </a:p>
                  </a:txBody>
                  <a:tcPr/>
                </a:tc>
                <a:tc>
                  <a:txBody>
                    <a:bodyPr/>
                    <a:lstStyle/>
                    <a:p>
                      <a:r>
                        <a:rPr lang="en-US" dirty="0" smtClean="0"/>
                        <a:t>23</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18</a:t>
                      </a:r>
                      <a:endParaRPr lang="en-US" dirty="0"/>
                    </a:p>
                  </a:txBody>
                  <a:tcPr/>
                </a:tc>
                <a:tc>
                  <a:txBody>
                    <a:bodyPr/>
                    <a:lstStyle/>
                    <a:p>
                      <a:endParaRPr lang="en-US" dirty="0"/>
                    </a:p>
                  </a:txBody>
                  <a:tcPr/>
                </a:tc>
                <a:tc>
                  <a:txBody>
                    <a:bodyPr/>
                    <a:lstStyle/>
                    <a:p>
                      <a:endParaRPr lang="en-US" dirty="0" smtClean="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59791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sz="2000" dirty="0" smtClean="0">
                          <a:solidFill>
                            <a:schemeClr val="accent2">
                              <a:lumMod val="75000"/>
                            </a:schemeClr>
                          </a:solidFill>
                        </a:rPr>
                        <a:t>Polygon - transect</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Sample</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 Clay</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Overall</a:t>
                      </a:r>
                    </a:p>
                    <a:p>
                      <a:r>
                        <a:rPr lang="en-US" sz="2000" dirty="0" smtClean="0">
                          <a:solidFill>
                            <a:schemeClr val="accent2">
                              <a:lumMod val="75000"/>
                            </a:schemeClr>
                          </a:solidFill>
                        </a:rPr>
                        <a:t>Mean</a:t>
                      </a:r>
                      <a:endParaRPr lang="en-US" sz="2000" dirty="0">
                        <a:solidFill>
                          <a:schemeClr val="accent2">
                            <a:lumMod val="75000"/>
                          </a:schemeClr>
                        </a:solidFill>
                      </a:endParaRPr>
                    </a:p>
                  </a:txBody>
                  <a:tcPr/>
                </a:tc>
                <a:tc>
                  <a:txBody>
                    <a:bodyPr/>
                    <a:lstStyle/>
                    <a:p>
                      <a:endParaRPr lang="en-US" sz="2000" dirty="0">
                        <a:solidFill>
                          <a:schemeClr val="accent2">
                            <a:lumMod val="75000"/>
                          </a:schemeClr>
                        </a:solidFill>
                      </a:endParaRPr>
                    </a:p>
                  </a:txBody>
                  <a:tcPr/>
                </a:tc>
              </a:tr>
              <a:tr h="370840">
                <a:tc>
                  <a:txBody>
                    <a:bodyPr/>
                    <a:lstStyle/>
                    <a:p>
                      <a:r>
                        <a:rPr lang="en-US" dirty="0" smtClean="0"/>
                        <a:t>A</a:t>
                      </a:r>
                      <a:endParaRPr lang="en-US" dirty="0"/>
                    </a:p>
                  </a:txBody>
                  <a:tcPr/>
                </a:tc>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17</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28</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23</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24</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4</a:t>
                      </a:r>
                      <a:endParaRPr lang="en-US" dirty="0"/>
                    </a:p>
                  </a:txBody>
                  <a:tcPr/>
                </a:tc>
                <a:tc>
                  <a:txBody>
                    <a:bodyPr/>
                    <a:lstStyle/>
                    <a:p>
                      <a:r>
                        <a:rPr lang="en-US" dirty="0" smtClean="0"/>
                        <a:t>25</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5</a:t>
                      </a:r>
                      <a:endParaRPr lang="en-US" dirty="0"/>
                    </a:p>
                  </a:txBody>
                  <a:tcPr/>
                </a:tc>
                <a:tc>
                  <a:txBody>
                    <a:bodyPr/>
                    <a:lstStyle/>
                    <a:p>
                      <a:r>
                        <a:rPr lang="en-US" dirty="0" smtClean="0"/>
                        <a:t>16</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21</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20</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4</a:t>
                      </a:r>
                      <a:endParaRPr lang="en-US" dirty="0"/>
                    </a:p>
                  </a:txBody>
                  <a:tcPr/>
                </a:tc>
                <a:tc>
                  <a:txBody>
                    <a:bodyPr/>
                    <a:lstStyle/>
                    <a:p>
                      <a:r>
                        <a:rPr lang="en-US" dirty="0" smtClean="0"/>
                        <a:t>23</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18</a:t>
                      </a:r>
                      <a:endParaRPr lang="en-US" dirty="0"/>
                    </a:p>
                  </a:txBody>
                  <a:tcPr/>
                </a:tc>
                <a:tc>
                  <a:txBody>
                    <a:bodyPr/>
                    <a:lstStyle/>
                    <a:p>
                      <a:endParaRPr lang="en-US" dirty="0"/>
                    </a:p>
                  </a:txBody>
                  <a:tcPr/>
                </a:tc>
                <a:tc>
                  <a:txBody>
                    <a:bodyPr/>
                    <a:lstStyle/>
                    <a:p>
                      <a:endParaRPr lang="en-US" dirty="0" smtClean="0"/>
                    </a:p>
                  </a:txBody>
                  <a:tcPr/>
                </a:tc>
              </a:tr>
              <a:tr h="370840">
                <a:tc>
                  <a:txBody>
                    <a:bodyPr/>
                    <a:lstStyle/>
                    <a:p>
                      <a:endParaRPr lang="en-US" sz="2400" b="1"/>
                    </a:p>
                  </a:txBody>
                  <a:tcPr/>
                </a:tc>
                <a:tc>
                  <a:txBody>
                    <a:bodyPr/>
                    <a:lstStyle/>
                    <a:p>
                      <a:endParaRPr lang="en-US" sz="2400" b="1" dirty="0"/>
                    </a:p>
                  </a:txBody>
                  <a:tcPr/>
                </a:tc>
                <a:tc>
                  <a:txBody>
                    <a:bodyPr/>
                    <a:lstStyle/>
                    <a:p>
                      <a:endParaRPr lang="en-US" sz="2400" b="1" dirty="0"/>
                    </a:p>
                  </a:txBody>
                  <a:tcPr/>
                </a:tc>
                <a:tc>
                  <a:txBody>
                    <a:bodyPr/>
                    <a:lstStyle/>
                    <a:p>
                      <a:r>
                        <a:rPr lang="en-US" sz="2400" b="1" dirty="0" smtClean="0"/>
                        <a:t>22</a:t>
                      </a:r>
                      <a:endParaRPr lang="en-US" sz="2400" b="1" dirty="0"/>
                    </a:p>
                  </a:txBody>
                  <a:tcPr/>
                </a:tc>
                <a:tc>
                  <a:txBody>
                    <a:bodyPr/>
                    <a:lstStyle/>
                    <a:p>
                      <a:endParaRPr lang="en-US" sz="2400" b="1" dirty="0" smtClean="0"/>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59791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sz="2000" dirty="0" smtClean="0">
                          <a:solidFill>
                            <a:schemeClr val="accent2">
                              <a:lumMod val="75000"/>
                            </a:schemeClr>
                          </a:solidFill>
                        </a:rPr>
                        <a:t>Polygon - transect</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Sample</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 Clay</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Overall</a:t>
                      </a:r>
                    </a:p>
                    <a:p>
                      <a:r>
                        <a:rPr lang="en-US" sz="2000" dirty="0" smtClean="0">
                          <a:solidFill>
                            <a:schemeClr val="accent2">
                              <a:lumMod val="75000"/>
                            </a:schemeClr>
                          </a:solidFill>
                        </a:rPr>
                        <a:t>Mean</a:t>
                      </a:r>
                      <a:endParaRPr lang="en-US" sz="2000" dirty="0">
                        <a:solidFill>
                          <a:schemeClr val="accent2">
                            <a:lumMod val="75000"/>
                          </a:schemeClr>
                        </a:solidFill>
                      </a:endParaRPr>
                    </a:p>
                  </a:txBody>
                  <a:tcPr/>
                </a:tc>
                <a:tc>
                  <a:txBody>
                    <a:bodyPr/>
                    <a:lstStyle/>
                    <a:p>
                      <a:r>
                        <a:rPr lang="en-US" sz="2000" dirty="0" smtClean="0">
                          <a:solidFill>
                            <a:schemeClr val="accent2">
                              <a:lumMod val="75000"/>
                            </a:schemeClr>
                          </a:solidFill>
                        </a:rPr>
                        <a:t>Polygon </a:t>
                      </a:r>
                    </a:p>
                    <a:p>
                      <a:r>
                        <a:rPr lang="en-US" sz="2000" dirty="0" smtClean="0">
                          <a:solidFill>
                            <a:schemeClr val="accent2">
                              <a:lumMod val="75000"/>
                            </a:schemeClr>
                          </a:solidFill>
                        </a:rPr>
                        <a:t>Mean</a:t>
                      </a:r>
                      <a:endParaRPr lang="en-US" sz="2000" dirty="0">
                        <a:solidFill>
                          <a:schemeClr val="accent2">
                            <a:lumMod val="75000"/>
                          </a:schemeClr>
                        </a:solidFill>
                      </a:endParaRPr>
                    </a:p>
                  </a:txBody>
                  <a:tcPr/>
                </a:tc>
              </a:tr>
              <a:tr h="370840">
                <a:tc>
                  <a:txBody>
                    <a:bodyPr/>
                    <a:lstStyle/>
                    <a:p>
                      <a:r>
                        <a:rPr lang="en-US" dirty="0" smtClean="0"/>
                        <a:t>A</a:t>
                      </a:r>
                      <a:endParaRPr lang="en-US" dirty="0"/>
                    </a:p>
                  </a:txBody>
                  <a:tcPr/>
                </a:tc>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endParaRPr lang="en-US"/>
                    </a:p>
                  </a:txBody>
                  <a:tcPr/>
                </a:tc>
                <a:tc>
                  <a:txBody>
                    <a:bodyPr/>
                    <a:lstStyle/>
                    <a:p>
                      <a:r>
                        <a:rPr lang="en-US" dirty="0" smtClean="0"/>
                        <a:t>20</a:t>
                      </a:r>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endParaRPr lang="en-US"/>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17</a:t>
                      </a:r>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28</a:t>
                      </a:r>
                      <a:endParaRPr lang="en-US" dirty="0"/>
                    </a:p>
                  </a:txBody>
                  <a:tcPr/>
                </a:tc>
                <a:tc>
                  <a:txBody>
                    <a:bodyPr/>
                    <a:lstStyle/>
                    <a:p>
                      <a:endParaRPr lang="en-US" dirty="0"/>
                    </a:p>
                  </a:txBody>
                  <a:tcPr/>
                </a:tc>
                <a:tc>
                  <a:txBody>
                    <a:bodyPr/>
                    <a:lstStyle/>
                    <a:p>
                      <a:r>
                        <a:rPr lang="en-US" dirty="0" smtClean="0"/>
                        <a:t>23</a:t>
                      </a:r>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23</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24</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4</a:t>
                      </a:r>
                      <a:endParaRPr lang="en-US" dirty="0"/>
                    </a:p>
                  </a:txBody>
                  <a:tcPr/>
                </a:tc>
                <a:tc>
                  <a:txBody>
                    <a:bodyPr/>
                    <a:lstStyle/>
                    <a:p>
                      <a:r>
                        <a:rPr lang="en-US" dirty="0" smtClean="0"/>
                        <a:t>25</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5</a:t>
                      </a:r>
                      <a:endParaRPr lang="en-US" dirty="0"/>
                    </a:p>
                  </a:txBody>
                  <a:tcPr/>
                </a:tc>
                <a:tc>
                  <a:txBody>
                    <a:bodyPr/>
                    <a:lstStyle/>
                    <a:p>
                      <a:r>
                        <a:rPr lang="en-US" dirty="0" smtClean="0"/>
                        <a:t>16</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a:t>
                      </a:r>
                      <a:endParaRPr lang="en-US" dirty="0"/>
                    </a:p>
                  </a:txBody>
                  <a:tcPr/>
                </a:tc>
                <a:tc>
                  <a:txBody>
                    <a:bodyPr/>
                    <a:lstStyle/>
                    <a:p>
                      <a:r>
                        <a:rPr lang="en-US" dirty="0" smtClean="0"/>
                        <a:t>1</a:t>
                      </a:r>
                      <a:endParaRPr lang="en-US" dirty="0"/>
                    </a:p>
                  </a:txBody>
                  <a:tcPr/>
                </a:tc>
                <a:tc>
                  <a:txBody>
                    <a:bodyPr/>
                    <a:lstStyle/>
                    <a:p>
                      <a:r>
                        <a:rPr lang="en-US" dirty="0" smtClean="0"/>
                        <a:t>21</a:t>
                      </a:r>
                      <a:endParaRPr lang="en-US" dirty="0"/>
                    </a:p>
                  </a:txBody>
                  <a:tcPr/>
                </a:tc>
                <a:tc>
                  <a:txBody>
                    <a:bodyPr/>
                    <a:lstStyle/>
                    <a:p>
                      <a:endParaRPr lang="en-US" dirty="0"/>
                    </a:p>
                  </a:txBody>
                  <a:tcPr/>
                </a:tc>
                <a:tc>
                  <a:txBody>
                    <a:bodyPr/>
                    <a:lstStyle/>
                    <a:p>
                      <a:r>
                        <a:rPr lang="en-US" dirty="0" smtClean="0"/>
                        <a:t>19</a:t>
                      </a:r>
                      <a:endParaRPr lang="en-US" dirty="0"/>
                    </a:p>
                  </a:txBody>
                  <a:tcPr/>
                </a:tc>
              </a:tr>
              <a:tr h="370840">
                <a:tc>
                  <a:txBody>
                    <a:bodyPr/>
                    <a:lstStyle/>
                    <a:p>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3</a:t>
                      </a:r>
                      <a:endParaRPr lang="en-US" dirty="0"/>
                    </a:p>
                  </a:txBody>
                  <a:tcPr/>
                </a:tc>
                <a:tc>
                  <a:txBody>
                    <a:bodyPr/>
                    <a:lstStyle/>
                    <a:p>
                      <a:r>
                        <a:rPr lang="en-US" dirty="0" smtClean="0"/>
                        <a:t>20</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r>
                        <a:rPr lang="en-US" dirty="0" smtClean="0"/>
                        <a:t>4</a:t>
                      </a:r>
                      <a:endParaRPr lang="en-US" dirty="0"/>
                    </a:p>
                  </a:txBody>
                  <a:tcPr/>
                </a:tc>
                <a:tc>
                  <a:txBody>
                    <a:bodyPr/>
                    <a:lstStyle/>
                    <a:p>
                      <a:r>
                        <a:rPr lang="en-US" dirty="0" smtClean="0"/>
                        <a:t>23</a:t>
                      </a:r>
                      <a:endParaRPr lang="en-US" dirty="0"/>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r>
                        <a:rPr lang="en-US" dirty="0" smtClean="0"/>
                        <a:t>5</a:t>
                      </a:r>
                      <a:endParaRPr lang="en-US" dirty="0"/>
                    </a:p>
                  </a:txBody>
                  <a:tcPr/>
                </a:tc>
                <a:tc>
                  <a:txBody>
                    <a:bodyPr/>
                    <a:lstStyle/>
                    <a:p>
                      <a:r>
                        <a:rPr lang="en-US" dirty="0" smtClean="0"/>
                        <a:t>18</a:t>
                      </a:r>
                      <a:endParaRPr lang="en-US" dirty="0"/>
                    </a:p>
                  </a:txBody>
                  <a:tcPr/>
                </a:tc>
                <a:tc>
                  <a:txBody>
                    <a:bodyPr/>
                    <a:lstStyle/>
                    <a:p>
                      <a:endParaRPr lang="en-US"/>
                    </a:p>
                  </a:txBody>
                  <a:tcPr/>
                </a:tc>
                <a:tc>
                  <a:txBody>
                    <a:bodyPr/>
                    <a:lstStyle/>
                    <a:p>
                      <a:endParaRPr lang="en-US" dirty="0" smtClean="0"/>
                    </a:p>
                  </a:txBody>
                  <a:tcPr/>
                </a:tc>
              </a:tr>
              <a:tr h="370840">
                <a:tc>
                  <a:txBody>
                    <a:bodyPr/>
                    <a:lstStyle/>
                    <a:p>
                      <a:endParaRPr lang="en-US" sz="2400" b="1"/>
                    </a:p>
                  </a:txBody>
                  <a:tcPr/>
                </a:tc>
                <a:tc>
                  <a:txBody>
                    <a:bodyPr/>
                    <a:lstStyle/>
                    <a:p>
                      <a:endParaRPr lang="en-US" sz="2400" b="1" dirty="0"/>
                    </a:p>
                  </a:txBody>
                  <a:tcPr/>
                </a:tc>
                <a:tc>
                  <a:txBody>
                    <a:bodyPr/>
                    <a:lstStyle/>
                    <a:p>
                      <a:endParaRPr lang="en-US" sz="2400" b="1" dirty="0"/>
                    </a:p>
                  </a:txBody>
                  <a:tcPr/>
                </a:tc>
                <a:tc>
                  <a:txBody>
                    <a:bodyPr/>
                    <a:lstStyle/>
                    <a:p>
                      <a:r>
                        <a:rPr lang="en-US" sz="2400" b="1" dirty="0" smtClean="0"/>
                        <a:t>22</a:t>
                      </a:r>
                      <a:endParaRPr lang="en-US" sz="2400" b="1" dirty="0"/>
                    </a:p>
                  </a:txBody>
                  <a:tcPr/>
                </a:tc>
                <a:tc>
                  <a:txBody>
                    <a:bodyPr/>
                    <a:lstStyle/>
                    <a:p>
                      <a:r>
                        <a:rPr lang="en-US" sz="2400" b="1" dirty="0" smtClean="0"/>
                        <a:t>21</a:t>
                      </a:r>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a:t>
            </a:r>
            <a:endParaRPr lang="en-US" dirty="0"/>
          </a:p>
        </p:txBody>
      </p:sp>
      <p:sp>
        <p:nvSpPr>
          <p:cNvPr id="3" name="Content Placeholder 2"/>
          <p:cNvSpPr>
            <a:spLocks noGrp="1"/>
          </p:cNvSpPr>
          <p:nvPr>
            <p:ph idx="1"/>
          </p:nvPr>
        </p:nvSpPr>
        <p:spPr/>
        <p:txBody>
          <a:bodyPr/>
          <a:lstStyle/>
          <a:p>
            <a:r>
              <a:rPr lang="en-US" dirty="0" smtClean="0"/>
              <a:t>3 transects</a:t>
            </a:r>
          </a:p>
          <a:p>
            <a:r>
              <a:rPr lang="en-US" dirty="0" smtClean="0"/>
              <a:t>A – 3 </a:t>
            </a:r>
            <a:r>
              <a:rPr lang="en-US" dirty="0" err="1" smtClean="0"/>
              <a:t>obvservations</a:t>
            </a:r>
            <a:r>
              <a:rPr lang="en-US" dirty="0" smtClean="0"/>
              <a:t> – 21%</a:t>
            </a:r>
          </a:p>
          <a:p>
            <a:r>
              <a:rPr lang="en-US" dirty="0" smtClean="0"/>
              <a:t>B – 20 observations – 33%</a:t>
            </a:r>
          </a:p>
          <a:p>
            <a:r>
              <a:rPr lang="en-US" dirty="0" smtClean="0"/>
              <a:t>C – 10 observations – 26%</a:t>
            </a:r>
          </a:p>
          <a:p>
            <a:pPr lvl="1"/>
            <a:r>
              <a:rPr lang="en-US" dirty="0" smtClean="0"/>
              <a:t>Typical mean =  26</a:t>
            </a:r>
            <a:endParaRPr lang="en-US" dirty="0"/>
          </a:p>
        </p:txBody>
      </p:sp>
      <p:sp>
        <p:nvSpPr>
          <p:cNvPr id="4" name="TextBox 3"/>
          <p:cNvSpPr txBox="1"/>
          <p:nvPr/>
        </p:nvSpPr>
        <p:spPr>
          <a:xfrm>
            <a:off x="1676400" y="4419600"/>
            <a:ext cx="6215163" cy="830997"/>
          </a:xfrm>
          <a:prstGeom prst="rect">
            <a:avLst/>
          </a:prstGeom>
          <a:solidFill>
            <a:srgbClr val="FF0000"/>
          </a:solidFill>
        </p:spPr>
        <p:txBody>
          <a:bodyPr wrap="none" rtlCol="0">
            <a:spAutoFit/>
          </a:bodyPr>
          <a:lstStyle/>
          <a:p>
            <a:r>
              <a:rPr lang="en-US" sz="4800" dirty="0" smtClean="0">
                <a:solidFill>
                  <a:schemeClr val="bg1"/>
                </a:solidFill>
              </a:rPr>
              <a:t>Is this representative?</a:t>
            </a:r>
            <a:endParaRPr lang="en-US" sz="4800" dirty="0">
              <a:solidFill>
                <a:schemeClr val="bg1"/>
              </a:solidFill>
            </a:endParaRPr>
          </a:p>
        </p:txBody>
      </p:sp>
      <p:sp>
        <p:nvSpPr>
          <p:cNvPr id="5" name="TextBox 4"/>
          <p:cNvSpPr txBox="1"/>
          <p:nvPr/>
        </p:nvSpPr>
        <p:spPr>
          <a:xfrm>
            <a:off x="1676400" y="5791200"/>
            <a:ext cx="5198795" cy="830997"/>
          </a:xfrm>
          <a:prstGeom prst="rect">
            <a:avLst/>
          </a:prstGeom>
          <a:solidFill>
            <a:srgbClr val="FF0000"/>
          </a:solidFill>
        </p:spPr>
        <p:txBody>
          <a:bodyPr wrap="none" rtlCol="0">
            <a:spAutoFit/>
          </a:bodyPr>
          <a:lstStyle/>
          <a:p>
            <a:r>
              <a:rPr lang="en-US" sz="4800" dirty="0" smtClean="0">
                <a:solidFill>
                  <a:schemeClr val="bg1"/>
                </a:solidFill>
              </a:rPr>
              <a:t>Weighted Average</a:t>
            </a:r>
            <a:endParaRPr lang="en-US" sz="4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a:t>
            </a:r>
            <a:endParaRPr lang="en-US" dirty="0"/>
          </a:p>
        </p:txBody>
      </p:sp>
      <p:sp>
        <p:nvSpPr>
          <p:cNvPr id="3" name="Content Placeholder 2"/>
          <p:cNvSpPr>
            <a:spLocks noGrp="1"/>
          </p:cNvSpPr>
          <p:nvPr>
            <p:ph idx="1"/>
          </p:nvPr>
        </p:nvSpPr>
        <p:spPr/>
        <p:txBody>
          <a:bodyPr/>
          <a:lstStyle/>
          <a:p>
            <a:r>
              <a:rPr lang="en-US" dirty="0" smtClean="0"/>
              <a:t>3 transects - % of observed area</a:t>
            </a:r>
          </a:p>
          <a:p>
            <a:r>
              <a:rPr lang="en-US" dirty="0" smtClean="0"/>
              <a:t>A – 5 ac – 6%</a:t>
            </a:r>
          </a:p>
          <a:p>
            <a:r>
              <a:rPr lang="en-US" dirty="0" smtClean="0"/>
              <a:t>B – 60 ac – 67%</a:t>
            </a:r>
          </a:p>
          <a:p>
            <a:r>
              <a:rPr lang="en-US" dirty="0" smtClean="0"/>
              <a:t>C – 25 ac – 28%</a:t>
            </a:r>
          </a:p>
          <a:p>
            <a:pPr lvl="1"/>
            <a:r>
              <a:rPr lang="en-US" dirty="0" smtClean="0"/>
              <a:t>Weighted mean =  31</a:t>
            </a:r>
            <a:endParaRPr lang="en-US" dirty="0"/>
          </a:p>
        </p:txBody>
      </p:sp>
      <p:sp>
        <p:nvSpPr>
          <p:cNvPr id="5" name="TextBox 4"/>
          <p:cNvSpPr txBox="1"/>
          <p:nvPr/>
        </p:nvSpPr>
        <p:spPr>
          <a:xfrm>
            <a:off x="4724400" y="1828800"/>
            <a:ext cx="3406702" cy="830997"/>
          </a:xfrm>
          <a:prstGeom prst="rect">
            <a:avLst/>
          </a:prstGeom>
          <a:solidFill>
            <a:srgbClr val="FF0000"/>
          </a:solidFill>
        </p:spPr>
        <p:txBody>
          <a:bodyPr wrap="none" rtlCol="0">
            <a:spAutoFit/>
          </a:bodyPr>
          <a:lstStyle/>
          <a:p>
            <a:r>
              <a:rPr lang="en-US" sz="4800" dirty="0" smtClean="0">
                <a:solidFill>
                  <a:schemeClr val="bg1"/>
                </a:solidFill>
              </a:rPr>
              <a:t>(21 * 5/90)  </a:t>
            </a:r>
            <a:endParaRPr lang="en-US" sz="4800" dirty="0">
              <a:solidFill>
                <a:schemeClr val="bg1"/>
              </a:solidFill>
            </a:endParaRPr>
          </a:p>
        </p:txBody>
      </p:sp>
      <p:sp>
        <p:nvSpPr>
          <p:cNvPr id="6" name="TextBox 5"/>
          <p:cNvSpPr txBox="1"/>
          <p:nvPr/>
        </p:nvSpPr>
        <p:spPr>
          <a:xfrm>
            <a:off x="4724400" y="2743200"/>
            <a:ext cx="3406702" cy="830997"/>
          </a:xfrm>
          <a:prstGeom prst="rect">
            <a:avLst/>
          </a:prstGeom>
          <a:solidFill>
            <a:srgbClr val="FF0000"/>
          </a:solidFill>
        </p:spPr>
        <p:txBody>
          <a:bodyPr wrap="none" rtlCol="0">
            <a:spAutoFit/>
          </a:bodyPr>
          <a:lstStyle/>
          <a:p>
            <a:r>
              <a:rPr lang="en-US" sz="4800" dirty="0" smtClean="0">
                <a:solidFill>
                  <a:schemeClr val="bg1"/>
                </a:solidFill>
              </a:rPr>
              <a:t>(33 * 60/90)</a:t>
            </a:r>
            <a:endParaRPr lang="en-US" sz="4800" dirty="0">
              <a:solidFill>
                <a:schemeClr val="bg1"/>
              </a:solidFill>
            </a:endParaRPr>
          </a:p>
        </p:txBody>
      </p:sp>
      <p:sp>
        <p:nvSpPr>
          <p:cNvPr id="7" name="TextBox 6"/>
          <p:cNvSpPr txBox="1"/>
          <p:nvPr/>
        </p:nvSpPr>
        <p:spPr>
          <a:xfrm>
            <a:off x="5029200" y="3657600"/>
            <a:ext cx="3406702" cy="830997"/>
          </a:xfrm>
          <a:prstGeom prst="rect">
            <a:avLst/>
          </a:prstGeom>
          <a:solidFill>
            <a:srgbClr val="FF0000"/>
          </a:solidFill>
        </p:spPr>
        <p:txBody>
          <a:bodyPr wrap="none" rtlCol="0">
            <a:spAutoFit/>
          </a:bodyPr>
          <a:lstStyle/>
          <a:p>
            <a:r>
              <a:rPr lang="en-US" sz="4800" dirty="0" smtClean="0">
                <a:solidFill>
                  <a:schemeClr val="bg1"/>
                </a:solidFill>
              </a:rPr>
              <a:t>(26 * 25/90)</a:t>
            </a:r>
            <a:endParaRPr lang="en-US" sz="4800" dirty="0">
              <a:solidFill>
                <a:schemeClr val="bg1"/>
              </a:solidFill>
            </a:endParaRPr>
          </a:p>
        </p:txBody>
      </p:sp>
      <p:sp>
        <p:nvSpPr>
          <p:cNvPr id="8" name="TextBox 7"/>
          <p:cNvSpPr txBox="1"/>
          <p:nvPr/>
        </p:nvSpPr>
        <p:spPr>
          <a:xfrm>
            <a:off x="0" y="4800600"/>
            <a:ext cx="9144000" cy="1384995"/>
          </a:xfrm>
          <a:prstGeom prst="rect">
            <a:avLst/>
          </a:prstGeom>
          <a:solidFill>
            <a:srgbClr val="FF0000"/>
          </a:solidFill>
        </p:spPr>
        <p:txBody>
          <a:bodyPr wrap="square" rtlCol="0">
            <a:spAutoFit/>
          </a:bodyPr>
          <a:lstStyle/>
          <a:p>
            <a:r>
              <a:rPr lang="en-US" sz="4200" dirty="0" smtClean="0">
                <a:solidFill>
                  <a:schemeClr val="bg1"/>
                </a:solidFill>
              </a:rPr>
              <a:t>(21 * 0.06)+(33 * 0.67)+(26 *0.28)</a:t>
            </a:r>
          </a:p>
          <a:p>
            <a:r>
              <a:rPr lang="en-US" sz="4200" dirty="0" smtClean="0">
                <a:solidFill>
                  <a:schemeClr val="bg1"/>
                </a:solidFill>
              </a:rPr>
              <a:t>								= 31</a:t>
            </a:r>
            <a:endParaRPr lang="en-US" sz="48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a:t>
            </a:r>
            <a:endParaRPr lang="en-US" dirty="0"/>
          </a:p>
        </p:txBody>
      </p:sp>
      <p:sp>
        <p:nvSpPr>
          <p:cNvPr id="3" name="Content Placeholder 2"/>
          <p:cNvSpPr>
            <a:spLocks noGrp="1"/>
          </p:cNvSpPr>
          <p:nvPr>
            <p:ph idx="1"/>
          </p:nvPr>
        </p:nvSpPr>
        <p:spPr/>
        <p:txBody>
          <a:bodyPr/>
          <a:lstStyle/>
          <a:p>
            <a:r>
              <a:rPr lang="en-US" dirty="0" smtClean="0"/>
              <a:t>3 transects</a:t>
            </a:r>
          </a:p>
          <a:p>
            <a:r>
              <a:rPr lang="en-US" dirty="0" smtClean="0"/>
              <a:t>A – 25 ac – 21%</a:t>
            </a:r>
          </a:p>
          <a:p>
            <a:r>
              <a:rPr lang="en-US" dirty="0" smtClean="0"/>
              <a:t>B – 300 ac – 33%</a:t>
            </a:r>
          </a:p>
          <a:p>
            <a:r>
              <a:rPr lang="en-US" dirty="0" smtClean="0"/>
              <a:t>C – 75 ac – 26%</a:t>
            </a:r>
          </a:p>
          <a:p>
            <a:pPr lvl="1"/>
            <a:r>
              <a:rPr lang="en-US" dirty="0" smtClean="0"/>
              <a:t>Weighted mean =  31</a:t>
            </a:r>
            <a:endParaRPr lang="en-US" dirty="0"/>
          </a:p>
        </p:txBody>
      </p:sp>
      <p:sp>
        <p:nvSpPr>
          <p:cNvPr id="9" name="TextBox 8"/>
          <p:cNvSpPr txBox="1"/>
          <p:nvPr/>
        </p:nvSpPr>
        <p:spPr>
          <a:xfrm>
            <a:off x="609600" y="381000"/>
            <a:ext cx="5943600" cy="4154984"/>
          </a:xfrm>
          <a:prstGeom prst="rect">
            <a:avLst/>
          </a:prstGeom>
          <a:solidFill>
            <a:schemeClr val="accent2">
              <a:lumMod val="75000"/>
            </a:schemeClr>
          </a:solidFill>
        </p:spPr>
        <p:txBody>
          <a:bodyPr wrap="square" rtlCol="0">
            <a:spAutoFit/>
          </a:bodyPr>
          <a:lstStyle/>
          <a:p>
            <a:r>
              <a:rPr lang="en-US" sz="4400" dirty="0" smtClean="0">
                <a:solidFill>
                  <a:srgbClr val="FFFF00"/>
                </a:solidFill>
              </a:rPr>
              <a:t>The way you calculate the mean depends on how your polygons were selected and how representative they are: expert opinion…</a:t>
            </a:r>
            <a:endParaRPr lang="en-US" sz="4400"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28"/>
          <p:cNvSpPr>
            <a:spLocks noGrp="1" noChangeArrowheads="1"/>
          </p:cNvSpPr>
          <p:nvPr>
            <p:ph type="title"/>
          </p:nvPr>
        </p:nvSpPr>
        <p:spPr/>
        <p:txBody>
          <a:bodyPr/>
          <a:lstStyle/>
          <a:p>
            <a:pPr eaLnBrk="1" hangingPunct="1"/>
            <a:endParaRPr lang="en-US" smtClean="0"/>
          </a:p>
        </p:txBody>
      </p:sp>
      <p:graphicFrame>
        <p:nvGraphicFramePr>
          <p:cNvPr id="123808" name="Group 1952"/>
          <p:cNvGraphicFramePr>
            <a:graphicFrameLocks noGrp="1"/>
          </p:cNvGraphicFramePr>
          <p:nvPr>
            <p:ph type="tbl" idx="1"/>
          </p:nvPr>
        </p:nvGraphicFramePr>
        <p:xfrm>
          <a:off x="457200" y="1600200"/>
          <a:ext cx="8229600" cy="4518347"/>
        </p:xfrm>
        <a:graphic>
          <a:graphicData uri="http://schemas.openxmlformats.org/drawingml/2006/table">
            <a:tbl>
              <a:tblPr/>
              <a:tblGrid>
                <a:gridCol w="884238"/>
                <a:gridCol w="884237"/>
                <a:gridCol w="969963"/>
                <a:gridCol w="1212850"/>
                <a:gridCol w="650875"/>
                <a:gridCol w="808037"/>
                <a:gridCol w="781050"/>
                <a:gridCol w="1044575"/>
                <a:gridCol w="993775"/>
              </a:tblGrid>
              <a:tr h="161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LONG</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LAT</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ACRES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SEEDLINGSU</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MLRA</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MUSYM</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MUKEY</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SeedMortal</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AWC_0_6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564881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565364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565344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-93.50000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33.35000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3807" name="Rectangle 1951"/>
          <p:cNvSpPr>
            <a:spLocks noChangeArrowheads="1"/>
          </p:cNvSpPr>
          <p:nvPr/>
        </p:nvSpPr>
        <p:spPr bwMode="auto">
          <a:xfrm>
            <a:off x="457200" y="381000"/>
            <a:ext cx="8229600" cy="1143000"/>
          </a:xfrm>
          <a:prstGeom prst="rect">
            <a:avLst/>
          </a:prstGeom>
          <a:noFill/>
          <a:ln w="9525">
            <a:noFill/>
            <a:miter lim="800000"/>
            <a:headEnd/>
            <a:tailEnd/>
          </a:ln>
        </p:spPr>
        <p:txBody>
          <a:bodyPr anchor="ctr"/>
          <a:lstStyle/>
          <a:p>
            <a:pPr algn="ctr"/>
            <a:r>
              <a:rPr lang="en-US" sz="4400" dirty="0">
                <a:solidFill>
                  <a:srgbClr val="FF3300"/>
                </a:solidFill>
              </a:rPr>
              <a:t>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a:t>
            </a:r>
            <a:endParaRPr lang="en-US" dirty="0"/>
          </a:p>
        </p:txBody>
      </p:sp>
      <p:sp>
        <p:nvSpPr>
          <p:cNvPr id="3" name="Content Placeholder 2"/>
          <p:cNvSpPr>
            <a:spLocks noGrp="1"/>
          </p:cNvSpPr>
          <p:nvPr>
            <p:ph idx="1"/>
          </p:nvPr>
        </p:nvSpPr>
        <p:spPr/>
        <p:txBody>
          <a:bodyPr/>
          <a:lstStyle/>
          <a:p>
            <a:r>
              <a:rPr lang="en-US" dirty="0" smtClean="0"/>
              <a:t>3 transects</a:t>
            </a:r>
          </a:p>
          <a:p>
            <a:r>
              <a:rPr lang="en-US" dirty="0" smtClean="0"/>
              <a:t>A – 25 ac – 21%</a:t>
            </a:r>
          </a:p>
          <a:p>
            <a:r>
              <a:rPr lang="en-US" dirty="0" smtClean="0"/>
              <a:t>B – 300 ac – 33%</a:t>
            </a:r>
          </a:p>
          <a:p>
            <a:r>
              <a:rPr lang="en-US" dirty="0" smtClean="0"/>
              <a:t>C – 75 ac – 26%</a:t>
            </a:r>
          </a:p>
          <a:p>
            <a:pPr lvl="1"/>
            <a:r>
              <a:rPr lang="en-US" dirty="0" smtClean="0"/>
              <a:t>Weighted mean =  31</a:t>
            </a:r>
            <a:endParaRPr lang="en-US" dirty="0"/>
          </a:p>
        </p:txBody>
      </p:sp>
      <p:sp>
        <p:nvSpPr>
          <p:cNvPr id="10" name="TextBox 9"/>
          <p:cNvSpPr txBox="1"/>
          <p:nvPr/>
        </p:nvSpPr>
        <p:spPr>
          <a:xfrm>
            <a:off x="304800" y="228600"/>
            <a:ext cx="6477000" cy="4154984"/>
          </a:xfrm>
          <a:prstGeom prst="rect">
            <a:avLst/>
          </a:prstGeom>
          <a:solidFill>
            <a:schemeClr val="accent2">
              <a:lumMod val="75000"/>
            </a:schemeClr>
          </a:solidFill>
        </p:spPr>
        <p:txBody>
          <a:bodyPr wrap="square" rtlCol="0">
            <a:spAutoFit/>
          </a:bodyPr>
          <a:lstStyle/>
          <a:p>
            <a:r>
              <a:rPr lang="en-US" sz="4400" dirty="0" smtClean="0">
                <a:solidFill>
                  <a:srgbClr val="FFFF00"/>
                </a:solidFill>
              </a:rPr>
              <a:t>Cluster (mean of means) – random sample represent all polygons</a:t>
            </a:r>
          </a:p>
          <a:p>
            <a:r>
              <a:rPr lang="en-US" sz="4400" dirty="0" smtClean="0">
                <a:solidFill>
                  <a:srgbClr val="FFFF00"/>
                </a:solidFill>
              </a:rPr>
              <a:t>-- are randomly or thoughtfully selected to be representative</a:t>
            </a:r>
          </a:p>
        </p:txBody>
      </p:sp>
      <p:sp>
        <p:nvSpPr>
          <p:cNvPr id="11" name="TextBox 10"/>
          <p:cNvSpPr txBox="1"/>
          <p:nvPr/>
        </p:nvSpPr>
        <p:spPr>
          <a:xfrm>
            <a:off x="2667000" y="3733800"/>
            <a:ext cx="6477000" cy="2800767"/>
          </a:xfrm>
          <a:prstGeom prst="rect">
            <a:avLst/>
          </a:prstGeom>
          <a:solidFill>
            <a:schemeClr val="accent2">
              <a:lumMod val="75000"/>
            </a:schemeClr>
          </a:solidFill>
        </p:spPr>
        <p:txBody>
          <a:bodyPr wrap="square" rtlCol="0">
            <a:spAutoFit/>
          </a:bodyPr>
          <a:lstStyle/>
          <a:p>
            <a:r>
              <a:rPr lang="en-US" sz="4400" dirty="0" smtClean="0">
                <a:solidFill>
                  <a:srgbClr val="FFFF00"/>
                </a:solidFill>
              </a:rPr>
              <a:t>Weighted </a:t>
            </a:r>
            <a:r>
              <a:rPr lang="en-US" sz="4400" dirty="0" err="1" smtClean="0">
                <a:solidFill>
                  <a:srgbClr val="FFFF00"/>
                </a:solidFill>
              </a:rPr>
              <a:t>Avg</a:t>
            </a:r>
            <a:r>
              <a:rPr lang="en-US" sz="4400" dirty="0" smtClean="0">
                <a:solidFill>
                  <a:srgbClr val="FFFF00"/>
                </a:solidFill>
              </a:rPr>
              <a:t> – Use when sample is biased or uneven (because of access or other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a:t>
            </a:r>
            <a:endParaRPr lang="en-US" dirty="0"/>
          </a:p>
        </p:txBody>
      </p:sp>
      <p:sp>
        <p:nvSpPr>
          <p:cNvPr id="3" name="Content Placeholder 2"/>
          <p:cNvSpPr>
            <a:spLocks noGrp="1"/>
          </p:cNvSpPr>
          <p:nvPr>
            <p:ph idx="1"/>
          </p:nvPr>
        </p:nvSpPr>
        <p:spPr/>
        <p:txBody>
          <a:bodyPr/>
          <a:lstStyle/>
          <a:p>
            <a:r>
              <a:rPr lang="en-US" dirty="0" smtClean="0"/>
              <a:t>3 transects</a:t>
            </a:r>
          </a:p>
          <a:p>
            <a:r>
              <a:rPr lang="en-US" dirty="0" smtClean="0"/>
              <a:t>A – 25 ac – 21%</a:t>
            </a:r>
          </a:p>
          <a:p>
            <a:r>
              <a:rPr lang="en-US" dirty="0" smtClean="0"/>
              <a:t>B – 300 ac – 33%</a:t>
            </a:r>
          </a:p>
          <a:p>
            <a:r>
              <a:rPr lang="en-US" dirty="0" smtClean="0"/>
              <a:t>C – 75 ac – 26%</a:t>
            </a:r>
          </a:p>
          <a:p>
            <a:pPr lvl="1"/>
            <a:r>
              <a:rPr lang="en-US" dirty="0" smtClean="0"/>
              <a:t>Weighted mean =  31</a:t>
            </a:r>
            <a:endParaRPr lang="en-US" dirty="0"/>
          </a:p>
        </p:txBody>
      </p:sp>
      <p:sp>
        <p:nvSpPr>
          <p:cNvPr id="9" name="TextBox 8"/>
          <p:cNvSpPr txBox="1"/>
          <p:nvPr/>
        </p:nvSpPr>
        <p:spPr>
          <a:xfrm>
            <a:off x="609600" y="381000"/>
            <a:ext cx="7696200" cy="5509200"/>
          </a:xfrm>
          <a:prstGeom prst="rect">
            <a:avLst/>
          </a:prstGeom>
          <a:solidFill>
            <a:srgbClr val="00B050"/>
          </a:solidFill>
        </p:spPr>
        <p:txBody>
          <a:bodyPr wrap="square" rtlCol="0">
            <a:spAutoFit/>
          </a:bodyPr>
          <a:lstStyle/>
          <a:p>
            <a:r>
              <a:rPr lang="en-US" sz="4400" dirty="0" smtClean="0">
                <a:solidFill>
                  <a:srgbClr val="FFFF00"/>
                </a:solidFill>
              </a:rPr>
              <a:t>You can use a simple average…</a:t>
            </a:r>
          </a:p>
          <a:p>
            <a:r>
              <a:rPr lang="en-US" sz="4400" dirty="0" smtClean="0">
                <a:solidFill>
                  <a:srgbClr val="FFFF00"/>
                </a:solidFill>
              </a:rPr>
              <a:t>IF </a:t>
            </a:r>
          </a:p>
          <a:p>
            <a:r>
              <a:rPr lang="en-US" sz="4400" dirty="0" smtClean="0">
                <a:solidFill>
                  <a:srgbClr val="FFFF00"/>
                </a:solidFill>
              </a:rPr>
              <a:t>you used the same number samples in each transect</a:t>
            </a:r>
          </a:p>
          <a:p>
            <a:r>
              <a:rPr lang="en-US" sz="4400" dirty="0" smtClean="0">
                <a:solidFill>
                  <a:srgbClr val="FFFF00"/>
                </a:solidFill>
              </a:rPr>
              <a:t>AND</a:t>
            </a:r>
          </a:p>
          <a:p>
            <a:r>
              <a:rPr lang="en-US" sz="4400" dirty="0" smtClean="0">
                <a:solidFill>
                  <a:srgbClr val="FFFF00"/>
                </a:solidFill>
              </a:rPr>
              <a:t>The polygons chosen are representative </a:t>
            </a:r>
            <a:endParaRPr lang="en-US" sz="4400" dirty="0">
              <a:solidFill>
                <a:srgbClr val="FFFF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219200" y="609600"/>
            <a:ext cx="8229600" cy="4525963"/>
          </a:xfrm>
        </p:spPr>
        <p:txBody>
          <a:bodyPr/>
          <a:lstStyle/>
          <a:p>
            <a:pPr eaLnBrk="1" hangingPunct="1">
              <a:buFontTx/>
              <a:buNone/>
            </a:pPr>
            <a:r>
              <a:rPr lang="en-US" smtClean="0"/>
              <a:t>The other side of the coin</a:t>
            </a:r>
          </a:p>
        </p:txBody>
      </p:sp>
      <p:pic>
        <p:nvPicPr>
          <p:cNvPr id="45059" name="Picture 5" descr="MCBS00005_0000[1]"/>
          <p:cNvPicPr>
            <a:picLocks noChangeAspect="1" noChangeArrowheads="1"/>
          </p:cNvPicPr>
          <p:nvPr/>
        </p:nvPicPr>
        <p:blipFill>
          <a:blip r:embed="rId2" cstate="print"/>
          <a:srcRect/>
          <a:stretch>
            <a:fillRect/>
          </a:stretch>
        </p:blipFill>
        <p:spPr bwMode="auto">
          <a:xfrm>
            <a:off x="3733800" y="2362200"/>
            <a:ext cx="1408113" cy="1603375"/>
          </a:xfrm>
          <a:prstGeom prst="rect">
            <a:avLst/>
          </a:prstGeom>
          <a:noFill/>
          <a:ln w="9525">
            <a:noFill/>
            <a:miter lim="800000"/>
            <a:headEnd/>
            <a:tailEnd/>
          </a:ln>
        </p:spPr>
      </p:pic>
      <p:sp>
        <p:nvSpPr>
          <p:cNvPr id="45060" name="Text Box 6"/>
          <p:cNvSpPr txBox="1">
            <a:spLocks noChangeArrowheads="1"/>
          </p:cNvSpPr>
          <p:nvPr/>
        </p:nvSpPr>
        <p:spPr bwMode="auto">
          <a:xfrm>
            <a:off x="2286000" y="4038600"/>
            <a:ext cx="1876425" cy="579438"/>
          </a:xfrm>
          <a:prstGeom prst="rect">
            <a:avLst/>
          </a:prstGeom>
          <a:solidFill>
            <a:srgbClr val="3366FF"/>
          </a:solidFill>
          <a:ln w="9525">
            <a:noFill/>
            <a:miter lim="800000"/>
            <a:headEnd/>
            <a:tailEnd/>
          </a:ln>
        </p:spPr>
        <p:txBody>
          <a:bodyPr wrap="none">
            <a:spAutoFit/>
          </a:bodyPr>
          <a:lstStyle/>
          <a:p>
            <a:r>
              <a:rPr lang="en-US">
                <a:solidFill>
                  <a:schemeClr val="bg1"/>
                </a:solidFill>
              </a:rPr>
              <a:t>Sampling</a:t>
            </a:r>
          </a:p>
        </p:txBody>
      </p:sp>
      <p:sp>
        <p:nvSpPr>
          <p:cNvPr id="45061" name="Text Box 7"/>
          <p:cNvSpPr txBox="1">
            <a:spLocks noChangeArrowheads="1"/>
          </p:cNvSpPr>
          <p:nvPr/>
        </p:nvSpPr>
        <p:spPr bwMode="auto">
          <a:xfrm>
            <a:off x="5105400" y="1676400"/>
            <a:ext cx="1874838" cy="579438"/>
          </a:xfrm>
          <a:prstGeom prst="rect">
            <a:avLst/>
          </a:prstGeom>
          <a:solidFill>
            <a:srgbClr val="3366FF"/>
          </a:solidFill>
          <a:ln w="9525">
            <a:noFill/>
            <a:miter lim="800000"/>
            <a:headEnd/>
            <a:tailEnd/>
          </a:ln>
        </p:spPr>
        <p:txBody>
          <a:bodyPr wrap="none">
            <a:spAutoFit/>
          </a:bodyPr>
          <a:lstStyle/>
          <a:p>
            <a:r>
              <a:rPr lang="en-US">
                <a:solidFill>
                  <a:schemeClr val="bg1"/>
                </a:solidFill>
              </a:rPr>
              <a:t>Inference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Inference Space</a:t>
            </a:r>
          </a:p>
        </p:txBody>
      </p:sp>
      <p:sp>
        <p:nvSpPr>
          <p:cNvPr id="46083" name="Rectangle 3"/>
          <p:cNvSpPr>
            <a:spLocks noGrp="1" noChangeArrowheads="1"/>
          </p:cNvSpPr>
          <p:nvPr>
            <p:ph type="body" idx="1"/>
          </p:nvPr>
        </p:nvSpPr>
        <p:spPr/>
        <p:txBody>
          <a:bodyPr/>
          <a:lstStyle/>
          <a:p>
            <a:pPr eaLnBrk="1" hangingPunct="1"/>
            <a:r>
              <a:rPr lang="en-US" dirty="0" smtClean="0"/>
              <a:t>The conceptual space (or population)  to which the results of a study can be applied (or the population to which statistical inferences can be made)</a:t>
            </a:r>
          </a:p>
          <a:p>
            <a:pPr eaLnBrk="1" hangingPunct="1"/>
            <a:endParaRPr lang="en-US" dirty="0" smtClean="0"/>
          </a:p>
          <a:p>
            <a:pPr lvl="1" eaLnBrk="1" hangingPunct="1"/>
            <a:r>
              <a:rPr lang="en-US" dirty="0" smtClean="0"/>
              <a:t>What will the inference space of our class height be?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09600" y="1447800"/>
            <a:ext cx="8229600" cy="4525963"/>
          </a:xfrm>
        </p:spPr>
        <p:txBody>
          <a:bodyPr/>
          <a:lstStyle/>
          <a:p>
            <a:pPr eaLnBrk="1" hangingPunct="1">
              <a:buFontTx/>
              <a:buNone/>
            </a:pPr>
            <a:endParaRPr lang="en-US" sz="800" smtClean="0"/>
          </a:p>
          <a:p>
            <a:pPr eaLnBrk="1" hangingPunct="1"/>
            <a:r>
              <a:rPr lang="en-US" smtClean="0"/>
              <a:t>We want to be right</a:t>
            </a:r>
          </a:p>
          <a:p>
            <a:pPr lvl="1" eaLnBrk="1" hangingPunct="1"/>
            <a:r>
              <a:rPr lang="en-US" smtClean="0"/>
              <a:t>Match data to the appropriate soils or conditions</a:t>
            </a:r>
          </a:p>
          <a:p>
            <a:pPr lvl="1" eaLnBrk="1" hangingPunct="1"/>
            <a:endParaRPr lang="en-US" smtClean="0"/>
          </a:p>
          <a:p>
            <a:pPr eaLnBrk="1" hangingPunct="1"/>
            <a:r>
              <a:rPr lang="en-US" smtClean="0"/>
              <a:t>We want to be efficient</a:t>
            </a:r>
          </a:p>
          <a:p>
            <a:pPr lvl="1" eaLnBrk="1" hangingPunct="1"/>
            <a:r>
              <a:rPr lang="en-US" smtClean="0"/>
              <a:t>We have limited resources</a:t>
            </a:r>
          </a:p>
        </p:txBody>
      </p:sp>
      <p:sp>
        <p:nvSpPr>
          <p:cNvPr id="47107" name="Rectangle 3"/>
          <p:cNvSpPr>
            <a:spLocks noGrp="1" noChangeArrowheads="1"/>
          </p:cNvSpPr>
          <p:nvPr>
            <p:ph type="title"/>
          </p:nvPr>
        </p:nvSpPr>
        <p:spPr/>
        <p:txBody>
          <a:bodyPr/>
          <a:lstStyle/>
          <a:p>
            <a:pPr eaLnBrk="1" hangingPunct="1"/>
            <a:r>
              <a:rPr lang="en-US" smtClean="0"/>
              <a:t>Why do we care?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457200" y="1447800"/>
            <a:ext cx="8229600" cy="4525963"/>
          </a:xfrm>
        </p:spPr>
        <p:txBody>
          <a:bodyPr/>
          <a:lstStyle/>
          <a:p>
            <a:pPr eaLnBrk="1" hangingPunct="1">
              <a:buFontTx/>
              <a:buNone/>
            </a:pPr>
            <a:r>
              <a:rPr lang="en-US" smtClean="0"/>
              <a:t>Sampling and Inference Space go hand in hand:</a:t>
            </a:r>
          </a:p>
          <a:p>
            <a:pPr eaLnBrk="1" hangingPunct="1"/>
            <a:r>
              <a:rPr lang="en-US" smtClean="0"/>
              <a:t>You need to sample an area</a:t>
            </a:r>
          </a:p>
          <a:p>
            <a:pPr lvl="1" eaLnBrk="1" hangingPunct="1"/>
            <a:r>
              <a:rPr lang="en-US" smtClean="0"/>
              <a:t>Where do you sample to ensure that it represents an area or condition well?</a:t>
            </a:r>
          </a:p>
          <a:p>
            <a:pPr eaLnBrk="1" hangingPunct="1"/>
            <a:r>
              <a:rPr lang="en-US" smtClean="0"/>
              <a:t>You may already have samples</a:t>
            </a:r>
          </a:p>
          <a:p>
            <a:pPr lvl="1" eaLnBrk="1" hangingPunct="1"/>
            <a:r>
              <a:rPr lang="en-US" smtClean="0"/>
              <a:t>What do the properties of those samples represent?</a:t>
            </a:r>
          </a:p>
          <a:p>
            <a:pPr lvl="1" eaLnBrk="1" hangingPunct="1"/>
            <a:endParaRPr lang="en-US" smtClean="0"/>
          </a:p>
        </p:txBody>
      </p:sp>
      <p:sp>
        <p:nvSpPr>
          <p:cNvPr id="48131" name="Rectangle 4"/>
          <p:cNvSpPr>
            <a:spLocks noGrp="1" noChangeArrowheads="1"/>
          </p:cNvSpPr>
          <p:nvPr>
            <p:ph type="title"/>
          </p:nvPr>
        </p:nvSpPr>
        <p:spPr/>
        <p:txBody>
          <a:bodyPr/>
          <a:lstStyle/>
          <a:p>
            <a:pPr eaLnBrk="1" hangingPunct="1"/>
            <a:r>
              <a:rPr lang="en-US" smtClean="0"/>
              <a:t>Why do we care?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600200" y="1143000"/>
            <a:ext cx="2971800" cy="2286000"/>
          </a:xfrm>
          <a:prstGeom prst="rect">
            <a:avLst/>
          </a:prstGeom>
          <a:solidFill>
            <a:schemeClr val="accent1"/>
          </a:solidFill>
          <a:ln w="9525">
            <a:solidFill>
              <a:schemeClr val="tx1"/>
            </a:solidFill>
            <a:miter lim="800000"/>
            <a:headEnd/>
            <a:tailEnd/>
          </a:ln>
        </p:spPr>
        <p:txBody>
          <a:bodyPr wrap="none" anchor="ctr"/>
          <a:lstStyle/>
          <a:p>
            <a:pPr algn="ctr"/>
            <a:r>
              <a:rPr lang="en-US" dirty="0"/>
              <a:t>Yard A</a:t>
            </a:r>
          </a:p>
        </p:txBody>
      </p:sp>
      <p:sp>
        <p:nvSpPr>
          <p:cNvPr id="49155" name="Rectangle 3"/>
          <p:cNvSpPr>
            <a:spLocks noChangeArrowheads="1"/>
          </p:cNvSpPr>
          <p:nvPr/>
        </p:nvSpPr>
        <p:spPr bwMode="auto">
          <a:xfrm>
            <a:off x="4572000" y="3429000"/>
            <a:ext cx="2971800" cy="2286000"/>
          </a:xfrm>
          <a:prstGeom prst="rect">
            <a:avLst/>
          </a:prstGeom>
          <a:solidFill>
            <a:srgbClr val="76C74D"/>
          </a:solidFill>
          <a:ln w="9525">
            <a:solidFill>
              <a:schemeClr val="tx1"/>
            </a:solidFill>
            <a:miter lim="800000"/>
            <a:headEnd/>
            <a:tailEnd/>
          </a:ln>
        </p:spPr>
        <p:txBody>
          <a:bodyPr wrap="none" anchor="ctr"/>
          <a:lstStyle/>
          <a:p>
            <a:pPr algn="ctr"/>
            <a:r>
              <a:rPr lang="en-US"/>
              <a:t>Yard D</a:t>
            </a:r>
          </a:p>
        </p:txBody>
      </p:sp>
      <p:sp>
        <p:nvSpPr>
          <p:cNvPr id="49156" name="Rectangle 4"/>
          <p:cNvSpPr>
            <a:spLocks noChangeArrowheads="1"/>
          </p:cNvSpPr>
          <p:nvPr/>
        </p:nvSpPr>
        <p:spPr bwMode="auto">
          <a:xfrm>
            <a:off x="1600200" y="3429000"/>
            <a:ext cx="2971800" cy="2286000"/>
          </a:xfrm>
          <a:prstGeom prst="rect">
            <a:avLst/>
          </a:prstGeom>
          <a:solidFill>
            <a:srgbClr val="B1EDB8"/>
          </a:solidFill>
          <a:ln w="9525">
            <a:solidFill>
              <a:schemeClr val="tx1"/>
            </a:solidFill>
            <a:miter lim="800000"/>
            <a:headEnd/>
            <a:tailEnd/>
          </a:ln>
        </p:spPr>
        <p:txBody>
          <a:bodyPr wrap="none" anchor="ctr"/>
          <a:lstStyle/>
          <a:p>
            <a:pPr algn="ctr"/>
            <a:r>
              <a:rPr lang="en-US"/>
              <a:t>Yard C</a:t>
            </a:r>
          </a:p>
        </p:txBody>
      </p:sp>
      <p:sp>
        <p:nvSpPr>
          <p:cNvPr id="49157" name="Rectangle 5"/>
          <p:cNvSpPr>
            <a:spLocks noChangeArrowheads="1"/>
          </p:cNvSpPr>
          <p:nvPr/>
        </p:nvSpPr>
        <p:spPr bwMode="auto">
          <a:xfrm>
            <a:off x="4572000" y="1143000"/>
            <a:ext cx="2971800" cy="2286000"/>
          </a:xfrm>
          <a:prstGeom prst="rect">
            <a:avLst/>
          </a:prstGeom>
          <a:solidFill>
            <a:srgbClr val="0099CC"/>
          </a:solidFill>
          <a:ln w="9525">
            <a:solidFill>
              <a:schemeClr val="tx1"/>
            </a:solidFill>
            <a:miter lim="800000"/>
            <a:headEnd/>
            <a:tailEnd/>
          </a:ln>
        </p:spPr>
        <p:txBody>
          <a:bodyPr wrap="none" anchor="ctr"/>
          <a:lstStyle/>
          <a:p>
            <a:pPr algn="ctr"/>
            <a:r>
              <a:rPr lang="en-US"/>
              <a:t>Yard B</a:t>
            </a:r>
          </a:p>
        </p:txBody>
      </p:sp>
      <p:sp>
        <p:nvSpPr>
          <p:cNvPr id="53254" name="Rectangle 6"/>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en-US" sz="2800">
                <a:solidFill>
                  <a:schemeClr val="tx2"/>
                </a:solidFill>
              </a:rPr>
              <a:t>Inference Space:  entire neighborhood</a:t>
            </a:r>
          </a:p>
        </p:txBody>
      </p:sp>
      <p:grpSp>
        <p:nvGrpSpPr>
          <p:cNvPr id="2" name="Group 7"/>
          <p:cNvGrpSpPr>
            <a:grpSpLocks/>
          </p:cNvGrpSpPr>
          <p:nvPr/>
        </p:nvGrpSpPr>
        <p:grpSpPr bwMode="auto">
          <a:xfrm>
            <a:off x="1981200" y="1371600"/>
            <a:ext cx="4267200" cy="4114800"/>
            <a:chOff x="1248" y="864"/>
            <a:chExt cx="2688" cy="2592"/>
          </a:xfrm>
        </p:grpSpPr>
        <p:grpSp>
          <p:nvGrpSpPr>
            <p:cNvPr id="49178" name="Group 8"/>
            <p:cNvGrpSpPr>
              <a:grpSpLocks/>
            </p:cNvGrpSpPr>
            <p:nvPr/>
          </p:nvGrpSpPr>
          <p:grpSpPr bwMode="auto">
            <a:xfrm>
              <a:off x="1248" y="864"/>
              <a:ext cx="2688" cy="1920"/>
              <a:chOff x="1248" y="864"/>
              <a:chExt cx="2688" cy="1920"/>
            </a:xfrm>
          </p:grpSpPr>
          <p:sp>
            <p:nvSpPr>
              <p:cNvPr id="53257" name="AutoShape 9"/>
              <p:cNvSpPr>
                <a:spLocks noChangeArrowheads="1"/>
              </p:cNvSpPr>
              <p:nvPr/>
            </p:nvSpPr>
            <p:spPr bwMode="auto">
              <a:xfrm>
                <a:off x="1248" y="864"/>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58" name="AutoShape 10"/>
              <p:cNvSpPr>
                <a:spLocks noChangeArrowheads="1"/>
              </p:cNvSpPr>
              <p:nvPr/>
            </p:nvSpPr>
            <p:spPr bwMode="auto">
              <a:xfrm>
                <a:off x="2592" y="187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59" name="AutoShape 11"/>
              <p:cNvSpPr>
                <a:spLocks noChangeArrowheads="1"/>
              </p:cNvSpPr>
              <p:nvPr/>
            </p:nvSpPr>
            <p:spPr bwMode="auto">
              <a:xfrm>
                <a:off x="3120" y="249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60" name="AutoShape 12"/>
              <p:cNvSpPr>
                <a:spLocks noChangeArrowheads="1"/>
              </p:cNvSpPr>
              <p:nvPr/>
            </p:nvSpPr>
            <p:spPr bwMode="auto">
              <a:xfrm>
                <a:off x="3744" y="1104"/>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61" name="AutoShape 13"/>
              <p:cNvSpPr>
                <a:spLocks noChangeArrowheads="1"/>
              </p:cNvSpPr>
              <p:nvPr/>
            </p:nvSpPr>
            <p:spPr bwMode="auto">
              <a:xfrm>
                <a:off x="1344" y="2448"/>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62" name="AutoShape 14"/>
              <p:cNvSpPr>
                <a:spLocks noChangeArrowheads="1"/>
              </p:cNvSpPr>
              <p:nvPr/>
            </p:nvSpPr>
            <p:spPr bwMode="auto">
              <a:xfrm>
                <a:off x="3840" y="2688"/>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grpSp>
        <p:sp>
          <p:nvSpPr>
            <p:cNvPr id="53263" name="AutoShape 15"/>
            <p:cNvSpPr>
              <a:spLocks noChangeArrowheads="1"/>
            </p:cNvSpPr>
            <p:nvPr/>
          </p:nvSpPr>
          <p:spPr bwMode="auto">
            <a:xfrm>
              <a:off x="2640" y="3360"/>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grpSp>
      <p:grpSp>
        <p:nvGrpSpPr>
          <p:cNvPr id="4" name="Group 16"/>
          <p:cNvGrpSpPr>
            <a:grpSpLocks/>
          </p:cNvGrpSpPr>
          <p:nvPr/>
        </p:nvGrpSpPr>
        <p:grpSpPr bwMode="auto">
          <a:xfrm>
            <a:off x="2057400" y="1295400"/>
            <a:ext cx="2362200" cy="1828800"/>
            <a:chOff x="1248" y="816"/>
            <a:chExt cx="1488" cy="1152"/>
          </a:xfrm>
        </p:grpSpPr>
        <p:sp>
          <p:nvSpPr>
            <p:cNvPr id="53265" name="AutoShape 17"/>
            <p:cNvSpPr>
              <a:spLocks noChangeArrowheads="1"/>
            </p:cNvSpPr>
            <p:nvPr/>
          </p:nvSpPr>
          <p:spPr bwMode="auto">
            <a:xfrm>
              <a:off x="1248" y="864"/>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66" name="AutoShape 18"/>
            <p:cNvSpPr>
              <a:spLocks noChangeArrowheads="1"/>
            </p:cNvSpPr>
            <p:nvPr/>
          </p:nvSpPr>
          <p:spPr bwMode="auto">
            <a:xfrm>
              <a:off x="2592" y="187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67" name="AutoShape 19"/>
            <p:cNvSpPr>
              <a:spLocks noChangeArrowheads="1"/>
            </p:cNvSpPr>
            <p:nvPr/>
          </p:nvSpPr>
          <p:spPr bwMode="auto">
            <a:xfrm>
              <a:off x="1248" y="1824"/>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68" name="AutoShape 20"/>
            <p:cNvSpPr>
              <a:spLocks noChangeArrowheads="1"/>
            </p:cNvSpPr>
            <p:nvPr/>
          </p:nvSpPr>
          <p:spPr bwMode="auto">
            <a:xfrm>
              <a:off x="2640" y="81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69" name="AutoShape 21"/>
            <p:cNvSpPr>
              <a:spLocks noChangeArrowheads="1"/>
            </p:cNvSpPr>
            <p:nvPr/>
          </p:nvSpPr>
          <p:spPr bwMode="auto">
            <a:xfrm>
              <a:off x="1920" y="105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70" name="AutoShape 22"/>
            <p:cNvSpPr>
              <a:spLocks noChangeArrowheads="1"/>
            </p:cNvSpPr>
            <p:nvPr/>
          </p:nvSpPr>
          <p:spPr bwMode="auto">
            <a:xfrm>
              <a:off x="2448" y="129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71" name="AutoShape 23"/>
            <p:cNvSpPr>
              <a:spLocks noChangeArrowheads="1"/>
            </p:cNvSpPr>
            <p:nvPr/>
          </p:nvSpPr>
          <p:spPr bwMode="auto">
            <a:xfrm>
              <a:off x="1680" y="163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grpSp>
      <p:sp>
        <p:nvSpPr>
          <p:cNvPr id="53272" name="Rectangle 24"/>
          <p:cNvSpPr>
            <a:spLocks noChangeArrowheads="1"/>
          </p:cNvSpPr>
          <p:nvPr/>
        </p:nvSpPr>
        <p:spPr bwMode="auto">
          <a:xfrm>
            <a:off x="152400" y="152400"/>
            <a:ext cx="8229600" cy="1143000"/>
          </a:xfrm>
          <a:prstGeom prst="rect">
            <a:avLst/>
          </a:prstGeom>
          <a:noFill/>
          <a:ln w="9525">
            <a:noFill/>
            <a:miter lim="800000"/>
            <a:headEnd/>
            <a:tailEnd/>
          </a:ln>
        </p:spPr>
        <p:txBody>
          <a:bodyPr anchor="ctr"/>
          <a:lstStyle/>
          <a:p>
            <a:r>
              <a:rPr lang="en-US" sz="2800">
                <a:solidFill>
                  <a:schemeClr val="tx2"/>
                </a:solidFill>
              </a:rPr>
              <a:t>Inference Space:  Yard A</a:t>
            </a:r>
          </a:p>
        </p:txBody>
      </p:sp>
      <p:sp>
        <p:nvSpPr>
          <p:cNvPr id="53273" name="Rectangle 25"/>
          <p:cNvSpPr>
            <a:spLocks noChangeArrowheads="1"/>
          </p:cNvSpPr>
          <p:nvPr/>
        </p:nvSpPr>
        <p:spPr bwMode="auto">
          <a:xfrm>
            <a:off x="228600" y="0"/>
            <a:ext cx="8229600" cy="1143000"/>
          </a:xfrm>
          <a:prstGeom prst="rect">
            <a:avLst/>
          </a:prstGeom>
          <a:noFill/>
          <a:ln w="9525">
            <a:noFill/>
            <a:miter lim="800000"/>
            <a:headEnd/>
            <a:tailEnd/>
          </a:ln>
        </p:spPr>
        <p:txBody>
          <a:bodyPr anchor="ctr"/>
          <a:lstStyle/>
          <a:p>
            <a:r>
              <a:rPr lang="en-US" sz="2800" dirty="0">
                <a:solidFill>
                  <a:schemeClr val="tx2"/>
                </a:solidFill>
              </a:rPr>
              <a:t>Inference Space:  Yards C and D</a:t>
            </a:r>
          </a:p>
        </p:txBody>
      </p:sp>
      <p:grpSp>
        <p:nvGrpSpPr>
          <p:cNvPr id="5" name="Group 26"/>
          <p:cNvGrpSpPr>
            <a:grpSpLocks/>
          </p:cNvGrpSpPr>
          <p:nvPr/>
        </p:nvGrpSpPr>
        <p:grpSpPr bwMode="auto">
          <a:xfrm>
            <a:off x="1981200" y="3733800"/>
            <a:ext cx="4343400" cy="1752600"/>
            <a:chOff x="1248" y="2352"/>
            <a:chExt cx="2736" cy="1104"/>
          </a:xfrm>
        </p:grpSpPr>
        <p:sp>
          <p:nvSpPr>
            <p:cNvPr id="53275" name="AutoShape 27"/>
            <p:cNvSpPr>
              <a:spLocks noChangeArrowheads="1"/>
            </p:cNvSpPr>
            <p:nvPr/>
          </p:nvSpPr>
          <p:spPr bwMode="auto">
            <a:xfrm>
              <a:off x="3888" y="321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76" name="AutoShape 28"/>
            <p:cNvSpPr>
              <a:spLocks noChangeArrowheads="1"/>
            </p:cNvSpPr>
            <p:nvPr/>
          </p:nvSpPr>
          <p:spPr bwMode="auto">
            <a:xfrm>
              <a:off x="2160" y="235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77" name="AutoShape 29"/>
            <p:cNvSpPr>
              <a:spLocks noChangeArrowheads="1"/>
            </p:cNvSpPr>
            <p:nvPr/>
          </p:nvSpPr>
          <p:spPr bwMode="auto">
            <a:xfrm>
              <a:off x="1248" y="2448"/>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78" name="AutoShape 30"/>
            <p:cNvSpPr>
              <a:spLocks noChangeArrowheads="1"/>
            </p:cNvSpPr>
            <p:nvPr/>
          </p:nvSpPr>
          <p:spPr bwMode="auto">
            <a:xfrm>
              <a:off x="2160" y="307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79" name="AutoShape 31"/>
            <p:cNvSpPr>
              <a:spLocks noChangeArrowheads="1"/>
            </p:cNvSpPr>
            <p:nvPr/>
          </p:nvSpPr>
          <p:spPr bwMode="auto">
            <a:xfrm>
              <a:off x="1728" y="3360"/>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3280" name="AutoShape 32"/>
            <p:cNvSpPr>
              <a:spLocks noChangeArrowheads="1"/>
            </p:cNvSpPr>
            <p:nvPr/>
          </p:nvSpPr>
          <p:spPr bwMode="auto">
            <a:xfrm>
              <a:off x="3840" y="235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grpSp>
      <p:sp>
        <p:nvSpPr>
          <p:cNvPr id="53281" name="Rectangle 33"/>
          <p:cNvSpPr>
            <a:spLocks noChangeArrowheads="1"/>
          </p:cNvSpPr>
          <p:nvPr/>
        </p:nvSpPr>
        <p:spPr bwMode="auto">
          <a:xfrm>
            <a:off x="0" y="0"/>
            <a:ext cx="8229600" cy="1143000"/>
          </a:xfrm>
          <a:prstGeom prst="rect">
            <a:avLst/>
          </a:prstGeom>
          <a:noFill/>
          <a:ln w="9525">
            <a:noFill/>
            <a:miter lim="800000"/>
            <a:headEnd/>
            <a:tailEnd/>
          </a:ln>
        </p:spPr>
        <p:txBody>
          <a:bodyPr anchor="ctr"/>
          <a:lstStyle/>
          <a:p>
            <a:r>
              <a:rPr lang="en-US" sz="2800" dirty="0">
                <a:solidFill>
                  <a:schemeClr val="tx2"/>
                </a:solidFill>
              </a:rPr>
              <a:t>Example:  a neighborhood with 4 yards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328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325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327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p:bldP spid="53254" grpId="1"/>
      <p:bldP spid="53272" grpId="0"/>
      <p:bldP spid="53272" grpId="1"/>
      <p:bldP spid="53273" grpId="0"/>
      <p:bldP spid="53281"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381000" y="3810000"/>
            <a:ext cx="4114800" cy="2667000"/>
            <a:chOff x="1008" y="720"/>
            <a:chExt cx="3744" cy="2880"/>
          </a:xfrm>
        </p:grpSpPr>
        <p:sp>
          <p:nvSpPr>
            <p:cNvPr id="50184" name="Rectangle 8"/>
            <p:cNvSpPr>
              <a:spLocks noChangeArrowheads="1"/>
            </p:cNvSpPr>
            <p:nvPr/>
          </p:nvSpPr>
          <p:spPr bwMode="auto">
            <a:xfrm>
              <a:off x="1008" y="720"/>
              <a:ext cx="1872" cy="1440"/>
            </a:xfrm>
            <a:prstGeom prst="rect">
              <a:avLst/>
            </a:prstGeom>
            <a:solidFill>
              <a:schemeClr val="accent1"/>
            </a:solidFill>
            <a:ln w="9525">
              <a:solidFill>
                <a:schemeClr val="tx1"/>
              </a:solidFill>
              <a:miter lim="800000"/>
              <a:headEnd/>
              <a:tailEnd/>
            </a:ln>
          </p:spPr>
          <p:txBody>
            <a:bodyPr wrap="none" anchor="ctr"/>
            <a:lstStyle/>
            <a:p>
              <a:pPr algn="ctr"/>
              <a:r>
                <a:rPr lang="en-US" sz="1200"/>
                <a:t>Yard A</a:t>
              </a:r>
            </a:p>
          </p:txBody>
        </p:sp>
        <p:sp>
          <p:nvSpPr>
            <p:cNvPr id="50185" name="Rectangle 9"/>
            <p:cNvSpPr>
              <a:spLocks noChangeArrowheads="1"/>
            </p:cNvSpPr>
            <p:nvPr/>
          </p:nvSpPr>
          <p:spPr bwMode="auto">
            <a:xfrm>
              <a:off x="2880" y="2160"/>
              <a:ext cx="1872" cy="1440"/>
            </a:xfrm>
            <a:prstGeom prst="rect">
              <a:avLst/>
            </a:prstGeom>
            <a:solidFill>
              <a:srgbClr val="76C74D"/>
            </a:solidFill>
            <a:ln w="9525">
              <a:solidFill>
                <a:schemeClr val="tx1"/>
              </a:solidFill>
              <a:miter lim="800000"/>
              <a:headEnd/>
              <a:tailEnd/>
            </a:ln>
          </p:spPr>
          <p:txBody>
            <a:bodyPr wrap="none" anchor="ctr"/>
            <a:lstStyle/>
            <a:p>
              <a:pPr algn="ctr"/>
              <a:r>
                <a:rPr lang="en-US" sz="1200"/>
                <a:t>Yard D</a:t>
              </a:r>
            </a:p>
          </p:txBody>
        </p:sp>
        <p:sp>
          <p:nvSpPr>
            <p:cNvPr id="50186" name="Rectangle 10"/>
            <p:cNvSpPr>
              <a:spLocks noChangeArrowheads="1"/>
            </p:cNvSpPr>
            <p:nvPr/>
          </p:nvSpPr>
          <p:spPr bwMode="auto">
            <a:xfrm>
              <a:off x="1008" y="2160"/>
              <a:ext cx="1872" cy="1440"/>
            </a:xfrm>
            <a:prstGeom prst="rect">
              <a:avLst/>
            </a:prstGeom>
            <a:solidFill>
              <a:srgbClr val="B1EDB8"/>
            </a:solidFill>
            <a:ln w="9525">
              <a:solidFill>
                <a:schemeClr val="tx1"/>
              </a:solidFill>
              <a:miter lim="800000"/>
              <a:headEnd/>
              <a:tailEnd/>
            </a:ln>
          </p:spPr>
          <p:txBody>
            <a:bodyPr wrap="none" anchor="ctr"/>
            <a:lstStyle/>
            <a:p>
              <a:pPr algn="ctr"/>
              <a:r>
                <a:rPr lang="en-US" sz="1200"/>
                <a:t>Yard C</a:t>
              </a:r>
            </a:p>
          </p:txBody>
        </p:sp>
        <p:sp>
          <p:nvSpPr>
            <p:cNvPr id="50187" name="Rectangle 11"/>
            <p:cNvSpPr>
              <a:spLocks noChangeArrowheads="1"/>
            </p:cNvSpPr>
            <p:nvPr/>
          </p:nvSpPr>
          <p:spPr bwMode="auto">
            <a:xfrm>
              <a:off x="2880" y="720"/>
              <a:ext cx="1872" cy="1440"/>
            </a:xfrm>
            <a:prstGeom prst="rect">
              <a:avLst/>
            </a:prstGeom>
            <a:solidFill>
              <a:srgbClr val="0099CC"/>
            </a:solidFill>
            <a:ln w="9525">
              <a:solidFill>
                <a:schemeClr val="tx1"/>
              </a:solidFill>
              <a:miter lim="800000"/>
              <a:headEnd/>
              <a:tailEnd/>
            </a:ln>
          </p:spPr>
          <p:txBody>
            <a:bodyPr wrap="none" anchor="ctr"/>
            <a:lstStyle/>
            <a:p>
              <a:pPr algn="ctr"/>
              <a:r>
                <a:rPr lang="en-US" sz="1200"/>
                <a:t>Yard B</a:t>
              </a:r>
            </a:p>
          </p:txBody>
        </p:sp>
      </p:grpSp>
      <p:sp>
        <p:nvSpPr>
          <p:cNvPr id="50179" name="Rectangle 2"/>
          <p:cNvSpPr>
            <a:spLocks noGrp="1" noChangeArrowheads="1"/>
          </p:cNvSpPr>
          <p:nvPr>
            <p:ph type="title"/>
          </p:nvPr>
        </p:nvSpPr>
        <p:spPr>
          <a:xfrm>
            <a:off x="457200" y="0"/>
            <a:ext cx="8229600" cy="1143000"/>
          </a:xfrm>
        </p:spPr>
        <p:txBody>
          <a:bodyPr/>
          <a:lstStyle/>
          <a:p>
            <a:pPr eaLnBrk="1" hangingPunct="1"/>
            <a:r>
              <a:rPr lang="en-US" smtClean="0"/>
              <a:t>Inference Space</a:t>
            </a:r>
          </a:p>
        </p:txBody>
      </p:sp>
      <p:sp>
        <p:nvSpPr>
          <p:cNvPr id="61443" name="Rectangle 3"/>
          <p:cNvSpPr>
            <a:spLocks noGrp="1" noChangeArrowheads="1"/>
          </p:cNvSpPr>
          <p:nvPr>
            <p:ph type="body" idx="1"/>
          </p:nvPr>
        </p:nvSpPr>
        <p:spPr>
          <a:xfrm>
            <a:off x="457200" y="1143000"/>
            <a:ext cx="8229600" cy="4525963"/>
          </a:xfrm>
        </p:spPr>
        <p:txBody>
          <a:bodyPr/>
          <a:lstStyle/>
          <a:p>
            <a:pPr eaLnBrk="1" hangingPunct="1"/>
            <a:r>
              <a:rPr lang="en-US" dirty="0" smtClean="0"/>
              <a:t>Statistically – you can only make an inference from a sampled population</a:t>
            </a:r>
          </a:p>
          <a:p>
            <a:pPr lvl="1" eaLnBrk="1" hangingPunct="1"/>
            <a:r>
              <a:rPr lang="en-US" dirty="0" smtClean="0"/>
              <a:t>Defining the population is important and involves considered expert opinions of the scientists involved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381000" y="3810000"/>
            <a:ext cx="4114800" cy="2667000"/>
            <a:chOff x="1008" y="720"/>
            <a:chExt cx="3744" cy="2880"/>
          </a:xfrm>
        </p:grpSpPr>
        <p:sp>
          <p:nvSpPr>
            <p:cNvPr id="50184" name="Rectangle 8"/>
            <p:cNvSpPr>
              <a:spLocks noChangeArrowheads="1"/>
            </p:cNvSpPr>
            <p:nvPr/>
          </p:nvSpPr>
          <p:spPr bwMode="auto">
            <a:xfrm>
              <a:off x="1008" y="720"/>
              <a:ext cx="1872" cy="1440"/>
            </a:xfrm>
            <a:prstGeom prst="rect">
              <a:avLst/>
            </a:prstGeom>
            <a:solidFill>
              <a:schemeClr val="accent1"/>
            </a:solidFill>
            <a:ln w="9525">
              <a:solidFill>
                <a:schemeClr val="tx1"/>
              </a:solidFill>
              <a:miter lim="800000"/>
              <a:headEnd/>
              <a:tailEnd/>
            </a:ln>
          </p:spPr>
          <p:txBody>
            <a:bodyPr wrap="none" anchor="ctr"/>
            <a:lstStyle/>
            <a:p>
              <a:pPr algn="ctr"/>
              <a:r>
                <a:rPr lang="en-US" sz="1200"/>
                <a:t>Yard A</a:t>
              </a:r>
            </a:p>
          </p:txBody>
        </p:sp>
        <p:sp>
          <p:nvSpPr>
            <p:cNvPr id="50185" name="Rectangle 9"/>
            <p:cNvSpPr>
              <a:spLocks noChangeArrowheads="1"/>
            </p:cNvSpPr>
            <p:nvPr/>
          </p:nvSpPr>
          <p:spPr bwMode="auto">
            <a:xfrm>
              <a:off x="2880" y="2160"/>
              <a:ext cx="1872" cy="1440"/>
            </a:xfrm>
            <a:prstGeom prst="rect">
              <a:avLst/>
            </a:prstGeom>
            <a:solidFill>
              <a:srgbClr val="76C74D"/>
            </a:solidFill>
            <a:ln w="9525">
              <a:solidFill>
                <a:schemeClr val="tx1"/>
              </a:solidFill>
              <a:miter lim="800000"/>
              <a:headEnd/>
              <a:tailEnd/>
            </a:ln>
          </p:spPr>
          <p:txBody>
            <a:bodyPr wrap="none" anchor="ctr"/>
            <a:lstStyle/>
            <a:p>
              <a:pPr algn="ctr"/>
              <a:r>
                <a:rPr lang="en-US" sz="1200"/>
                <a:t>Yard D</a:t>
              </a:r>
            </a:p>
          </p:txBody>
        </p:sp>
        <p:sp>
          <p:nvSpPr>
            <p:cNvPr id="50186" name="Rectangle 10"/>
            <p:cNvSpPr>
              <a:spLocks noChangeArrowheads="1"/>
            </p:cNvSpPr>
            <p:nvPr/>
          </p:nvSpPr>
          <p:spPr bwMode="auto">
            <a:xfrm>
              <a:off x="1008" y="2160"/>
              <a:ext cx="1872" cy="1440"/>
            </a:xfrm>
            <a:prstGeom prst="rect">
              <a:avLst/>
            </a:prstGeom>
            <a:solidFill>
              <a:srgbClr val="B1EDB8"/>
            </a:solidFill>
            <a:ln w="9525">
              <a:solidFill>
                <a:schemeClr val="tx1"/>
              </a:solidFill>
              <a:miter lim="800000"/>
              <a:headEnd/>
              <a:tailEnd/>
            </a:ln>
          </p:spPr>
          <p:txBody>
            <a:bodyPr wrap="none" anchor="ctr"/>
            <a:lstStyle/>
            <a:p>
              <a:pPr algn="ctr"/>
              <a:r>
                <a:rPr lang="en-US" sz="1200"/>
                <a:t>Yard C</a:t>
              </a:r>
            </a:p>
          </p:txBody>
        </p:sp>
        <p:sp>
          <p:nvSpPr>
            <p:cNvPr id="50187" name="Rectangle 11"/>
            <p:cNvSpPr>
              <a:spLocks noChangeArrowheads="1"/>
            </p:cNvSpPr>
            <p:nvPr/>
          </p:nvSpPr>
          <p:spPr bwMode="auto">
            <a:xfrm>
              <a:off x="2880" y="720"/>
              <a:ext cx="1872" cy="1440"/>
            </a:xfrm>
            <a:prstGeom prst="rect">
              <a:avLst/>
            </a:prstGeom>
            <a:solidFill>
              <a:srgbClr val="0099CC"/>
            </a:solidFill>
            <a:ln w="9525">
              <a:solidFill>
                <a:schemeClr val="tx1"/>
              </a:solidFill>
              <a:miter lim="800000"/>
              <a:headEnd/>
              <a:tailEnd/>
            </a:ln>
          </p:spPr>
          <p:txBody>
            <a:bodyPr wrap="none" anchor="ctr"/>
            <a:lstStyle/>
            <a:p>
              <a:pPr algn="ctr"/>
              <a:r>
                <a:rPr lang="en-US" sz="1200"/>
                <a:t>Yard B</a:t>
              </a:r>
            </a:p>
          </p:txBody>
        </p:sp>
      </p:grpSp>
      <p:sp>
        <p:nvSpPr>
          <p:cNvPr id="50179" name="Rectangle 2"/>
          <p:cNvSpPr>
            <a:spLocks noGrp="1" noChangeArrowheads="1"/>
          </p:cNvSpPr>
          <p:nvPr>
            <p:ph type="title"/>
          </p:nvPr>
        </p:nvSpPr>
        <p:spPr>
          <a:xfrm>
            <a:off x="457200" y="0"/>
            <a:ext cx="8229600" cy="1143000"/>
          </a:xfrm>
        </p:spPr>
        <p:txBody>
          <a:bodyPr/>
          <a:lstStyle/>
          <a:p>
            <a:pPr eaLnBrk="1" hangingPunct="1"/>
            <a:r>
              <a:rPr lang="en-US" smtClean="0"/>
              <a:t>Inference Space</a:t>
            </a:r>
          </a:p>
        </p:txBody>
      </p:sp>
      <p:sp>
        <p:nvSpPr>
          <p:cNvPr id="61443" name="Rectangle 3"/>
          <p:cNvSpPr>
            <a:spLocks noGrp="1" noChangeArrowheads="1"/>
          </p:cNvSpPr>
          <p:nvPr>
            <p:ph type="body" idx="1"/>
          </p:nvPr>
        </p:nvSpPr>
        <p:spPr>
          <a:xfrm>
            <a:off x="457200" y="1143000"/>
            <a:ext cx="8229600" cy="4525963"/>
          </a:xfrm>
        </p:spPr>
        <p:txBody>
          <a:bodyPr/>
          <a:lstStyle/>
          <a:p>
            <a:pPr eaLnBrk="1" hangingPunct="1"/>
            <a:r>
              <a:rPr lang="en-US" dirty="0" smtClean="0"/>
              <a:t>Statistically – you can only make an inference from a sampled population</a:t>
            </a:r>
          </a:p>
          <a:p>
            <a:pPr lvl="1" eaLnBrk="1" hangingPunct="1"/>
            <a:r>
              <a:rPr lang="en-US" dirty="0" smtClean="0"/>
              <a:t>Defining the population is important and involves considered expert opinions of the scientists involved</a:t>
            </a:r>
          </a:p>
        </p:txBody>
      </p:sp>
      <p:sp>
        <p:nvSpPr>
          <p:cNvPr id="61445" name="Text Box 5"/>
          <p:cNvSpPr txBox="1">
            <a:spLocks noChangeArrowheads="1"/>
          </p:cNvSpPr>
          <p:nvPr/>
        </p:nvSpPr>
        <p:spPr bwMode="auto">
          <a:xfrm>
            <a:off x="3048000" y="1143000"/>
            <a:ext cx="4435475" cy="946150"/>
          </a:xfrm>
          <a:prstGeom prst="rect">
            <a:avLst/>
          </a:prstGeom>
          <a:solidFill>
            <a:srgbClr val="000080"/>
          </a:solidFill>
          <a:ln w="9525">
            <a:noFill/>
            <a:miter lim="800000"/>
            <a:headEnd/>
            <a:tailEnd/>
          </a:ln>
        </p:spPr>
        <p:txBody>
          <a:bodyPr wrap="square">
            <a:spAutoFit/>
          </a:bodyPr>
          <a:lstStyle/>
          <a:p>
            <a:r>
              <a:rPr lang="en-US" sz="2800" dirty="0">
                <a:solidFill>
                  <a:srgbClr val="FFFF00"/>
                </a:solidFill>
              </a:rPr>
              <a:t>Are yards a good way to define this population?</a:t>
            </a:r>
            <a:endParaRPr lang="en-US" sz="1400" dirty="0">
              <a:solidFill>
                <a:srgbClr val="FFFF00"/>
              </a:solidFill>
            </a:endParaRPr>
          </a:p>
        </p:txBody>
      </p:sp>
      <p:sp>
        <p:nvSpPr>
          <p:cNvPr id="61446" name="Text Box 6"/>
          <p:cNvSpPr txBox="1">
            <a:spLocks noChangeArrowheads="1"/>
          </p:cNvSpPr>
          <p:nvPr/>
        </p:nvSpPr>
        <p:spPr bwMode="auto">
          <a:xfrm>
            <a:off x="4038600" y="4038600"/>
            <a:ext cx="4892675" cy="1311275"/>
          </a:xfrm>
          <a:prstGeom prst="rect">
            <a:avLst/>
          </a:prstGeom>
          <a:solidFill>
            <a:srgbClr val="000080"/>
          </a:solidFill>
          <a:ln w="9525">
            <a:noFill/>
            <a:miter lim="800000"/>
            <a:headEnd/>
            <a:tailEnd/>
          </a:ln>
        </p:spPr>
        <p:txBody>
          <a:bodyPr>
            <a:spAutoFit/>
          </a:bodyPr>
          <a:lstStyle/>
          <a:p>
            <a:endParaRPr lang="en-US" sz="1200" dirty="0">
              <a:solidFill>
                <a:srgbClr val="FFFF00"/>
              </a:solidFill>
            </a:endParaRPr>
          </a:p>
          <a:p>
            <a:endParaRPr lang="en-US" sz="1200" dirty="0">
              <a:solidFill>
                <a:srgbClr val="FFFF00"/>
              </a:solidFill>
            </a:endParaRPr>
          </a:p>
          <a:p>
            <a:r>
              <a:rPr lang="en-US" sz="2800" dirty="0">
                <a:solidFill>
                  <a:srgbClr val="FFFF00"/>
                </a:solidFill>
              </a:rPr>
              <a:t>What don’t they account for?</a:t>
            </a:r>
          </a:p>
          <a:p>
            <a:endParaRPr lang="en-US" sz="2800" dirty="0">
              <a:solidFill>
                <a:srgbClr val="FFFF00"/>
              </a:solidFill>
            </a:endParaRPr>
          </a:p>
        </p:txBody>
      </p:sp>
      <p:sp>
        <p:nvSpPr>
          <p:cNvPr id="61447" name="Text Box 7"/>
          <p:cNvSpPr txBox="1">
            <a:spLocks noChangeArrowheads="1"/>
          </p:cNvSpPr>
          <p:nvPr/>
        </p:nvSpPr>
        <p:spPr bwMode="auto">
          <a:xfrm>
            <a:off x="3048000" y="2133600"/>
            <a:ext cx="4892675" cy="1128713"/>
          </a:xfrm>
          <a:prstGeom prst="rect">
            <a:avLst/>
          </a:prstGeom>
          <a:solidFill>
            <a:srgbClr val="000080"/>
          </a:solidFill>
          <a:ln w="9525">
            <a:noFill/>
            <a:miter lim="800000"/>
            <a:headEnd/>
            <a:tailEnd/>
          </a:ln>
        </p:spPr>
        <p:txBody>
          <a:bodyPr>
            <a:spAutoFit/>
          </a:bodyPr>
          <a:lstStyle/>
          <a:p>
            <a:endParaRPr lang="en-US" sz="1200" dirty="0">
              <a:solidFill>
                <a:srgbClr val="FFFF00"/>
              </a:solidFill>
            </a:endParaRPr>
          </a:p>
          <a:p>
            <a:r>
              <a:rPr lang="en-US" sz="2800" dirty="0">
                <a:solidFill>
                  <a:srgbClr val="FFFF00"/>
                </a:solidFill>
              </a:rPr>
              <a:t>Yards likely account for management differences.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4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7">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6">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allAtOnce" animBg="1"/>
      <p:bldP spid="61446" grpId="0" build="allAtOnce" animBg="1"/>
      <p:bldP spid="61447" grpId="0" build="allAtOnce"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57200" y="1371600"/>
            <a:ext cx="8229600" cy="4525963"/>
          </a:xfrm>
        </p:spPr>
        <p:txBody>
          <a:bodyPr/>
          <a:lstStyle/>
          <a:p>
            <a:pPr eaLnBrk="1" hangingPunct="1"/>
            <a:r>
              <a:rPr lang="en-US" dirty="0" smtClean="0"/>
              <a:t>Statistically – you can only make an inference from a sampled population</a:t>
            </a:r>
          </a:p>
          <a:p>
            <a:pPr eaLnBrk="1" hangingPunct="1"/>
            <a:endParaRPr lang="en-US" sz="1200" dirty="0" smtClean="0"/>
          </a:p>
          <a:p>
            <a:pPr eaLnBrk="1" hangingPunct="1"/>
            <a:r>
              <a:rPr lang="en-US" dirty="0" smtClean="0"/>
              <a:t>Ideally statistically valid samples should be selected randomly (there are many techniques for doing this, we discussed some)</a:t>
            </a:r>
          </a:p>
          <a:p>
            <a:pPr eaLnBrk="1" hangingPunct="1"/>
            <a:endParaRPr lang="en-US" sz="1000" dirty="0" smtClean="0"/>
          </a:p>
          <a:p>
            <a:pPr eaLnBrk="1" hangingPunct="1"/>
            <a:endParaRPr lang="en-US" dirty="0" smtClean="0"/>
          </a:p>
        </p:txBody>
      </p:sp>
      <p:sp>
        <p:nvSpPr>
          <p:cNvPr id="51204" name="Rectangle 2"/>
          <p:cNvSpPr>
            <a:spLocks noGrp="1" noChangeArrowheads="1"/>
          </p:cNvSpPr>
          <p:nvPr>
            <p:ph type="title"/>
          </p:nvPr>
        </p:nvSpPr>
        <p:spPr/>
        <p:txBody>
          <a:bodyPr/>
          <a:lstStyle/>
          <a:p>
            <a:pPr eaLnBrk="1" hangingPunct="1"/>
            <a:r>
              <a:rPr lang="en-US" dirty="0" smtClean="0"/>
              <a:t>Inference Space</a:t>
            </a:r>
          </a:p>
        </p:txBody>
      </p:sp>
      <p:sp>
        <p:nvSpPr>
          <p:cNvPr id="52229" name="Text Box 5"/>
          <p:cNvSpPr txBox="1">
            <a:spLocks noChangeArrowheads="1"/>
          </p:cNvSpPr>
          <p:nvPr/>
        </p:nvSpPr>
        <p:spPr bwMode="auto">
          <a:xfrm>
            <a:off x="914400" y="5029200"/>
            <a:ext cx="6934200" cy="1066800"/>
          </a:xfrm>
          <a:prstGeom prst="rect">
            <a:avLst/>
          </a:prstGeom>
          <a:solidFill>
            <a:schemeClr val="accent2"/>
          </a:solidFill>
          <a:ln w="9525">
            <a:noFill/>
            <a:miter lim="800000"/>
            <a:headEnd/>
            <a:tailEnd/>
          </a:ln>
        </p:spPr>
        <p:txBody>
          <a:bodyPr>
            <a:spAutoFit/>
          </a:bodyPr>
          <a:lstStyle/>
          <a:p>
            <a:r>
              <a:rPr lang="en-US" dirty="0">
                <a:solidFill>
                  <a:srgbClr val="FFFF00"/>
                </a:solidFill>
              </a:rPr>
              <a:t>Is this how most soils are sampled for NRCS?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28"/>
          <p:cNvSpPr>
            <a:spLocks noGrp="1" noChangeArrowheads="1"/>
          </p:cNvSpPr>
          <p:nvPr>
            <p:ph type="title"/>
          </p:nvPr>
        </p:nvSpPr>
        <p:spPr/>
        <p:txBody>
          <a:bodyPr/>
          <a:lstStyle/>
          <a:p>
            <a:pPr eaLnBrk="1" hangingPunct="1"/>
            <a:endParaRPr lang="en-US" smtClean="0"/>
          </a:p>
        </p:txBody>
      </p:sp>
      <p:graphicFrame>
        <p:nvGraphicFramePr>
          <p:cNvPr id="123808" name="Group 1952"/>
          <p:cNvGraphicFramePr>
            <a:graphicFrameLocks noGrp="1"/>
          </p:cNvGraphicFramePr>
          <p:nvPr>
            <p:ph type="tbl" idx="1"/>
          </p:nvPr>
        </p:nvGraphicFramePr>
        <p:xfrm>
          <a:off x="457200" y="1600200"/>
          <a:ext cx="8229600" cy="4518347"/>
        </p:xfrm>
        <a:graphic>
          <a:graphicData uri="http://schemas.openxmlformats.org/drawingml/2006/table">
            <a:tbl>
              <a:tblPr/>
              <a:tblGrid>
                <a:gridCol w="884238"/>
                <a:gridCol w="884237"/>
                <a:gridCol w="969963"/>
                <a:gridCol w="1212850"/>
                <a:gridCol w="650875"/>
                <a:gridCol w="808037"/>
                <a:gridCol w="781050"/>
                <a:gridCol w="1044575"/>
                <a:gridCol w="993775"/>
              </a:tblGrid>
              <a:tr h="161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LONG</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LAT</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ACRES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SEEDLINGSU</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MLRA</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MUSYM</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MUKEY</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SeedMortal</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AWC_0_6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564881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565364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565344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-93.50000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33.35000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119812" name="Picture 4" descr="for 300 pts"/>
          <p:cNvPicPr>
            <a:picLocks noChangeAspect="1" noChangeArrowheads="1"/>
          </p:cNvPicPr>
          <p:nvPr/>
        </p:nvPicPr>
        <p:blipFill>
          <a:blip r:embed="rId2" cstate="print"/>
          <a:srcRect/>
          <a:stretch>
            <a:fillRect/>
          </a:stretch>
        </p:blipFill>
        <p:spPr bwMode="auto">
          <a:xfrm>
            <a:off x="609600" y="304800"/>
            <a:ext cx="4592638" cy="5943600"/>
          </a:xfrm>
          <a:prstGeom prst="rect">
            <a:avLst/>
          </a:prstGeom>
          <a:noFill/>
          <a:ln w="9525">
            <a:noFill/>
            <a:miter lim="800000"/>
            <a:headEnd/>
            <a:tailEnd/>
          </a:ln>
        </p:spPr>
      </p:pic>
      <p:sp>
        <p:nvSpPr>
          <p:cNvPr id="123807" name="Rectangle 1951"/>
          <p:cNvSpPr>
            <a:spLocks noChangeArrowheads="1"/>
          </p:cNvSpPr>
          <p:nvPr/>
        </p:nvSpPr>
        <p:spPr bwMode="auto">
          <a:xfrm>
            <a:off x="2819400" y="381000"/>
            <a:ext cx="8229600" cy="1143000"/>
          </a:xfrm>
          <a:prstGeom prst="rect">
            <a:avLst/>
          </a:prstGeom>
          <a:noFill/>
          <a:ln w="9525">
            <a:noFill/>
            <a:miter lim="800000"/>
            <a:headEnd/>
            <a:tailEnd/>
          </a:ln>
        </p:spPr>
        <p:txBody>
          <a:bodyPr anchor="ctr"/>
          <a:lstStyle/>
          <a:p>
            <a:pPr algn="ctr"/>
            <a:r>
              <a:rPr lang="en-US" sz="4400" dirty="0">
                <a:solidFill>
                  <a:srgbClr val="FF3300"/>
                </a:solidFill>
              </a:rPr>
              <a:t>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checkerboard(across)">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7"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57200" y="1371600"/>
            <a:ext cx="8229600" cy="4525963"/>
          </a:xfrm>
        </p:spPr>
        <p:txBody>
          <a:bodyPr/>
          <a:lstStyle/>
          <a:p>
            <a:pPr eaLnBrk="1" hangingPunct="1"/>
            <a:r>
              <a:rPr lang="en-US" smtClean="0"/>
              <a:t>Statistically – you can only make an inference from a sampled population</a:t>
            </a:r>
          </a:p>
          <a:p>
            <a:pPr eaLnBrk="1" hangingPunct="1"/>
            <a:endParaRPr lang="en-US" sz="1200" smtClean="0"/>
          </a:p>
          <a:p>
            <a:pPr eaLnBrk="1" hangingPunct="1"/>
            <a:r>
              <a:rPr lang="en-US" smtClean="0"/>
              <a:t>Ideally statistically valid samples should be selected randomly (there are many techniques for doing this)</a:t>
            </a:r>
          </a:p>
          <a:p>
            <a:pPr eaLnBrk="1" hangingPunct="1"/>
            <a:endParaRPr lang="en-US" sz="1000" smtClean="0"/>
          </a:p>
          <a:p>
            <a:pPr eaLnBrk="1" hangingPunct="1"/>
            <a:endParaRPr lang="en-US" smtClean="0"/>
          </a:p>
        </p:txBody>
      </p:sp>
      <p:sp>
        <p:nvSpPr>
          <p:cNvPr id="52231" name="Text Box 7"/>
          <p:cNvSpPr txBox="1">
            <a:spLocks noChangeArrowheads="1"/>
          </p:cNvSpPr>
          <p:nvPr/>
        </p:nvSpPr>
        <p:spPr bwMode="auto">
          <a:xfrm>
            <a:off x="1143000" y="3657600"/>
            <a:ext cx="6934200" cy="1261884"/>
          </a:xfrm>
          <a:prstGeom prst="rect">
            <a:avLst/>
          </a:prstGeom>
          <a:solidFill>
            <a:schemeClr val="accent2"/>
          </a:solidFill>
          <a:ln w="9525">
            <a:noFill/>
            <a:miter lim="800000"/>
            <a:headEnd/>
            <a:tailEnd/>
          </a:ln>
        </p:spPr>
        <p:txBody>
          <a:bodyPr>
            <a:spAutoFit/>
          </a:bodyPr>
          <a:lstStyle/>
          <a:p>
            <a:endParaRPr lang="en-US" sz="1200" dirty="0">
              <a:solidFill>
                <a:srgbClr val="FFFF00"/>
              </a:solidFill>
            </a:endParaRPr>
          </a:p>
          <a:p>
            <a:r>
              <a:rPr lang="en-US" dirty="0" smtClean="0">
                <a:solidFill>
                  <a:srgbClr val="FFFF00"/>
                </a:solidFill>
              </a:rPr>
              <a:t>We </a:t>
            </a:r>
            <a:r>
              <a:rPr lang="en-US" dirty="0">
                <a:solidFill>
                  <a:srgbClr val="FFFF00"/>
                </a:solidFill>
              </a:rPr>
              <a:t>need to think about how samples were selected and what that means.</a:t>
            </a:r>
          </a:p>
        </p:txBody>
      </p:sp>
      <p:sp>
        <p:nvSpPr>
          <p:cNvPr id="51204" name="Rectangle 2"/>
          <p:cNvSpPr>
            <a:spLocks noGrp="1" noChangeArrowheads="1"/>
          </p:cNvSpPr>
          <p:nvPr>
            <p:ph type="title"/>
          </p:nvPr>
        </p:nvSpPr>
        <p:spPr/>
        <p:txBody>
          <a:bodyPr/>
          <a:lstStyle/>
          <a:p>
            <a:pPr eaLnBrk="1" hangingPunct="1"/>
            <a:r>
              <a:rPr lang="en-US" smtClean="0"/>
              <a:t>Inference Space</a:t>
            </a:r>
          </a:p>
        </p:txBody>
      </p:sp>
      <p:sp>
        <p:nvSpPr>
          <p:cNvPr id="52229" name="Text Box 5"/>
          <p:cNvSpPr txBox="1">
            <a:spLocks noChangeArrowheads="1"/>
          </p:cNvSpPr>
          <p:nvPr/>
        </p:nvSpPr>
        <p:spPr bwMode="auto">
          <a:xfrm>
            <a:off x="1143000" y="1066800"/>
            <a:ext cx="6934200" cy="1066800"/>
          </a:xfrm>
          <a:prstGeom prst="rect">
            <a:avLst/>
          </a:prstGeom>
          <a:solidFill>
            <a:schemeClr val="accent2"/>
          </a:solidFill>
          <a:ln w="9525">
            <a:noFill/>
            <a:miter lim="800000"/>
            <a:headEnd/>
            <a:tailEnd/>
          </a:ln>
        </p:spPr>
        <p:txBody>
          <a:bodyPr>
            <a:spAutoFit/>
          </a:bodyPr>
          <a:lstStyle/>
          <a:p>
            <a:r>
              <a:rPr lang="en-US" dirty="0">
                <a:solidFill>
                  <a:srgbClr val="FFFF00"/>
                </a:solidFill>
              </a:rPr>
              <a:t>Is this how most soils are sampled for NRCS?</a:t>
            </a:r>
          </a:p>
        </p:txBody>
      </p:sp>
      <p:sp>
        <p:nvSpPr>
          <p:cNvPr id="52230" name="Text Box 6"/>
          <p:cNvSpPr txBox="1">
            <a:spLocks noChangeArrowheads="1"/>
          </p:cNvSpPr>
          <p:nvPr/>
        </p:nvSpPr>
        <p:spPr bwMode="auto">
          <a:xfrm>
            <a:off x="1143000" y="2057400"/>
            <a:ext cx="6934200" cy="1676400"/>
          </a:xfrm>
          <a:prstGeom prst="rect">
            <a:avLst/>
          </a:prstGeom>
          <a:solidFill>
            <a:schemeClr val="accent2"/>
          </a:solidFill>
          <a:ln w="9525">
            <a:noFill/>
            <a:miter lim="800000"/>
            <a:headEnd/>
            <a:tailEnd/>
          </a:ln>
        </p:spPr>
        <p:txBody>
          <a:bodyPr>
            <a:spAutoFit/>
          </a:bodyPr>
          <a:lstStyle/>
          <a:p>
            <a:endParaRPr lang="en-US" sz="1200" dirty="0">
              <a:solidFill>
                <a:srgbClr val="FFFF00"/>
              </a:solidFill>
            </a:endParaRPr>
          </a:p>
          <a:p>
            <a:r>
              <a:rPr lang="en-US" dirty="0">
                <a:solidFill>
                  <a:srgbClr val="FFFF00"/>
                </a:solidFill>
              </a:rPr>
              <a:t>Typically, we use our soil forming model to determine where to sample. </a:t>
            </a:r>
            <a:r>
              <a:rPr lang="en-US" sz="2800" dirty="0">
                <a:solidFill>
                  <a:srgbClr val="FFFF00"/>
                </a:solidFill>
              </a:rPr>
              <a:t>(sometimes called purposive sampling)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animBg="1"/>
      <p:bldP spid="5223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57200" y="1371600"/>
            <a:ext cx="8229600" cy="4525963"/>
          </a:xfrm>
        </p:spPr>
        <p:txBody>
          <a:bodyPr/>
          <a:lstStyle/>
          <a:p>
            <a:pPr eaLnBrk="1" hangingPunct="1"/>
            <a:r>
              <a:rPr lang="en-US" smtClean="0"/>
              <a:t>Statistically – you can only make an inference from a sampled population</a:t>
            </a:r>
          </a:p>
          <a:p>
            <a:pPr eaLnBrk="1" hangingPunct="1"/>
            <a:endParaRPr lang="en-US" sz="1200" smtClean="0"/>
          </a:p>
          <a:p>
            <a:pPr eaLnBrk="1" hangingPunct="1"/>
            <a:r>
              <a:rPr lang="en-US" smtClean="0"/>
              <a:t>Ideally statistically valid samples should be selected randomly (there are many techniques for doing this)</a:t>
            </a:r>
          </a:p>
          <a:p>
            <a:pPr eaLnBrk="1" hangingPunct="1"/>
            <a:endParaRPr lang="en-US" sz="1000" smtClean="0"/>
          </a:p>
          <a:p>
            <a:pPr eaLnBrk="1" hangingPunct="1"/>
            <a:endParaRPr lang="en-US" smtClean="0"/>
          </a:p>
        </p:txBody>
      </p:sp>
      <p:sp>
        <p:nvSpPr>
          <p:cNvPr id="52231" name="Text Box 7"/>
          <p:cNvSpPr txBox="1">
            <a:spLocks noChangeArrowheads="1"/>
          </p:cNvSpPr>
          <p:nvPr/>
        </p:nvSpPr>
        <p:spPr bwMode="auto">
          <a:xfrm>
            <a:off x="1143000" y="3657600"/>
            <a:ext cx="6934200" cy="2711450"/>
          </a:xfrm>
          <a:prstGeom prst="rect">
            <a:avLst/>
          </a:prstGeom>
          <a:solidFill>
            <a:schemeClr val="accent2"/>
          </a:solidFill>
          <a:ln w="9525">
            <a:noFill/>
            <a:miter lim="800000"/>
            <a:headEnd/>
            <a:tailEnd/>
          </a:ln>
        </p:spPr>
        <p:txBody>
          <a:bodyPr>
            <a:spAutoFit/>
          </a:bodyPr>
          <a:lstStyle/>
          <a:p>
            <a:endParaRPr lang="en-US" sz="1200" dirty="0">
              <a:solidFill>
                <a:srgbClr val="FFFF00"/>
              </a:solidFill>
            </a:endParaRPr>
          </a:p>
          <a:p>
            <a:r>
              <a:rPr lang="en-US" dirty="0">
                <a:solidFill>
                  <a:srgbClr val="FFFF00"/>
                </a:solidFill>
              </a:rPr>
              <a:t>This serves us well for mapping, but when we’re using the data for other purposes we need to think about how samples were selected and what that means.</a:t>
            </a:r>
          </a:p>
        </p:txBody>
      </p:sp>
      <p:sp>
        <p:nvSpPr>
          <p:cNvPr id="51204" name="Rectangle 2"/>
          <p:cNvSpPr>
            <a:spLocks noGrp="1" noChangeArrowheads="1"/>
          </p:cNvSpPr>
          <p:nvPr>
            <p:ph type="title"/>
          </p:nvPr>
        </p:nvSpPr>
        <p:spPr/>
        <p:txBody>
          <a:bodyPr/>
          <a:lstStyle/>
          <a:p>
            <a:pPr eaLnBrk="1" hangingPunct="1"/>
            <a:r>
              <a:rPr lang="en-US" smtClean="0"/>
              <a:t>Inference Space</a:t>
            </a:r>
          </a:p>
        </p:txBody>
      </p:sp>
      <p:sp>
        <p:nvSpPr>
          <p:cNvPr id="52229" name="Text Box 5"/>
          <p:cNvSpPr txBox="1">
            <a:spLocks noChangeArrowheads="1"/>
          </p:cNvSpPr>
          <p:nvPr/>
        </p:nvSpPr>
        <p:spPr bwMode="auto">
          <a:xfrm>
            <a:off x="1143000" y="1066800"/>
            <a:ext cx="6934200" cy="1066800"/>
          </a:xfrm>
          <a:prstGeom prst="rect">
            <a:avLst/>
          </a:prstGeom>
          <a:solidFill>
            <a:schemeClr val="accent2"/>
          </a:solidFill>
          <a:ln w="9525">
            <a:noFill/>
            <a:miter lim="800000"/>
            <a:headEnd/>
            <a:tailEnd/>
          </a:ln>
        </p:spPr>
        <p:txBody>
          <a:bodyPr>
            <a:spAutoFit/>
          </a:bodyPr>
          <a:lstStyle/>
          <a:p>
            <a:r>
              <a:rPr lang="en-US" dirty="0">
                <a:solidFill>
                  <a:srgbClr val="FFFF00"/>
                </a:solidFill>
              </a:rPr>
              <a:t>Is this how most soils are sampled for NRCS?</a:t>
            </a:r>
          </a:p>
        </p:txBody>
      </p:sp>
      <p:sp>
        <p:nvSpPr>
          <p:cNvPr id="52230" name="Text Box 6"/>
          <p:cNvSpPr txBox="1">
            <a:spLocks noChangeArrowheads="1"/>
          </p:cNvSpPr>
          <p:nvPr/>
        </p:nvSpPr>
        <p:spPr bwMode="auto">
          <a:xfrm>
            <a:off x="1143000" y="2057400"/>
            <a:ext cx="6934200" cy="1676400"/>
          </a:xfrm>
          <a:prstGeom prst="rect">
            <a:avLst/>
          </a:prstGeom>
          <a:solidFill>
            <a:schemeClr val="accent2"/>
          </a:solidFill>
          <a:ln w="9525">
            <a:noFill/>
            <a:miter lim="800000"/>
            <a:headEnd/>
            <a:tailEnd/>
          </a:ln>
        </p:spPr>
        <p:txBody>
          <a:bodyPr>
            <a:spAutoFit/>
          </a:bodyPr>
          <a:lstStyle/>
          <a:p>
            <a:endParaRPr lang="en-US" sz="1200" dirty="0">
              <a:solidFill>
                <a:srgbClr val="FFFF00"/>
              </a:solidFill>
            </a:endParaRPr>
          </a:p>
          <a:p>
            <a:r>
              <a:rPr lang="en-US" dirty="0">
                <a:solidFill>
                  <a:srgbClr val="FFFF00"/>
                </a:solidFill>
              </a:rPr>
              <a:t>Typically, we use our soil forming model to determine where to sample. </a:t>
            </a:r>
            <a:r>
              <a:rPr lang="en-US" sz="2800" dirty="0">
                <a:solidFill>
                  <a:srgbClr val="FFFF00"/>
                </a:solidFill>
              </a:rPr>
              <a:t>(sometimes called purposive sampling)</a:t>
            </a:r>
          </a:p>
        </p:txBody>
      </p:sp>
      <p:sp>
        <p:nvSpPr>
          <p:cNvPr id="7" name="TextBox 6"/>
          <p:cNvSpPr txBox="1"/>
          <p:nvPr/>
        </p:nvSpPr>
        <p:spPr>
          <a:xfrm>
            <a:off x="914400" y="1828800"/>
            <a:ext cx="7086600" cy="3724096"/>
          </a:xfrm>
          <a:prstGeom prst="rect">
            <a:avLst/>
          </a:prstGeom>
          <a:solidFill>
            <a:srgbClr val="FF3300"/>
          </a:solidFill>
        </p:spPr>
        <p:txBody>
          <a:bodyPr wrap="square" rtlCol="0">
            <a:spAutoFit/>
          </a:bodyPr>
          <a:lstStyle/>
          <a:p>
            <a:r>
              <a:rPr lang="en-US" sz="4400" u="sng" dirty="0" smtClean="0">
                <a:solidFill>
                  <a:schemeClr val="bg1"/>
                </a:solidFill>
              </a:rPr>
              <a:t>Model directed sampling</a:t>
            </a:r>
          </a:p>
          <a:p>
            <a:endParaRPr lang="en-US" dirty="0" smtClean="0">
              <a:solidFill>
                <a:schemeClr val="bg1"/>
              </a:solidFill>
            </a:endParaRPr>
          </a:p>
          <a:p>
            <a:r>
              <a:rPr lang="en-US" dirty="0" smtClean="0">
                <a:solidFill>
                  <a:schemeClr val="bg1"/>
                </a:solidFill>
              </a:rPr>
              <a:t>What was your sampling model?</a:t>
            </a:r>
          </a:p>
          <a:p>
            <a:r>
              <a:rPr lang="en-US" dirty="0" smtClean="0">
                <a:solidFill>
                  <a:schemeClr val="bg1"/>
                </a:solidFill>
              </a:rPr>
              <a:t>Is it documented?</a:t>
            </a:r>
          </a:p>
          <a:p>
            <a:r>
              <a:rPr lang="en-US" dirty="0" smtClean="0">
                <a:solidFill>
                  <a:schemeClr val="bg1"/>
                </a:solidFill>
              </a:rPr>
              <a:t>Can someone else understand what you did and why?</a:t>
            </a:r>
          </a:p>
          <a:p>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animBg="1"/>
      <p:bldP spid="5223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600200" y="1143000"/>
            <a:ext cx="2971800" cy="2286000"/>
          </a:xfrm>
          <a:prstGeom prst="rect">
            <a:avLst/>
          </a:prstGeom>
          <a:solidFill>
            <a:schemeClr val="accent1"/>
          </a:solidFill>
          <a:ln w="9525">
            <a:solidFill>
              <a:schemeClr val="tx1"/>
            </a:solidFill>
            <a:miter lim="800000"/>
            <a:headEnd/>
            <a:tailEnd/>
          </a:ln>
        </p:spPr>
        <p:txBody>
          <a:bodyPr wrap="none" anchor="ctr"/>
          <a:lstStyle/>
          <a:p>
            <a:pPr algn="ctr"/>
            <a:r>
              <a:rPr lang="en-US" sz="1600"/>
              <a:t>Yard A</a:t>
            </a:r>
          </a:p>
        </p:txBody>
      </p:sp>
      <p:sp>
        <p:nvSpPr>
          <p:cNvPr id="52227" name="Rectangle 3"/>
          <p:cNvSpPr>
            <a:spLocks noChangeArrowheads="1"/>
          </p:cNvSpPr>
          <p:nvPr/>
        </p:nvSpPr>
        <p:spPr bwMode="auto">
          <a:xfrm>
            <a:off x="4572000" y="3429000"/>
            <a:ext cx="2971800" cy="2286000"/>
          </a:xfrm>
          <a:prstGeom prst="rect">
            <a:avLst/>
          </a:prstGeom>
          <a:solidFill>
            <a:srgbClr val="76C74D"/>
          </a:solidFill>
          <a:ln w="9525">
            <a:solidFill>
              <a:schemeClr val="tx1"/>
            </a:solidFill>
            <a:miter lim="800000"/>
            <a:headEnd/>
            <a:tailEnd/>
          </a:ln>
        </p:spPr>
        <p:txBody>
          <a:bodyPr wrap="none" anchor="ctr"/>
          <a:lstStyle/>
          <a:p>
            <a:pPr algn="ctr"/>
            <a:r>
              <a:rPr lang="en-US" sz="1600"/>
              <a:t>Yard D</a:t>
            </a:r>
          </a:p>
        </p:txBody>
      </p:sp>
      <p:sp>
        <p:nvSpPr>
          <p:cNvPr id="52228" name="Rectangle 4"/>
          <p:cNvSpPr>
            <a:spLocks noChangeArrowheads="1"/>
          </p:cNvSpPr>
          <p:nvPr/>
        </p:nvSpPr>
        <p:spPr bwMode="auto">
          <a:xfrm>
            <a:off x="1600200" y="3429000"/>
            <a:ext cx="2971800" cy="2286000"/>
          </a:xfrm>
          <a:prstGeom prst="rect">
            <a:avLst/>
          </a:prstGeom>
          <a:solidFill>
            <a:srgbClr val="B1EDB8"/>
          </a:solidFill>
          <a:ln w="9525">
            <a:solidFill>
              <a:schemeClr val="tx1"/>
            </a:solidFill>
            <a:miter lim="800000"/>
            <a:headEnd/>
            <a:tailEnd/>
          </a:ln>
        </p:spPr>
        <p:txBody>
          <a:bodyPr wrap="none" anchor="ctr"/>
          <a:lstStyle/>
          <a:p>
            <a:pPr algn="ctr"/>
            <a:r>
              <a:rPr lang="en-US" sz="1600"/>
              <a:t>Yard C</a:t>
            </a:r>
          </a:p>
        </p:txBody>
      </p:sp>
      <p:sp>
        <p:nvSpPr>
          <p:cNvPr id="52229" name="Rectangle 5"/>
          <p:cNvSpPr>
            <a:spLocks noChangeArrowheads="1"/>
          </p:cNvSpPr>
          <p:nvPr/>
        </p:nvSpPr>
        <p:spPr bwMode="auto">
          <a:xfrm>
            <a:off x="4572000" y="1143000"/>
            <a:ext cx="2971800" cy="2286000"/>
          </a:xfrm>
          <a:prstGeom prst="rect">
            <a:avLst/>
          </a:prstGeom>
          <a:solidFill>
            <a:srgbClr val="0099CC"/>
          </a:solidFill>
          <a:ln w="9525">
            <a:solidFill>
              <a:schemeClr val="tx1"/>
            </a:solidFill>
            <a:miter lim="800000"/>
            <a:headEnd/>
            <a:tailEnd/>
          </a:ln>
        </p:spPr>
        <p:txBody>
          <a:bodyPr wrap="none" anchor="ctr"/>
          <a:lstStyle/>
          <a:p>
            <a:pPr algn="ctr"/>
            <a:r>
              <a:rPr lang="en-US" sz="1600"/>
              <a:t>Yard B</a:t>
            </a:r>
          </a:p>
        </p:txBody>
      </p:sp>
      <p:sp>
        <p:nvSpPr>
          <p:cNvPr id="62470" name="Freeform 6"/>
          <p:cNvSpPr>
            <a:spLocks/>
          </p:cNvSpPr>
          <p:nvPr/>
        </p:nvSpPr>
        <p:spPr bwMode="auto">
          <a:xfrm>
            <a:off x="4876800" y="1143000"/>
            <a:ext cx="2514600" cy="4572000"/>
          </a:xfrm>
          <a:custGeom>
            <a:avLst/>
            <a:gdLst>
              <a:gd name="T0" fmla="*/ 0 w 1248"/>
              <a:gd name="T1" fmla="*/ 0 h 912"/>
              <a:gd name="T2" fmla="*/ 768 w 1248"/>
              <a:gd name="T3" fmla="*/ 144 h 912"/>
              <a:gd name="T4" fmla="*/ 1104 w 1248"/>
              <a:gd name="T5" fmla="*/ 576 h 912"/>
              <a:gd name="T6" fmla="*/ 1248 w 1248"/>
              <a:gd name="T7" fmla="*/ 912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0"/>
                </a:moveTo>
                <a:cubicBezTo>
                  <a:pt x="292" y="24"/>
                  <a:pt x="584" y="48"/>
                  <a:pt x="768" y="144"/>
                </a:cubicBezTo>
                <a:cubicBezTo>
                  <a:pt x="952" y="240"/>
                  <a:pt x="1024" y="448"/>
                  <a:pt x="1104" y="576"/>
                </a:cubicBezTo>
                <a:cubicBezTo>
                  <a:pt x="1184" y="704"/>
                  <a:pt x="1216" y="808"/>
                  <a:pt x="1248" y="912"/>
                </a:cubicBezTo>
              </a:path>
            </a:pathLst>
          </a:custGeom>
          <a:noFill/>
          <a:ln w="38100">
            <a:solidFill>
              <a:schemeClr val="tx1"/>
            </a:solidFill>
            <a:round/>
            <a:headEnd/>
            <a:tailEnd/>
          </a:ln>
        </p:spPr>
        <p:txBody>
          <a:bodyPr/>
          <a:lstStyle/>
          <a:p>
            <a:endParaRPr lang="en-US"/>
          </a:p>
        </p:txBody>
      </p:sp>
      <p:sp>
        <p:nvSpPr>
          <p:cNvPr id="62471" name="Freeform 7"/>
          <p:cNvSpPr>
            <a:spLocks/>
          </p:cNvSpPr>
          <p:nvPr/>
        </p:nvSpPr>
        <p:spPr bwMode="auto">
          <a:xfrm>
            <a:off x="2679700" y="2552700"/>
            <a:ext cx="2425700" cy="2336800"/>
          </a:xfrm>
          <a:custGeom>
            <a:avLst/>
            <a:gdLst>
              <a:gd name="T0" fmla="*/ 136 w 2408"/>
              <a:gd name="T1" fmla="*/ 984 h 1472"/>
              <a:gd name="T2" fmla="*/ 40 w 2408"/>
              <a:gd name="T3" fmla="*/ 792 h 1472"/>
              <a:gd name="T4" fmla="*/ 136 w 2408"/>
              <a:gd name="T5" fmla="*/ 264 h 1472"/>
              <a:gd name="T6" fmla="*/ 856 w 2408"/>
              <a:gd name="T7" fmla="*/ 24 h 1472"/>
              <a:gd name="T8" fmla="*/ 1288 w 2408"/>
              <a:gd name="T9" fmla="*/ 408 h 1472"/>
              <a:gd name="T10" fmla="*/ 1672 w 2408"/>
              <a:gd name="T11" fmla="*/ 504 h 1472"/>
              <a:gd name="T12" fmla="*/ 2104 w 2408"/>
              <a:gd name="T13" fmla="*/ 504 h 1472"/>
              <a:gd name="T14" fmla="*/ 2392 w 2408"/>
              <a:gd name="T15" fmla="*/ 840 h 1472"/>
              <a:gd name="T16" fmla="*/ 2200 w 2408"/>
              <a:gd name="T17" fmla="*/ 1320 h 1472"/>
              <a:gd name="T18" fmla="*/ 1720 w 2408"/>
              <a:gd name="T19" fmla="*/ 1416 h 1472"/>
              <a:gd name="T20" fmla="*/ 1240 w 2408"/>
              <a:gd name="T21" fmla="*/ 1464 h 1472"/>
              <a:gd name="T22" fmla="*/ 760 w 2408"/>
              <a:gd name="T23" fmla="*/ 1368 h 1472"/>
              <a:gd name="T24" fmla="*/ 136 w 2408"/>
              <a:gd name="T25" fmla="*/ 984 h 14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8"/>
              <a:gd name="T40" fmla="*/ 0 h 1472"/>
              <a:gd name="T41" fmla="*/ 2408 w 2408"/>
              <a:gd name="T42" fmla="*/ 1472 h 14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8" h="1472">
                <a:moveTo>
                  <a:pt x="136" y="984"/>
                </a:moveTo>
                <a:cubicBezTo>
                  <a:pt x="16" y="888"/>
                  <a:pt x="40" y="912"/>
                  <a:pt x="40" y="792"/>
                </a:cubicBezTo>
                <a:cubicBezTo>
                  <a:pt x="40" y="672"/>
                  <a:pt x="0" y="392"/>
                  <a:pt x="136" y="264"/>
                </a:cubicBezTo>
                <a:cubicBezTo>
                  <a:pt x="272" y="136"/>
                  <a:pt x="664" y="0"/>
                  <a:pt x="856" y="24"/>
                </a:cubicBezTo>
                <a:cubicBezTo>
                  <a:pt x="1048" y="48"/>
                  <a:pt x="1152" y="328"/>
                  <a:pt x="1288" y="408"/>
                </a:cubicBezTo>
                <a:cubicBezTo>
                  <a:pt x="1424" y="488"/>
                  <a:pt x="1536" y="488"/>
                  <a:pt x="1672" y="504"/>
                </a:cubicBezTo>
                <a:cubicBezTo>
                  <a:pt x="1808" y="520"/>
                  <a:pt x="1984" y="448"/>
                  <a:pt x="2104" y="504"/>
                </a:cubicBezTo>
                <a:cubicBezTo>
                  <a:pt x="2224" y="560"/>
                  <a:pt x="2376" y="704"/>
                  <a:pt x="2392" y="840"/>
                </a:cubicBezTo>
                <a:cubicBezTo>
                  <a:pt x="2408" y="976"/>
                  <a:pt x="2312" y="1224"/>
                  <a:pt x="2200" y="1320"/>
                </a:cubicBezTo>
                <a:cubicBezTo>
                  <a:pt x="2088" y="1416"/>
                  <a:pt x="1880" y="1392"/>
                  <a:pt x="1720" y="1416"/>
                </a:cubicBezTo>
                <a:cubicBezTo>
                  <a:pt x="1560" y="1440"/>
                  <a:pt x="1400" y="1472"/>
                  <a:pt x="1240" y="1464"/>
                </a:cubicBezTo>
                <a:cubicBezTo>
                  <a:pt x="1080" y="1456"/>
                  <a:pt x="944" y="1448"/>
                  <a:pt x="760" y="1368"/>
                </a:cubicBezTo>
                <a:cubicBezTo>
                  <a:pt x="576" y="1288"/>
                  <a:pt x="256" y="1080"/>
                  <a:pt x="136" y="984"/>
                </a:cubicBezTo>
                <a:close/>
              </a:path>
            </a:pathLst>
          </a:custGeom>
          <a:noFill/>
          <a:ln w="38100">
            <a:solidFill>
              <a:schemeClr val="tx1"/>
            </a:solidFill>
            <a:round/>
            <a:headEnd/>
            <a:tailEnd/>
          </a:ln>
        </p:spPr>
        <p:txBody>
          <a:bodyPr/>
          <a:lstStyle/>
          <a:p>
            <a:endParaRPr lang="en-US"/>
          </a:p>
        </p:txBody>
      </p:sp>
      <p:sp>
        <p:nvSpPr>
          <p:cNvPr id="52232" name="Text Box 16"/>
          <p:cNvSpPr txBox="1">
            <a:spLocks noChangeArrowheads="1"/>
          </p:cNvSpPr>
          <p:nvPr/>
        </p:nvSpPr>
        <p:spPr bwMode="auto">
          <a:xfrm>
            <a:off x="3581400" y="3657600"/>
            <a:ext cx="184150" cy="366713"/>
          </a:xfrm>
          <a:prstGeom prst="rect">
            <a:avLst/>
          </a:prstGeom>
          <a:noFill/>
          <a:ln w="9525">
            <a:noFill/>
            <a:miter lim="800000"/>
            <a:headEnd/>
            <a:tailEnd/>
          </a:ln>
        </p:spPr>
        <p:txBody>
          <a:bodyPr wrap="none">
            <a:spAutoFit/>
          </a:bodyPr>
          <a:lstStyle/>
          <a:p>
            <a:endParaRPr lang="en-US" sz="1800"/>
          </a:p>
        </p:txBody>
      </p:sp>
      <p:sp>
        <p:nvSpPr>
          <p:cNvPr id="62481" name="Text Box 17"/>
          <p:cNvSpPr txBox="1">
            <a:spLocks noChangeArrowheads="1"/>
          </p:cNvSpPr>
          <p:nvPr/>
        </p:nvSpPr>
        <p:spPr bwMode="auto">
          <a:xfrm>
            <a:off x="2133600" y="1524000"/>
            <a:ext cx="1030288" cy="457200"/>
          </a:xfrm>
          <a:prstGeom prst="rect">
            <a:avLst/>
          </a:prstGeom>
          <a:noFill/>
          <a:ln w="9525">
            <a:noFill/>
            <a:miter lim="800000"/>
            <a:headEnd/>
            <a:tailEnd/>
          </a:ln>
        </p:spPr>
        <p:txBody>
          <a:bodyPr wrap="none">
            <a:spAutoFit/>
          </a:bodyPr>
          <a:lstStyle/>
          <a:p>
            <a:r>
              <a:rPr lang="en-US" sz="2400" b="1"/>
              <a:t>Alpha</a:t>
            </a:r>
          </a:p>
        </p:txBody>
      </p:sp>
      <p:sp>
        <p:nvSpPr>
          <p:cNvPr id="62482" name="Text Box 18"/>
          <p:cNvSpPr txBox="1">
            <a:spLocks noChangeArrowheads="1"/>
          </p:cNvSpPr>
          <p:nvPr/>
        </p:nvSpPr>
        <p:spPr bwMode="auto">
          <a:xfrm>
            <a:off x="6172200" y="1219200"/>
            <a:ext cx="1303338" cy="457200"/>
          </a:xfrm>
          <a:prstGeom prst="rect">
            <a:avLst/>
          </a:prstGeom>
          <a:noFill/>
          <a:ln w="9525">
            <a:noFill/>
            <a:miter lim="800000"/>
            <a:headEnd/>
            <a:tailEnd/>
          </a:ln>
        </p:spPr>
        <p:txBody>
          <a:bodyPr wrap="none">
            <a:spAutoFit/>
          </a:bodyPr>
          <a:lstStyle/>
          <a:p>
            <a:r>
              <a:rPr lang="en-US" sz="2400" b="1"/>
              <a:t>Gamma</a:t>
            </a:r>
          </a:p>
        </p:txBody>
      </p:sp>
      <p:sp>
        <p:nvSpPr>
          <p:cNvPr id="62483" name="Text Box 19"/>
          <p:cNvSpPr txBox="1">
            <a:spLocks noChangeArrowheads="1"/>
          </p:cNvSpPr>
          <p:nvPr/>
        </p:nvSpPr>
        <p:spPr bwMode="auto">
          <a:xfrm>
            <a:off x="3352800" y="3657600"/>
            <a:ext cx="846138" cy="457200"/>
          </a:xfrm>
          <a:prstGeom prst="rect">
            <a:avLst/>
          </a:prstGeom>
          <a:noFill/>
          <a:ln w="9525">
            <a:noFill/>
            <a:miter lim="800000"/>
            <a:headEnd/>
            <a:tailEnd/>
          </a:ln>
        </p:spPr>
        <p:txBody>
          <a:bodyPr wrap="none">
            <a:spAutoFit/>
          </a:bodyPr>
          <a:lstStyle/>
          <a:p>
            <a:r>
              <a:rPr lang="en-US" sz="2400" b="1"/>
              <a:t>Beta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p:bldP spid="62471" grpId="0" animBg="1"/>
      <p:bldP spid="62481" grpId="0"/>
      <p:bldP spid="62482" grpId="0"/>
      <p:bldP spid="6248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53"/>
          <p:cNvGrpSpPr>
            <a:grpSpLocks/>
          </p:cNvGrpSpPr>
          <p:nvPr/>
        </p:nvGrpSpPr>
        <p:grpSpPr bwMode="auto">
          <a:xfrm>
            <a:off x="1600200" y="1143000"/>
            <a:ext cx="5943600" cy="4572000"/>
            <a:chOff x="1008" y="720"/>
            <a:chExt cx="3744" cy="2880"/>
          </a:xfrm>
        </p:grpSpPr>
        <p:grpSp>
          <p:nvGrpSpPr>
            <p:cNvPr id="53261" name="Group 52"/>
            <p:cNvGrpSpPr>
              <a:grpSpLocks/>
            </p:cNvGrpSpPr>
            <p:nvPr/>
          </p:nvGrpSpPr>
          <p:grpSpPr bwMode="auto">
            <a:xfrm>
              <a:off x="1008" y="720"/>
              <a:ext cx="3744" cy="2880"/>
              <a:chOff x="1008" y="720"/>
              <a:chExt cx="3744" cy="2880"/>
            </a:xfrm>
          </p:grpSpPr>
          <p:sp>
            <p:nvSpPr>
              <p:cNvPr id="53267" name="Rectangle 2"/>
              <p:cNvSpPr>
                <a:spLocks noChangeArrowheads="1"/>
              </p:cNvSpPr>
              <p:nvPr/>
            </p:nvSpPr>
            <p:spPr bwMode="auto">
              <a:xfrm>
                <a:off x="1008" y="720"/>
                <a:ext cx="1872" cy="1440"/>
              </a:xfrm>
              <a:prstGeom prst="rect">
                <a:avLst/>
              </a:prstGeom>
              <a:solidFill>
                <a:schemeClr val="accent1"/>
              </a:solidFill>
              <a:ln w="9525">
                <a:solidFill>
                  <a:schemeClr val="tx1"/>
                </a:solidFill>
                <a:miter lim="800000"/>
                <a:headEnd/>
                <a:tailEnd/>
              </a:ln>
            </p:spPr>
            <p:txBody>
              <a:bodyPr wrap="none" anchor="ctr"/>
              <a:lstStyle/>
              <a:p>
                <a:pPr algn="ctr"/>
                <a:r>
                  <a:rPr lang="en-US" sz="1600"/>
                  <a:t>Yard A</a:t>
                </a:r>
              </a:p>
            </p:txBody>
          </p:sp>
          <p:sp>
            <p:nvSpPr>
              <p:cNvPr id="53268" name="Rectangle 3"/>
              <p:cNvSpPr>
                <a:spLocks noChangeArrowheads="1"/>
              </p:cNvSpPr>
              <p:nvPr/>
            </p:nvSpPr>
            <p:spPr bwMode="auto">
              <a:xfrm>
                <a:off x="2880" y="2160"/>
                <a:ext cx="1872" cy="1440"/>
              </a:xfrm>
              <a:prstGeom prst="rect">
                <a:avLst/>
              </a:prstGeom>
              <a:solidFill>
                <a:srgbClr val="76C74D"/>
              </a:solidFill>
              <a:ln w="9525">
                <a:solidFill>
                  <a:schemeClr val="tx1"/>
                </a:solidFill>
                <a:miter lim="800000"/>
                <a:headEnd/>
                <a:tailEnd/>
              </a:ln>
            </p:spPr>
            <p:txBody>
              <a:bodyPr wrap="none" anchor="ctr"/>
              <a:lstStyle/>
              <a:p>
                <a:pPr algn="ctr"/>
                <a:r>
                  <a:rPr lang="en-US" sz="1600"/>
                  <a:t>Yard D</a:t>
                </a:r>
              </a:p>
            </p:txBody>
          </p:sp>
          <p:sp>
            <p:nvSpPr>
              <p:cNvPr id="53269" name="Rectangle 4"/>
              <p:cNvSpPr>
                <a:spLocks noChangeArrowheads="1"/>
              </p:cNvSpPr>
              <p:nvPr/>
            </p:nvSpPr>
            <p:spPr bwMode="auto">
              <a:xfrm>
                <a:off x="1008" y="2160"/>
                <a:ext cx="1872" cy="1440"/>
              </a:xfrm>
              <a:prstGeom prst="rect">
                <a:avLst/>
              </a:prstGeom>
              <a:solidFill>
                <a:srgbClr val="B1EDB8"/>
              </a:solidFill>
              <a:ln w="9525">
                <a:solidFill>
                  <a:schemeClr val="tx1"/>
                </a:solidFill>
                <a:miter lim="800000"/>
                <a:headEnd/>
                <a:tailEnd/>
              </a:ln>
            </p:spPr>
            <p:txBody>
              <a:bodyPr wrap="none" anchor="ctr"/>
              <a:lstStyle/>
              <a:p>
                <a:pPr algn="ctr"/>
                <a:r>
                  <a:rPr lang="en-US" sz="1600"/>
                  <a:t>Yard C</a:t>
                </a:r>
              </a:p>
            </p:txBody>
          </p:sp>
          <p:sp>
            <p:nvSpPr>
              <p:cNvPr id="53270" name="Rectangle 5"/>
              <p:cNvSpPr>
                <a:spLocks noChangeArrowheads="1"/>
              </p:cNvSpPr>
              <p:nvPr/>
            </p:nvSpPr>
            <p:spPr bwMode="auto">
              <a:xfrm>
                <a:off x="2880" y="720"/>
                <a:ext cx="1872" cy="1440"/>
              </a:xfrm>
              <a:prstGeom prst="rect">
                <a:avLst/>
              </a:prstGeom>
              <a:solidFill>
                <a:srgbClr val="0099CC"/>
              </a:solidFill>
              <a:ln w="9525">
                <a:solidFill>
                  <a:schemeClr val="tx1"/>
                </a:solidFill>
                <a:miter lim="800000"/>
                <a:headEnd/>
                <a:tailEnd/>
              </a:ln>
            </p:spPr>
            <p:txBody>
              <a:bodyPr wrap="none" anchor="ctr"/>
              <a:lstStyle/>
              <a:p>
                <a:pPr algn="ctr"/>
                <a:r>
                  <a:rPr lang="en-US" sz="1600"/>
                  <a:t>Yard B</a:t>
                </a:r>
              </a:p>
            </p:txBody>
          </p:sp>
        </p:grpSp>
        <p:sp>
          <p:nvSpPr>
            <p:cNvPr id="53262" name="Freeform 35"/>
            <p:cNvSpPr>
              <a:spLocks/>
            </p:cNvSpPr>
            <p:nvPr/>
          </p:nvSpPr>
          <p:spPr bwMode="auto">
            <a:xfrm>
              <a:off x="3072" y="720"/>
              <a:ext cx="1584" cy="2880"/>
            </a:xfrm>
            <a:custGeom>
              <a:avLst/>
              <a:gdLst>
                <a:gd name="T0" fmla="*/ 0 w 1248"/>
                <a:gd name="T1" fmla="*/ 0 h 912"/>
                <a:gd name="T2" fmla="*/ 768 w 1248"/>
                <a:gd name="T3" fmla="*/ 144 h 912"/>
                <a:gd name="T4" fmla="*/ 1104 w 1248"/>
                <a:gd name="T5" fmla="*/ 576 h 912"/>
                <a:gd name="T6" fmla="*/ 1248 w 1248"/>
                <a:gd name="T7" fmla="*/ 912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0"/>
                  </a:moveTo>
                  <a:cubicBezTo>
                    <a:pt x="292" y="24"/>
                    <a:pt x="584" y="48"/>
                    <a:pt x="768" y="144"/>
                  </a:cubicBezTo>
                  <a:cubicBezTo>
                    <a:pt x="952" y="240"/>
                    <a:pt x="1024" y="448"/>
                    <a:pt x="1104" y="576"/>
                  </a:cubicBezTo>
                  <a:cubicBezTo>
                    <a:pt x="1184" y="704"/>
                    <a:pt x="1216" y="808"/>
                    <a:pt x="1248" y="912"/>
                  </a:cubicBezTo>
                </a:path>
              </a:pathLst>
            </a:custGeom>
            <a:noFill/>
            <a:ln w="38100">
              <a:solidFill>
                <a:schemeClr val="tx1"/>
              </a:solidFill>
              <a:round/>
              <a:headEnd/>
              <a:tailEnd/>
            </a:ln>
          </p:spPr>
          <p:txBody>
            <a:bodyPr/>
            <a:lstStyle/>
            <a:p>
              <a:endParaRPr lang="en-US"/>
            </a:p>
          </p:txBody>
        </p:sp>
        <p:sp>
          <p:nvSpPr>
            <p:cNvPr id="53263" name="Freeform 36"/>
            <p:cNvSpPr>
              <a:spLocks/>
            </p:cNvSpPr>
            <p:nvPr/>
          </p:nvSpPr>
          <p:spPr bwMode="auto">
            <a:xfrm>
              <a:off x="1688" y="1608"/>
              <a:ext cx="1528" cy="1472"/>
            </a:xfrm>
            <a:custGeom>
              <a:avLst/>
              <a:gdLst>
                <a:gd name="T0" fmla="*/ 136 w 2408"/>
                <a:gd name="T1" fmla="*/ 984 h 1472"/>
                <a:gd name="T2" fmla="*/ 40 w 2408"/>
                <a:gd name="T3" fmla="*/ 792 h 1472"/>
                <a:gd name="T4" fmla="*/ 136 w 2408"/>
                <a:gd name="T5" fmla="*/ 264 h 1472"/>
                <a:gd name="T6" fmla="*/ 856 w 2408"/>
                <a:gd name="T7" fmla="*/ 24 h 1472"/>
                <a:gd name="T8" fmla="*/ 1288 w 2408"/>
                <a:gd name="T9" fmla="*/ 408 h 1472"/>
                <a:gd name="T10" fmla="*/ 1672 w 2408"/>
                <a:gd name="T11" fmla="*/ 504 h 1472"/>
                <a:gd name="T12" fmla="*/ 2104 w 2408"/>
                <a:gd name="T13" fmla="*/ 504 h 1472"/>
                <a:gd name="T14" fmla="*/ 2392 w 2408"/>
                <a:gd name="T15" fmla="*/ 840 h 1472"/>
                <a:gd name="T16" fmla="*/ 2200 w 2408"/>
                <a:gd name="T17" fmla="*/ 1320 h 1472"/>
                <a:gd name="T18" fmla="*/ 1720 w 2408"/>
                <a:gd name="T19" fmla="*/ 1416 h 1472"/>
                <a:gd name="T20" fmla="*/ 1240 w 2408"/>
                <a:gd name="T21" fmla="*/ 1464 h 1472"/>
                <a:gd name="T22" fmla="*/ 760 w 2408"/>
                <a:gd name="T23" fmla="*/ 1368 h 1472"/>
                <a:gd name="T24" fmla="*/ 136 w 2408"/>
                <a:gd name="T25" fmla="*/ 984 h 14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8"/>
                <a:gd name="T40" fmla="*/ 0 h 1472"/>
                <a:gd name="T41" fmla="*/ 2408 w 2408"/>
                <a:gd name="T42" fmla="*/ 1472 h 14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8" h="1472">
                  <a:moveTo>
                    <a:pt x="136" y="984"/>
                  </a:moveTo>
                  <a:cubicBezTo>
                    <a:pt x="16" y="888"/>
                    <a:pt x="40" y="912"/>
                    <a:pt x="40" y="792"/>
                  </a:cubicBezTo>
                  <a:cubicBezTo>
                    <a:pt x="40" y="672"/>
                    <a:pt x="0" y="392"/>
                    <a:pt x="136" y="264"/>
                  </a:cubicBezTo>
                  <a:cubicBezTo>
                    <a:pt x="272" y="136"/>
                    <a:pt x="664" y="0"/>
                    <a:pt x="856" y="24"/>
                  </a:cubicBezTo>
                  <a:cubicBezTo>
                    <a:pt x="1048" y="48"/>
                    <a:pt x="1152" y="328"/>
                    <a:pt x="1288" y="408"/>
                  </a:cubicBezTo>
                  <a:cubicBezTo>
                    <a:pt x="1424" y="488"/>
                    <a:pt x="1536" y="488"/>
                    <a:pt x="1672" y="504"/>
                  </a:cubicBezTo>
                  <a:cubicBezTo>
                    <a:pt x="1808" y="520"/>
                    <a:pt x="1984" y="448"/>
                    <a:pt x="2104" y="504"/>
                  </a:cubicBezTo>
                  <a:cubicBezTo>
                    <a:pt x="2224" y="560"/>
                    <a:pt x="2376" y="704"/>
                    <a:pt x="2392" y="840"/>
                  </a:cubicBezTo>
                  <a:cubicBezTo>
                    <a:pt x="2408" y="976"/>
                    <a:pt x="2312" y="1224"/>
                    <a:pt x="2200" y="1320"/>
                  </a:cubicBezTo>
                  <a:cubicBezTo>
                    <a:pt x="2088" y="1416"/>
                    <a:pt x="1880" y="1392"/>
                    <a:pt x="1720" y="1416"/>
                  </a:cubicBezTo>
                  <a:cubicBezTo>
                    <a:pt x="1560" y="1440"/>
                    <a:pt x="1400" y="1472"/>
                    <a:pt x="1240" y="1464"/>
                  </a:cubicBezTo>
                  <a:cubicBezTo>
                    <a:pt x="1080" y="1456"/>
                    <a:pt x="944" y="1448"/>
                    <a:pt x="760" y="1368"/>
                  </a:cubicBezTo>
                  <a:cubicBezTo>
                    <a:pt x="576" y="1288"/>
                    <a:pt x="256" y="1080"/>
                    <a:pt x="136" y="984"/>
                  </a:cubicBezTo>
                  <a:close/>
                </a:path>
              </a:pathLst>
            </a:custGeom>
            <a:noFill/>
            <a:ln w="38100">
              <a:solidFill>
                <a:schemeClr val="tx1"/>
              </a:solidFill>
              <a:round/>
              <a:headEnd/>
              <a:tailEnd/>
            </a:ln>
          </p:spPr>
          <p:txBody>
            <a:bodyPr/>
            <a:lstStyle/>
            <a:p>
              <a:endParaRPr lang="en-US"/>
            </a:p>
          </p:txBody>
        </p:sp>
        <p:sp>
          <p:nvSpPr>
            <p:cNvPr id="53264" name="Text Box 48"/>
            <p:cNvSpPr txBox="1">
              <a:spLocks noChangeArrowheads="1"/>
            </p:cNvSpPr>
            <p:nvPr/>
          </p:nvSpPr>
          <p:spPr bwMode="auto">
            <a:xfrm>
              <a:off x="1344" y="960"/>
              <a:ext cx="649" cy="288"/>
            </a:xfrm>
            <a:prstGeom prst="rect">
              <a:avLst/>
            </a:prstGeom>
            <a:noFill/>
            <a:ln w="9525">
              <a:noFill/>
              <a:miter lim="800000"/>
              <a:headEnd/>
              <a:tailEnd/>
            </a:ln>
          </p:spPr>
          <p:txBody>
            <a:bodyPr wrap="none">
              <a:spAutoFit/>
            </a:bodyPr>
            <a:lstStyle/>
            <a:p>
              <a:r>
                <a:rPr lang="en-US" sz="2400" b="1"/>
                <a:t>Alpha</a:t>
              </a:r>
            </a:p>
          </p:txBody>
        </p:sp>
        <p:sp>
          <p:nvSpPr>
            <p:cNvPr id="53265" name="Text Box 49"/>
            <p:cNvSpPr txBox="1">
              <a:spLocks noChangeArrowheads="1"/>
            </p:cNvSpPr>
            <p:nvPr/>
          </p:nvSpPr>
          <p:spPr bwMode="auto">
            <a:xfrm>
              <a:off x="3888" y="768"/>
              <a:ext cx="821" cy="288"/>
            </a:xfrm>
            <a:prstGeom prst="rect">
              <a:avLst/>
            </a:prstGeom>
            <a:noFill/>
            <a:ln w="9525">
              <a:noFill/>
              <a:miter lim="800000"/>
              <a:headEnd/>
              <a:tailEnd/>
            </a:ln>
          </p:spPr>
          <p:txBody>
            <a:bodyPr wrap="none">
              <a:spAutoFit/>
            </a:bodyPr>
            <a:lstStyle/>
            <a:p>
              <a:r>
                <a:rPr lang="en-US" sz="2400" b="1"/>
                <a:t>Gamma</a:t>
              </a:r>
            </a:p>
          </p:txBody>
        </p:sp>
        <p:sp>
          <p:nvSpPr>
            <p:cNvPr id="53266" name="Text Box 50"/>
            <p:cNvSpPr txBox="1">
              <a:spLocks noChangeArrowheads="1"/>
            </p:cNvSpPr>
            <p:nvPr/>
          </p:nvSpPr>
          <p:spPr bwMode="auto">
            <a:xfrm>
              <a:off x="2112" y="2304"/>
              <a:ext cx="533" cy="288"/>
            </a:xfrm>
            <a:prstGeom prst="rect">
              <a:avLst/>
            </a:prstGeom>
            <a:noFill/>
            <a:ln w="9525">
              <a:noFill/>
              <a:miter lim="800000"/>
              <a:headEnd/>
              <a:tailEnd/>
            </a:ln>
          </p:spPr>
          <p:txBody>
            <a:bodyPr wrap="none">
              <a:spAutoFit/>
            </a:bodyPr>
            <a:lstStyle/>
            <a:p>
              <a:r>
                <a:rPr lang="en-US" sz="2400" b="1"/>
                <a:t>Beta</a:t>
              </a:r>
            </a:p>
          </p:txBody>
        </p:sp>
      </p:grpSp>
      <p:grpSp>
        <p:nvGrpSpPr>
          <p:cNvPr id="53251" name="Group 45"/>
          <p:cNvGrpSpPr>
            <a:grpSpLocks/>
          </p:cNvGrpSpPr>
          <p:nvPr/>
        </p:nvGrpSpPr>
        <p:grpSpPr bwMode="auto">
          <a:xfrm>
            <a:off x="2209800" y="3505200"/>
            <a:ext cx="4572000" cy="1905000"/>
            <a:chOff x="1392" y="912"/>
            <a:chExt cx="2880" cy="1200"/>
          </a:xfrm>
        </p:grpSpPr>
        <p:sp>
          <p:nvSpPr>
            <p:cNvPr id="56358" name="AutoShape 38"/>
            <p:cNvSpPr>
              <a:spLocks noChangeArrowheads="1"/>
            </p:cNvSpPr>
            <p:nvPr/>
          </p:nvSpPr>
          <p:spPr bwMode="auto">
            <a:xfrm>
              <a:off x="4176" y="177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6359" name="AutoShape 39"/>
            <p:cNvSpPr>
              <a:spLocks noChangeArrowheads="1"/>
            </p:cNvSpPr>
            <p:nvPr/>
          </p:nvSpPr>
          <p:spPr bwMode="auto">
            <a:xfrm>
              <a:off x="2880" y="91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6360" name="AutoShape 40"/>
            <p:cNvSpPr>
              <a:spLocks noChangeArrowheads="1"/>
            </p:cNvSpPr>
            <p:nvPr/>
          </p:nvSpPr>
          <p:spPr bwMode="auto">
            <a:xfrm>
              <a:off x="1536" y="1008"/>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6361" name="AutoShape 41"/>
            <p:cNvSpPr>
              <a:spLocks noChangeArrowheads="1"/>
            </p:cNvSpPr>
            <p:nvPr/>
          </p:nvSpPr>
          <p:spPr bwMode="auto">
            <a:xfrm>
              <a:off x="2640" y="177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6362" name="AutoShape 42"/>
            <p:cNvSpPr>
              <a:spLocks noChangeArrowheads="1"/>
            </p:cNvSpPr>
            <p:nvPr/>
          </p:nvSpPr>
          <p:spPr bwMode="auto">
            <a:xfrm>
              <a:off x="1392" y="201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56363" name="AutoShape 43"/>
            <p:cNvSpPr>
              <a:spLocks noChangeArrowheads="1"/>
            </p:cNvSpPr>
            <p:nvPr/>
          </p:nvSpPr>
          <p:spPr bwMode="auto">
            <a:xfrm>
              <a:off x="4128" y="91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grpSp>
      <p:sp>
        <p:nvSpPr>
          <p:cNvPr id="53252" name="Text Box 46"/>
          <p:cNvSpPr txBox="1">
            <a:spLocks noChangeArrowheads="1"/>
          </p:cNvSpPr>
          <p:nvPr/>
        </p:nvSpPr>
        <p:spPr bwMode="auto">
          <a:xfrm>
            <a:off x="533400" y="152400"/>
            <a:ext cx="6873875" cy="822325"/>
          </a:xfrm>
          <a:prstGeom prst="rect">
            <a:avLst/>
          </a:prstGeom>
          <a:noFill/>
          <a:ln w="9525">
            <a:noFill/>
            <a:miter lim="800000"/>
            <a:headEnd/>
            <a:tailEnd/>
          </a:ln>
        </p:spPr>
        <p:txBody>
          <a:bodyPr>
            <a:spAutoFit/>
          </a:bodyPr>
          <a:lstStyle/>
          <a:p>
            <a:r>
              <a:rPr lang="en-US" sz="2400"/>
              <a:t>Now  with expert knowledge  we’ll reevaluate inference space for the yard C and D samples.</a:t>
            </a:r>
          </a:p>
        </p:txBody>
      </p:sp>
      <p:sp>
        <p:nvSpPr>
          <p:cNvPr id="53253" name="Text Box 47"/>
          <p:cNvSpPr txBox="1">
            <a:spLocks noChangeArrowheads="1"/>
          </p:cNvSpPr>
          <p:nvPr/>
        </p:nvSpPr>
        <p:spPr bwMode="auto">
          <a:xfrm>
            <a:off x="3581400" y="3657600"/>
            <a:ext cx="184150" cy="366713"/>
          </a:xfrm>
          <a:prstGeom prst="rect">
            <a:avLst/>
          </a:prstGeom>
          <a:noFill/>
          <a:ln w="9525">
            <a:noFill/>
            <a:miter lim="800000"/>
            <a:headEnd/>
            <a:tailEnd/>
          </a:ln>
        </p:spPr>
        <p:txBody>
          <a:bodyPr wrap="none">
            <a:spAutoFit/>
          </a:bodyPr>
          <a:lstStyle/>
          <a:p>
            <a:endParaRPr lang="en-US" sz="1800"/>
          </a:p>
        </p:txBody>
      </p:sp>
      <p:sp>
        <p:nvSpPr>
          <p:cNvPr id="56371" name="Text Box 51"/>
          <p:cNvSpPr txBox="1">
            <a:spLocks noChangeArrowheads="1"/>
          </p:cNvSpPr>
          <p:nvPr/>
        </p:nvSpPr>
        <p:spPr bwMode="auto">
          <a:xfrm>
            <a:off x="1219200" y="5715000"/>
            <a:ext cx="7407275" cy="946150"/>
          </a:xfrm>
          <a:prstGeom prst="rect">
            <a:avLst/>
          </a:prstGeom>
          <a:solidFill>
            <a:schemeClr val="accent2"/>
          </a:solidFill>
          <a:ln w="9525">
            <a:noFill/>
            <a:miter lim="800000"/>
            <a:headEnd/>
            <a:tailEnd/>
          </a:ln>
        </p:spPr>
        <p:txBody>
          <a:bodyPr>
            <a:spAutoFit/>
          </a:bodyPr>
          <a:lstStyle/>
          <a:p>
            <a:r>
              <a:rPr lang="en-US" sz="2800">
                <a:solidFill>
                  <a:srgbClr val="FFFF00"/>
                </a:solidFill>
              </a:rPr>
              <a:t>What is the inference space?  </a:t>
            </a:r>
          </a:p>
          <a:p>
            <a:r>
              <a:rPr lang="en-US" sz="2800">
                <a:solidFill>
                  <a:srgbClr val="FFFF00"/>
                </a:solidFill>
              </a:rPr>
              <a:t>Where do the results of the analyses apply?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71"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Inference Space</a:t>
            </a:r>
          </a:p>
        </p:txBody>
      </p:sp>
      <p:sp>
        <p:nvSpPr>
          <p:cNvPr id="60419" name="Rectangle 3"/>
          <p:cNvSpPr>
            <a:spLocks noGrp="1" noChangeArrowheads="1"/>
          </p:cNvSpPr>
          <p:nvPr>
            <p:ph type="body" idx="1"/>
          </p:nvPr>
        </p:nvSpPr>
        <p:spPr>
          <a:xfrm>
            <a:off x="457200" y="1143000"/>
            <a:ext cx="8229600" cy="4525963"/>
          </a:xfrm>
        </p:spPr>
        <p:txBody>
          <a:bodyPr/>
          <a:lstStyle/>
          <a:p>
            <a:pPr eaLnBrk="1" hangingPunct="1"/>
            <a:endParaRPr lang="en-US" sz="1000" smtClean="0"/>
          </a:p>
          <a:p>
            <a:pPr eaLnBrk="1" hangingPunct="1"/>
            <a:r>
              <a:rPr lang="en-US" smtClean="0"/>
              <a:t>Pragmatically – you can argue for an expansion of the inference space through </a:t>
            </a:r>
            <a:r>
              <a:rPr lang="en-US" smtClean="0">
                <a:solidFill>
                  <a:srgbClr val="FF3300"/>
                </a:solidFill>
              </a:rPr>
              <a:t>expert</a:t>
            </a:r>
            <a:r>
              <a:rPr lang="en-US" smtClean="0"/>
              <a:t> knowledge</a:t>
            </a:r>
          </a:p>
          <a:p>
            <a:pPr lvl="1" eaLnBrk="1" hangingPunct="1"/>
            <a:r>
              <a:rPr lang="en-US" smtClean="0"/>
              <a:t>Existing soil maps or models</a:t>
            </a:r>
          </a:p>
        </p:txBody>
      </p:sp>
      <p:grpSp>
        <p:nvGrpSpPr>
          <p:cNvPr id="2" name="Group 5"/>
          <p:cNvGrpSpPr>
            <a:grpSpLocks/>
          </p:cNvGrpSpPr>
          <p:nvPr/>
        </p:nvGrpSpPr>
        <p:grpSpPr bwMode="auto">
          <a:xfrm>
            <a:off x="304800" y="3886200"/>
            <a:ext cx="3365500" cy="2590800"/>
            <a:chOff x="1008" y="720"/>
            <a:chExt cx="3831" cy="2880"/>
          </a:xfrm>
        </p:grpSpPr>
        <p:grpSp>
          <p:nvGrpSpPr>
            <p:cNvPr id="3" name="Group 6"/>
            <p:cNvGrpSpPr>
              <a:grpSpLocks/>
            </p:cNvGrpSpPr>
            <p:nvPr/>
          </p:nvGrpSpPr>
          <p:grpSpPr bwMode="auto">
            <a:xfrm>
              <a:off x="1008" y="720"/>
              <a:ext cx="3744" cy="2880"/>
              <a:chOff x="1008" y="720"/>
              <a:chExt cx="3744" cy="2880"/>
            </a:xfrm>
          </p:grpSpPr>
          <p:sp>
            <p:nvSpPr>
              <p:cNvPr id="54291" name="Rectangle 7"/>
              <p:cNvSpPr>
                <a:spLocks noChangeArrowheads="1"/>
              </p:cNvSpPr>
              <p:nvPr/>
            </p:nvSpPr>
            <p:spPr bwMode="auto">
              <a:xfrm>
                <a:off x="1008" y="720"/>
                <a:ext cx="1872" cy="1440"/>
              </a:xfrm>
              <a:prstGeom prst="rect">
                <a:avLst/>
              </a:prstGeom>
              <a:solidFill>
                <a:schemeClr val="accent1"/>
              </a:solidFill>
              <a:ln w="9525">
                <a:solidFill>
                  <a:schemeClr val="tx1"/>
                </a:solidFill>
                <a:miter lim="800000"/>
                <a:headEnd/>
                <a:tailEnd/>
              </a:ln>
            </p:spPr>
            <p:txBody>
              <a:bodyPr wrap="none" anchor="ctr"/>
              <a:lstStyle/>
              <a:p>
                <a:pPr algn="ctr"/>
                <a:r>
                  <a:rPr lang="en-US" sz="1600"/>
                  <a:t>Yard A</a:t>
                </a:r>
              </a:p>
            </p:txBody>
          </p:sp>
          <p:sp>
            <p:nvSpPr>
              <p:cNvPr id="54292" name="Rectangle 8"/>
              <p:cNvSpPr>
                <a:spLocks noChangeArrowheads="1"/>
              </p:cNvSpPr>
              <p:nvPr/>
            </p:nvSpPr>
            <p:spPr bwMode="auto">
              <a:xfrm>
                <a:off x="2880" y="2160"/>
                <a:ext cx="1872" cy="1440"/>
              </a:xfrm>
              <a:prstGeom prst="rect">
                <a:avLst/>
              </a:prstGeom>
              <a:solidFill>
                <a:srgbClr val="76C74D"/>
              </a:solidFill>
              <a:ln w="9525">
                <a:solidFill>
                  <a:schemeClr val="tx1"/>
                </a:solidFill>
                <a:miter lim="800000"/>
                <a:headEnd/>
                <a:tailEnd/>
              </a:ln>
            </p:spPr>
            <p:txBody>
              <a:bodyPr wrap="none" anchor="ctr"/>
              <a:lstStyle/>
              <a:p>
                <a:pPr algn="ctr"/>
                <a:r>
                  <a:rPr lang="en-US" sz="1600"/>
                  <a:t>Yard D</a:t>
                </a:r>
              </a:p>
            </p:txBody>
          </p:sp>
          <p:sp>
            <p:nvSpPr>
              <p:cNvPr id="54293" name="Rectangle 9"/>
              <p:cNvSpPr>
                <a:spLocks noChangeArrowheads="1"/>
              </p:cNvSpPr>
              <p:nvPr/>
            </p:nvSpPr>
            <p:spPr bwMode="auto">
              <a:xfrm>
                <a:off x="1008" y="2160"/>
                <a:ext cx="1872" cy="1440"/>
              </a:xfrm>
              <a:prstGeom prst="rect">
                <a:avLst/>
              </a:prstGeom>
              <a:solidFill>
                <a:srgbClr val="B1EDB8"/>
              </a:solidFill>
              <a:ln w="9525">
                <a:solidFill>
                  <a:schemeClr val="tx1"/>
                </a:solidFill>
                <a:miter lim="800000"/>
                <a:headEnd/>
                <a:tailEnd/>
              </a:ln>
            </p:spPr>
            <p:txBody>
              <a:bodyPr wrap="none" anchor="ctr"/>
              <a:lstStyle/>
              <a:p>
                <a:pPr algn="ctr"/>
                <a:r>
                  <a:rPr lang="en-US" sz="1600"/>
                  <a:t>Yard C</a:t>
                </a:r>
              </a:p>
            </p:txBody>
          </p:sp>
          <p:sp>
            <p:nvSpPr>
              <p:cNvPr id="54294" name="Rectangle 10"/>
              <p:cNvSpPr>
                <a:spLocks noChangeArrowheads="1"/>
              </p:cNvSpPr>
              <p:nvPr/>
            </p:nvSpPr>
            <p:spPr bwMode="auto">
              <a:xfrm>
                <a:off x="2880" y="720"/>
                <a:ext cx="1872" cy="1440"/>
              </a:xfrm>
              <a:prstGeom prst="rect">
                <a:avLst/>
              </a:prstGeom>
              <a:solidFill>
                <a:srgbClr val="0099CC"/>
              </a:solidFill>
              <a:ln w="9525">
                <a:solidFill>
                  <a:schemeClr val="tx1"/>
                </a:solidFill>
                <a:miter lim="800000"/>
                <a:headEnd/>
                <a:tailEnd/>
              </a:ln>
            </p:spPr>
            <p:txBody>
              <a:bodyPr wrap="none" anchor="ctr"/>
              <a:lstStyle/>
              <a:p>
                <a:pPr algn="ctr"/>
                <a:r>
                  <a:rPr lang="en-US" sz="1600"/>
                  <a:t>Yard B</a:t>
                </a:r>
              </a:p>
            </p:txBody>
          </p:sp>
        </p:grpSp>
        <p:sp>
          <p:nvSpPr>
            <p:cNvPr id="54286" name="Freeform 11"/>
            <p:cNvSpPr>
              <a:spLocks/>
            </p:cNvSpPr>
            <p:nvPr/>
          </p:nvSpPr>
          <p:spPr bwMode="auto">
            <a:xfrm>
              <a:off x="3072" y="720"/>
              <a:ext cx="1584" cy="2880"/>
            </a:xfrm>
            <a:custGeom>
              <a:avLst/>
              <a:gdLst>
                <a:gd name="T0" fmla="*/ 0 w 1248"/>
                <a:gd name="T1" fmla="*/ 0 h 912"/>
                <a:gd name="T2" fmla="*/ 768 w 1248"/>
                <a:gd name="T3" fmla="*/ 144 h 912"/>
                <a:gd name="T4" fmla="*/ 1104 w 1248"/>
                <a:gd name="T5" fmla="*/ 576 h 912"/>
                <a:gd name="T6" fmla="*/ 1248 w 1248"/>
                <a:gd name="T7" fmla="*/ 912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0"/>
                  </a:moveTo>
                  <a:cubicBezTo>
                    <a:pt x="292" y="24"/>
                    <a:pt x="584" y="48"/>
                    <a:pt x="768" y="144"/>
                  </a:cubicBezTo>
                  <a:cubicBezTo>
                    <a:pt x="952" y="240"/>
                    <a:pt x="1024" y="448"/>
                    <a:pt x="1104" y="576"/>
                  </a:cubicBezTo>
                  <a:cubicBezTo>
                    <a:pt x="1184" y="704"/>
                    <a:pt x="1216" y="808"/>
                    <a:pt x="1248" y="912"/>
                  </a:cubicBezTo>
                </a:path>
              </a:pathLst>
            </a:custGeom>
            <a:noFill/>
            <a:ln w="38100">
              <a:solidFill>
                <a:schemeClr val="tx1"/>
              </a:solidFill>
              <a:round/>
              <a:headEnd/>
              <a:tailEnd/>
            </a:ln>
          </p:spPr>
          <p:txBody>
            <a:bodyPr/>
            <a:lstStyle/>
            <a:p>
              <a:endParaRPr lang="en-US"/>
            </a:p>
          </p:txBody>
        </p:sp>
        <p:sp>
          <p:nvSpPr>
            <p:cNvPr id="54287" name="Freeform 12"/>
            <p:cNvSpPr>
              <a:spLocks/>
            </p:cNvSpPr>
            <p:nvPr/>
          </p:nvSpPr>
          <p:spPr bwMode="auto">
            <a:xfrm>
              <a:off x="1688" y="1608"/>
              <a:ext cx="1528" cy="1472"/>
            </a:xfrm>
            <a:custGeom>
              <a:avLst/>
              <a:gdLst>
                <a:gd name="T0" fmla="*/ 136 w 2408"/>
                <a:gd name="T1" fmla="*/ 984 h 1472"/>
                <a:gd name="T2" fmla="*/ 40 w 2408"/>
                <a:gd name="T3" fmla="*/ 792 h 1472"/>
                <a:gd name="T4" fmla="*/ 136 w 2408"/>
                <a:gd name="T5" fmla="*/ 264 h 1472"/>
                <a:gd name="T6" fmla="*/ 856 w 2408"/>
                <a:gd name="T7" fmla="*/ 24 h 1472"/>
                <a:gd name="T8" fmla="*/ 1288 w 2408"/>
                <a:gd name="T9" fmla="*/ 408 h 1472"/>
                <a:gd name="T10" fmla="*/ 1672 w 2408"/>
                <a:gd name="T11" fmla="*/ 504 h 1472"/>
                <a:gd name="T12" fmla="*/ 2104 w 2408"/>
                <a:gd name="T13" fmla="*/ 504 h 1472"/>
                <a:gd name="T14" fmla="*/ 2392 w 2408"/>
                <a:gd name="T15" fmla="*/ 840 h 1472"/>
                <a:gd name="T16" fmla="*/ 2200 w 2408"/>
                <a:gd name="T17" fmla="*/ 1320 h 1472"/>
                <a:gd name="T18" fmla="*/ 1720 w 2408"/>
                <a:gd name="T19" fmla="*/ 1416 h 1472"/>
                <a:gd name="T20" fmla="*/ 1240 w 2408"/>
                <a:gd name="T21" fmla="*/ 1464 h 1472"/>
                <a:gd name="T22" fmla="*/ 760 w 2408"/>
                <a:gd name="T23" fmla="*/ 1368 h 1472"/>
                <a:gd name="T24" fmla="*/ 136 w 2408"/>
                <a:gd name="T25" fmla="*/ 984 h 14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8"/>
                <a:gd name="T40" fmla="*/ 0 h 1472"/>
                <a:gd name="T41" fmla="*/ 2408 w 2408"/>
                <a:gd name="T42" fmla="*/ 1472 h 14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8" h="1472">
                  <a:moveTo>
                    <a:pt x="136" y="984"/>
                  </a:moveTo>
                  <a:cubicBezTo>
                    <a:pt x="16" y="888"/>
                    <a:pt x="40" y="912"/>
                    <a:pt x="40" y="792"/>
                  </a:cubicBezTo>
                  <a:cubicBezTo>
                    <a:pt x="40" y="672"/>
                    <a:pt x="0" y="392"/>
                    <a:pt x="136" y="264"/>
                  </a:cubicBezTo>
                  <a:cubicBezTo>
                    <a:pt x="272" y="136"/>
                    <a:pt x="664" y="0"/>
                    <a:pt x="856" y="24"/>
                  </a:cubicBezTo>
                  <a:cubicBezTo>
                    <a:pt x="1048" y="48"/>
                    <a:pt x="1152" y="328"/>
                    <a:pt x="1288" y="408"/>
                  </a:cubicBezTo>
                  <a:cubicBezTo>
                    <a:pt x="1424" y="488"/>
                    <a:pt x="1536" y="488"/>
                    <a:pt x="1672" y="504"/>
                  </a:cubicBezTo>
                  <a:cubicBezTo>
                    <a:pt x="1808" y="520"/>
                    <a:pt x="1984" y="448"/>
                    <a:pt x="2104" y="504"/>
                  </a:cubicBezTo>
                  <a:cubicBezTo>
                    <a:pt x="2224" y="560"/>
                    <a:pt x="2376" y="704"/>
                    <a:pt x="2392" y="840"/>
                  </a:cubicBezTo>
                  <a:cubicBezTo>
                    <a:pt x="2408" y="976"/>
                    <a:pt x="2312" y="1224"/>
                    <a:pt x="2200" y="1320"/>
                  </a:cubicBezTo>
                  <a:cubicBezTo>
                    <a:pt x="2088" y="1416"/>
                    <a:pt x="1880" y="1392"/>
                    <a:pt x="1720" y="1416"/>
                  </a:cubicBezTo>
                  <a:cubicBezTo>
                    <a:pt x="1560" y="1440"/>
                    <a:pt x="1400" y="1472"/>
                    <a:pt x="1240" y="1464"/>
                  </a:cubicBezTo>
                  <a:cubicBezTo>
                    <a:pt x="1080" y="1456"/>
                    <a:pt x="944" y="1448"/>
                    <a:pt x="760" y="1368"/>
                  </a:cubicBezTo>
                  <a:cubicBezTo>
                    <a:pt x="576" y="1288"/>
                    <a:pt x="256" y="1080"/>
                    <a:pt x="136" y="984"/>
                  </a:cubicBezTo>
                  <a:close/>
                </a:path>
              </a:pathLst>
            </a:custGeom>
            <a:noFill/>
            <a:ln w="38100">
              <a:solidFill>
                <a:schemeClr val="tx1"/>
              </a:solidFill>
              <a:round/>
              <a:headEnd/>
              <a:tailEnd/>
            </a:ln>
          </p:spPr>
          <p:txBody>
            <a:bodyPr/>
            <a:lstStyle/>
            <a:p>
              <a:endParaRPr lang="en-US"/>
            </a:p>
          </p:txBody>
        </p:sp>
        <p:sp>
          <p:nvSpPr>
            <p:cNvPr id="54288" name="Text Box 13"/>
            <p:cNvSpPr txBox="1">
              <a:spLocks noChangeArrowheads="1"/>
            </p:cNvSpPr>
            <p:nvPr/>
          </p:nvSpPr>
          <p:spPr bwMode="auto">
            <a:xfrm>
              <a:off x="1342" y="1098"/>
              <a:ext cx="770" cy="338"/>
            </a:xfrm>
            <a:prstGeom prst="rect">
              <a:avLst/>
            </a:prstGeom>
            <a:noFill/>
            <a:ln w="9525">
              <a:noFill/>
              <a:miter lim="800000"/>
              <a:headEnd/>
              <a:tailEnd/>
            </a:ln>
          </p:spPr>
          <p:txBody>
            <a:bodyPr wrap="none">
              <a:spAutoFit/>
            </a:bodyPr>
            <a:lstStyle/>
            <a:p>
              <a:r>
                <a:rPr lang="en-US" sz="1400" b="1"/>
                <a:t>Alpha</a:t>
              </a:r>
            </a:p>
          </p:txBody>
        </p:sp>
        <p:sp>
          <p:nvSpPr>
            <p:cNvPr id="54289" name="Text Box 14"/>
            <p:cNvSpPr txBox="1">
              <a:spLocks noChangeArrowheads="1"/>
            </p:cNvSpPr>
            <p:nvPr/>
          </p:nvSpPr>
          <p:spPr bwMode="auto">
            <a:xfrm>
              <a:off x="3887" y="905"/>
              <a:ext cx="952" cy="339"/>
            </a:xfrm>
            <a:prstGeom prst="rect">
              <a:avLst/>
            </a:prstGeom>
            <a:noFill/>
            <a:ln w="9525">
              <a:noFill/>
              <a:miter lim="800000"/>
              <a:headEnd/>
              <a:tailEnd/>
            </a:ln>
          </p:spPr>
          <p:txBody>
            <a:bodyPr wrap="none">
              <a:spAutoFit/>
            </a:bodyPr>
            <a:lstStyle/>
            <a:p>
              <a:r>
                <a:rPr lang="en-US" sz="1400" b="1"/>
                <a:t>Gamma</a:t>
              </a:r>
            </a:p>
          </p:txBody>
        </p:sp>
        <p:sp>
          <p:nvSpPr>
            <p:cNvPr id="54290" name="Text Box 15"/>
            <p:cNvSpPr txBox="1">
              <a:spLocks noChangeArrowheads="1"/>
            </p:cNvSpPr>
            <p:nvPr/>
          </p:nvSpPr>
          <p:spPr bwMode="auto">
            <a:xfrm>
              <a:off x="2112" y="2442"/>
              <a:ext cx="647" cy="339"/>
            </a:xfrm>
            <a:prstGeom prst="rect">
              <a:avLst/>
            </a:prstGeom>
            <a:noFill/>
            <a:ln w="9525">
              <a:noFill/>
              <a:miter lim="800000"/>
              <a:headEnd/>
              <a:tailEnd/>
            </a:ln>
          </p:spPr>
          <p:txBody>
            <a:bodyPr wrap="none">
              <a:spAutoFit/>
            </a:bodyPr>
            <a:lstStyle/>
            <a:p>
              <a:r>
                <a:rPr lang="en-US" sz="1400" b="1"/>
                <a:t>Beta</a:t>
              </a:r>
            </a:p>
          </p:txBody>
        </p:sp>
      </p:grpSp>
      <p:grpSp>
        <p:nvGrpSpPr>
          <p:cNvPr id="4" name="Group 16"/>
          <p:cNvGrpSpPr>
            <a:grpSpLocks/>
          </p:cNvGrpSpPr>
          <p:nvPr/>
        </p:nvGrpSpPr>
        <p:grpSpPr bwMode="auto">
          <a:xfrm>
            <a:off x="609600" y="5334000"/>
            <a:ext cx="2667000" cy="990600"/>
            <a:chOff x="1392" y="912"/>
            <a:chExt cx="2880" cy="1200"/>
          </a:xfrm>
        </p:grpSpPr>
        <p:sp>
          <p:nvSpPr>
            <p:cNvPr id="60433" name="AutoShape 17"/>
            <p:cNvSpPr>
              <a:spLocks noChangeArrowheads="1"/>
            </p:cNvSpPr>
            <p:nvPr/>
          </p:nvSpPr>
          <p:spPr bwMode="auto">
            <a:xfrm>
              <a:off x="4176" y="1775"/>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4" name="AutoShape 18"/>
            <p:cNvSpPr>
              <a:spLocks noChangeArrowheads="1"/>
            </p:cNvSpPr>
            <p:nvPr/>
          </p:nvSpPr>
          <p:spPr bwMode="auto">
            <a:xfrm>
              <a:off x="2880" y="91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5" name="AutoShape 19"/>
            <p:cNvSpPr>
              <a:spLocks noChangeArrowheads="1"/>
            </p:cNvSpPr>
            <p:nvPr/>
          </p:nvSpPr>
          <p:spPr bwMode="auto">
            <a:xfrm>
              <a:off x="1536" y="1008"/>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6" name="AutoShape 20"/>
            <p:cNvSpPr>
              <a:spLocks noChangeArrowheads="1"/>
            </p:cNvSpPr>
            <p:nvPr/>
          </p:nvSpPr>
          <p:spPr bwMode="auto">
            <a:xfrm>
              <a:off x="2640" y="1775"/>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7" name="AutoShape 21"/>
            <p:cNvSpPr>
              <a:spLocks noChangeArrowheads="1"/>
            </p:cNvSpPr>
            <p:nvPr/>
          </p:nvSpPr>
          <p:spPr bwMode="auto">
            <a:xfrm>
              <a:off x="1392" y="201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8" name="AutoShape 22"/>
            <p:cNvSpPr>
              <a:spLocks noChangeArrowheads="1"/>
            </p:cNvSpPr>
            <p:nvPr/>
          </p:nvSpPr>
          <p:spPr bwMode="auto">
            <a:xfrm>
              <a:off x="4128" y="91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Inference Space</a:t>
            </a:r>
          </a:p>
        </p:txBody>
      </p:sp>
      <p:sp>
        <p:nvSpPr>
          <p:cNvPr id="60419" name="Rectangle 3"/>
          <p:cNvSpPr>
            <a:spLocks noGrp="1" noChangeArrowheads="1"/>
          </p:cNvSpPr>
          <p:nvPr>
            <p:ph type="body" idx="1"/>
          </p:nvPr>
        </p:nvSpPr>
        <p:spPr>
          <a:xfrm>
            <a:off x="457200" y="1143000"/>
            <a:ext cx="8229600" cy="4525963"/>
          </a:xfrm>
        </p:spPr>
        <p:txBody>
          <a:bodyPr/>
          <a:lstStyle/>
          <a:p>
            <a:pPr eaLnBrk="1" hangingPunct="1"/>
            <a:endParaRPr lang="en-US" sz="1000" smtClean="0"/>
          </a:p>
          <a:p>
            <a:pPr eaLnBrk="1" hangingPunct="1"/>
            <a:r>
              <a:rPr lang="en-US" smtClean="0"/>
              <a:t>Pragmatically – you can argue for an expansion of the inference space through </a:t>
            </a:r>
            <a:r>
              <a:rPr lang="en-US" smtClean="0">
                <a:solidFill>
                  <a:srgbClr val="FF3300"/>
                </a:solidFill>
              </a:rPr>
              <a:t>expert</a:t>
            </a:r>
            <a:r>
              <a:rPr lang="en-US" smtClean="0"/>
              <a:t> knowledge</a:t>
            </a:r>
          </a:p>
          <a:p>
            <a:pPr lvl="1" eaLnBrk="1" hangingPunct="1"/>
            <a:r>
              <a:rPr lang="en-US" smtClean="0"/>
              <a:t>Existing soil maps or models</a:t>
            </a:r>
          </a:p>
        </p:txBody>
      </p:sp>
      <p:sp>
        <p:nvSpPr>
          <p:cNvPr id="60420" name="Text Box 4"/>
          <p:cNvSpPr txBox="1">
            <a:spLocks noChangeArrowheads="1"/>
          </p:cNvSpPr>
          <p:nvPr/>
        </p:nvSpPr>
        <p:spPr bwMode="auto">
          <a:xfrm>
            <a:off x="3733800" y="1828800"/>
            <a:ext cx="4892675" cy="4789488"/>
          </a:xfrm>
          <a:prstGeom prst="rect">
            <a:avLst/>
          </a:prstGeom>
          <a:solidFill>
            <a:srgbClr val="000080"/>
          </a:solidFill>
          <a:ln w="9525">
            <a:noFill/>
            <a:miter lim="800000"/>
            <a:headEnd/>
            <a:tailEnd/>
          </a:ln>
        </p:spPr>
        <p:txBody>
          <a:bodyPr>
            <a:spAutoFit/>
          </a:bodyPr>
          <a:lstStyle/>
          <a:p>
            <a:r>
              <a:rPr lang="en-US" sz="2800">
                <a:solidFill>
                  <a:srgbClr val="FFFF00"/>
                </a:solidFill>
              </a:rPr>
              <a:t>You are the expert:  use available information and your knowledge of the distribution of soils to determine:</a:t>
            </a:r>
          </a:p>
          <a:p>
            <a:r>
              <a:rPr lang="en-US" sz="2800">
                <a:solidFill>
                  <a:srgbClr val="FFFF00"/>
                </a:solidFill>
              </a:rPr>
              <a:t>what portion of the landscape any given set of samples represents</a:t>
            </a:r>
          </a:p>
          <a:p>
            <a:r>
              <a:rPr lang="en-US" sz="2800">
                <a:solidFill>
                  <a:srgbClr val="FFFF00"/>
                </a:solidFill>
              </a:rPr>
              <a:t>Where do I need to sample to have representative knowledge of the area</a:t>
            </a:r>
          </a:p>
        </p:txBody>
      </p:sp>
      <p:grpSp>
        <p:nvGrpSpPr>
          <p:cNvPr id="2" name="Group 5"/>
          <p:cNvGrpSpPr>
            <a:grpSpLocks/>
          </p:cNvGrpSpPr>
          <p:nvPr/>
        </p:nvGrpSpPr>
        <p:grpSpPr bwMode="auto">
          <a:xfrm>
            <a:off x="304800" y="3886200"/>
            <a:ext cx="3365500" cy="2590800"/>
            <a:chOff x="1008" y="720"/>
            <a:chExt cx="3831" cy="2880"/>
          </a:xfrm>
        </p:grpSpPr>
        <p:grpSp>
          <p:nvGrpSpPr>
            <p:cNvPr id="54285" name="Group 6"/>
            <p:cNvGrpSpPr>
              <a:grpSpLocks/>
            </p:cNvGrpSpPr>
            <p:nvPr/>
          </p:nvGrpSpPr>
          <p:grpSpPr bwMode="auto">
            <a:xfrm>
              <a:off x="1008" y="720"/>
              <a:ext cx="3744" cy="2880"/>
              <a:chOff x="1008" y="720"/>
              <a:chExt cx="3744" cy="2880"/>
            </a:xfrm>
          </p:grpSpPr>
          <p:sp>
            <p:nvSpPr>
              <p:cNvPr id="54291" name="Rectangle 7"/>
              <p:cNvSpPr>
                <a:spLocks noChangeArrowheads="1"/>
              </p:cNvSpPr>
              <p:nvPr/>
            </p:nvSpPr>
            <p:spPr bwMode="auto">
              <a:xfrm>
                <a:off x="1008" y="720"/>
                <a:ext cx="1872" cy="1440"/>
              </a:xfrm>
              <a:prstGeom prst="rect">
                <a:avLst/>
              </a:prstGeom>
              <a:solidFill>
                <a:schemeClr val="accent1"/>
              </a:solidFill>
              <a:ln w="9525">
                <a:solidFill>
                  <a:schemeClr val="tx1"/>
                </a:solidFill>
                <a:miter lim="800000"/>
                <a:headEnd/>
                <a:tailEnd/>
              </a:ln>
            </p:spPr>
            <p:txBody>
              <a:bodyPr wrap="none" anchor="ctr"/>
              <a:lstStyle/>
              <a:p>
                <a:pPr algn="ctr"/>
                <a:r>
                  <a:rPr lang="en-US" sz="1600"/>
                  <a:t>Yard A</a:t>
                </a:r>
              </a:p>
            </p:txBody>
          </p:sp>
          <p:sp>
            <p:nvSpPr>
              <p:cNvPr id="54292" name="Rectangle 8"/>
              <p:cNvSpPr>
                <a:spLocks noChangeArrowheads="1"/>
              </p:cNvSpPr>
              <p:nvPr/>
            </p:nvSpPr>
            <p:spPr bwMode="auto">
              <a:xfrm>
                <a:off x="2880" y="2160"/>
                <a:ext cx="1872" cy="1440"/>
              </a:xfrm>
              <a:prstGeom prst="rect">
                <a:avLst/>
              </a:prstGeom>
              <a:solidFill>
                <a:srgbClr val="76C74D"/>
              </a:solidFill>
              <a:ln w="9525">
                <a:solidFill>
                  <a:schemeClr val="tx1"/>
                </a:solidFill>
                <a:miter lim="800000"/>
                <a:headEnd/>
                <a:tailEnd/>
              </a:ln>
            </p:spPr>
            <p:txBody>
              <a:bodyPr wrap="none" anchor="ctr"/>
              <a:lstStyle/>
              <a:p>
                <a:pPr algn="ctr"/>
                <a:r>
                  <a:rPr lang="en-US" sz="1600"/>
                  <a:t>Yard D</a:t>
                </a:r>
              </a:p>
            </p:txBody>
          </p:sp>
          <p:sp>
            <p:nvSpPr>
              <p:cNvPr id="54293" name="Rectangle 9"/>
              <p:cNvSpPr>
                <a:spLocks noChangeArrowheads="1"/>
              </p:cNvSpPr>
              <p:nvPr/>
            </p:nvSpPr>
            <p:spPr bwMode="auto">
              <a:xfrm>
                <a:off x="1008" y="2160"/>
                <a:ext cx="1872" cy="1440"/>
              </a:xfrm>
              <a:prstGeom prst="rect">
                <a:avLst/>
              </a:prstGeom>
              <a:solidFill>
                <a:srgbClr val="B1EDB8"/>
              </a:solidFill>
              <a:ln w="9525">
                <a:solidFill>
                  <a:schemeClr val="tx1"/>
                </a:solidFill>
                <a:miter lim="800000"/>
                <a:headEnd/>
                <a:tailEnd/>
              </a:ln>
            </p:spPr>
            <p:txBody>
              <a:bodyPr wrap="none" anchor="ctr"/>
              <a:lstStyle/>
              <a:p>
                <a:pPr algn="ctr"/>
                <a:r>
                  <a:rPr lang="en-US" sz="1600"/>
                  <a:t>Yard C</a:t>
                </a:r>
              </a:p>
            </p:txBody>
          </p:sp>
          <p:sp>
            <p:nvSpPr>
              <p:cNvPr id="54294" name="Rectangle 10"/>
              <p:cNvSpPr>
                <a:spLocks noChangeArrowheads="1"/>
              </p:cNvSpPr>
              <p:nvPr/>
            </p:nvSpPr>
            <p:spPr bwMode="auto">
              <a:xfrm>
                <a:off x="2880" y="720"/>
                <a:ext cx="1872" cy="1440"/>
              </a:xfrm>
              <a:prstGeom prst="rect">
                <a:avLst/>
              </a:prstGeom>
              <a:solidFill>
                <a:srgbClr val="0099CC"/>
              </a:solidFill>
              <a:ln w="9525">
                <a:solidFill>
                  <a:schemeClr val="tx1"/>
                </a:solidFill>
                <a:miter lim="800000"/>
                <a:headEnd/>
                <a:tailEnd/>
              </a:ln>
            </p:spPr>
            <p:txBody>
              <a:bodyPr wrap="none" anchor="ctr"/>
              <a:lstStyle/>
              <a:p>
                <a:pPr algn="ctr"/>
                <a:r>
                  <a:rPr lang="en-US" sz="1600"/>
                  <a:t>Yard B</a:t>
                </a:r>
              </a:p>
            </p:txBody>
          </p:sp>
        </p:grpSp>
        <p:sp>
          <p:nvSpPr>
            <p:cNvPr id="54286" name="Freeform 11"/>
            <p:cNvSpPr>
              <a:spLocks/>
            </p:cNvSpPr>
            <p:nvPr/>
          </p:nvSpPr>
          <p:spPr bwMode="auto">
            <a:xfrm>
              <a:off x="3072" y="720"/>
              <a:ext cx="1584" cy="2880"/>
            </a:xfrm>
            <a:custGeom>
              <a:avLst/>
              <a:gdLst>
                <a:gd name="T0" fmla="*/ 0 w 1248"/>
                <a:gd name="T1" fmla="*/ 0 h 912"/>
                <a:gd name="T2" fmla="*/ 768 w 1248"/>
                <a:gd name="T3" fmla="*/ 144 h 912"/>
                <a:gd name="T4" fmla="*/ 1104 w 1248"/>
                <a:gd name="T5" fmla="*/ 576 h 912"/>
                <a:gd name="T6" fmla="*/ 1248 w 1248"/>
                <a:gd name="T7" fmla="*/ 912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0"/>
                  </a:moveTo>
                  <a:cubicBezTo>
                    <a:pt x="292" y="24"/>
                    <a:pt x="584" y="48"/>
                    <a:pt x="768" y="144"/>
                  </a:cubicBezTo>
                  <a:cubicBezTo>
                    <a:pt x="952" y="240"/>
                    <a:pt x="1024" y="448"/>
                    <a:pt x="1104" y="576"/>
                  </a:cubicBezTo>
                  <a:cubicBezTo>
                    <a:pt x="1184" y="704"/>
                    <a:pt x="1216" y="808"/>
                    <a:pt x="1248" y="912"/>
                  </a:cubicBezTo>
                </a:path>
              </a:pathLst>
            </a:custGeom>
            <a:noFill/>
            <a:ln w="38100">
              <a:solidFill>
                <a:schemeClr val="tx1"/>
              </a:solidFill>
              <a:round/>
              <a:headEnd/>
              <a:tailEnd/>
            </a:ln>
          </p:spPr>
          <p:txBody>
            <a:bodyPr/>
            <a:lstStyle/>
            <a:p>
              <a:endParaRPr lang="en-US"/>
            </a:p>
          </p:txBody>
        </p:sp>
        <p:sp>
          <p:nvSpPr>
            <p:cNvPr id="54287" name="Freeform 12"/>
            <p:cNvSpPr>
              <a:spLocks/>
            </p:cNvSpPr>
            <p:nvPr/>
          </p:nvSpPr>
          <p:spPr bwMode="auto">
            <a:xfrm>
              <a:off x="1688" y="1608"/>
              <a:ext cx="1528" cy="1472"/>
            </a:xfrm>
            <a:custGeom>
              <a:avLst/>
              <a:gdLst>
                <a:gd name="T0" fmla="*/ 136 w 2408"/>
                <a:gd name="T1" fmla="*/ 984 h 1472"/>
                <a:gd name="T2" fmla="*/ 40 w 2408"/>
                <a:gd name="T3" fmla="*/ 792 h 1472"/>
                <a:gd name="T4" fmla="*/ 136 w 2408"/>
                <a:gd name="T5" fmla="*/ 264 h 1472"/>
                <a:gd name="T6" fmla="*/ 856 w 2408"/>
                <a:gd name="T7" fmla="*/ 24 h 1472"/>
                <a:gd name="T8" fmla="*/ 1288 w 2408"/>
                <a:gd name="T9" fmla="*/ 408 h 1472"/>
                <a:gd name="T10" fmla="*/ 1672 w 2408"/>
                <a:gd name="T11" fmla="*/ 504 h 1472"/>
                <a:gd name="T12" fmla="*/ 2104 w 2408"/>
                <a:gd name="T13" fmla="*/ 504 h 1472"/>
                <a:gd name="T14" fmla="*/ 2392 w 2408"/>
                <a:gd name="T15" fmla="*/ 840 h 1472"/>
                <a:gd name="T16" fmla="*/ 2200 w 2408"/>
                <a:gd name="T17" fmla="*/ 1320 h 1472"/>
                <a:gd name="T18" fmla="*/ 1720 w 2408"/>
                <a:gd name="T19" fmla="*/ 1416 h 1472"/>
                <a:gd name="T20" fmla="*/ 1240 w 2408"/>
                <a:gd name="T21" fmla="*/ 1464 h 1472"/>
                <a:gd name="T22" fmla="*/ 760 w 2408"/>
                <a:gd name="T23" fmla="*/ 1368 h 1472"/>
                <a:gd name="T24" fmla="*/ 136 w 2408"/>
                <a:gd name="T25" fmla="*/ 984 h 14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8"/>
                <a:gd name="T40" fmla="*/ 0 h 1472"/>
                <a:gd name="T41" fmla="*/ 2408 w 2408"/>
                <a:gd name="T42" fmla="*/ 1472 h 14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8" h="1472">
                  <a:moveTo>
                    <a:pt x="136" y="984"/>
                  </a:moveTo>
                  <a:cubicBezTo>
                    <a:pt x="16" y="888"/>
                    <a:pt x="40" y="912"/>
                    <a:pt x="40" y="792"/>
                  </a:cubicBezTo>
                  <a:cubicBezTo>
                    <a:pt x="40" y="672"/>
                    <a:pt x="0" y="392"/>
                    <a:pt x="136" y="264"/>
                  </a:cubicBezTo>
                  <a:cubicBezTo>
                    <a:pt x="272" y="136"/>
                    <a:pt x="664" y="0"/>
                    <a:pt x="856" y="24"/>
                  </a:cubicBezTo>
                  <a:cubicBezTo>
                    <a:pt x="1048" y="48"/>
                    <a:pt x="1152" y="328"/>
                    <a:pt x="1288" y="408"/>
                  </a:cubicBezTo>
                  <a:cubicBezTo>
                    <a:pt x="1424" y="488"/>
                    <a:pt x="1536" y="488"/>
                    <a:pt x="1672" y="504"/>
                  </a:cubicBezTo>
                  <a:cubicBezTo>
                    <a:pt x="1808" y="520"/>
                    <a:pt x="1984" y="448"/>
                    <a:pt x="2104" y="504"/>
                  </a:cubicBezTo>
                  <a:cubicBezTo>
                    <a:pt x="2224" y="560"/>
                    <a:pt x="2376" y="704"/>
                    <a:pt x="2392" y="840"/>
                  </a:cubicBezTo>
                  <a:cubicBezTo>
                    <a:pt x="2408" y="976"/>
                    <a:pt x="2312" y="1224"/>
                    <a:pt x="2200" y="1320"/>
                  </a:cubicBezTo>
                  <a:cubicBezTo>
                    <a:pt x="2088" y="1416"/>
                    <a:pt x="1880" y="1392"/>
                    <a:pt x="1720" y="1416"/>
                  </a:cubicBezTo>
                  <a:cubicBezTo>
                    <a:pt x="1560" y="1440"/>
                    <a:pt x="1400" y="1472"/>
                    <a:pt x="1240" y="1464"/>
                  </a:cubicBezTo>
                  <a:cubicBezTo>
                    <a:pt x="1080" y="1456"/>
                    <a:pt x="944" y="1448"/>
                    <a:pt x="760" y="1368"/>
                  </a:cubicBezTo>
                  <a:cubicBezTo>
                    <a:pt x="576" y="1288"/>
                    <a:pt x="256" y="1080"/>
                    <a:pt x="136" y="984"/>
                  </a:cubicBezTo>
                  <a:close/>
                </a:path>
              </a:pathLst>
            </a:custGeom>
            <a:noFill/>
            <a:ln w="38100">
              <a:solidFill>
                <a:schemeClr val="tx1"/>
              </a:solidFill>
              <a:round/>
              <a:headEnd/>
              <a:tailEnd/>
            </a:ln>
          </p:spPr>
          <p:txBody>
            <a:bodyPr/>
            <a:lstStyle/>
            <a:p>
              <a:endParaRPr lang="en-US"/>
            </a:p>
          </p:txBody>
        </p:sp>
        <p:sp>
          <p:nvSpPr>
            <p:cNvPr id="54288" name="Text Box 13"/>
            <p:cNvSpPr txBox="1">
              <a:spLocks noChangeArrowheads="1"/>
            </p:cNvSpPr>
            <p:nvPr/>
          </p:nvSpPr>
          <p:spPr bwMode="auto">
            <a:xfrm>
              <a:off x="1342" y="1098"/>
              <a:ext cx="770" cy="338"/>
            </a:xfrm>
            <a:prstGeom prst="rect">
              <a:avLst/>
            </a:prstGeom>
            <a:noFill/>
            <a:ln w="9525">
              <a:noFill/>
              <a:miter lim="800000"/>
              <a:headEnd/>
              <a:tailEnd/>
            </a:ln>
          </p:spPr>
          <p:txBody>
            <a:bodyPr wrap="none">
              <a:spAutoFit/>
            </a:bodyPr>
            <a:lstStyle/>
            <a:p>
              <a:r>
                <a:rPr lang="en-US" sz="1400" b="1"/>
                <a:t>Alpha</a:t>
              </a:r>
            </a:p>
          </p:txBody>
        </p:sp>
        <p:sp>
          <p:nvSpPr>
            <p:cNvPr id="54289" name="Text Box 14"/>
            <p:cNvSpPr txBox="1">
              <a:spLocks noChangeArrowheads="1"/>
            </p:cNvSpPr>
            <p:nvPr/>
          </p:nvSpPr>
          <p:spPr bwMode="auto">
            <a:xfrm>
              <a:off x="3887" y="905"/>
              <a:ext cx="952" cy="339"/>
            </a:xfrm>
            <a:prstGeom prst="rect">
              <a:avLst/>
            </a:prstGeom>
            <a:noFill/>
            <a:ln w="9525">
              <a:noFill/>
              <a:miter lim="800000"/>
              <a:headEnd/>
              <a:tailEnd/>
            </a:ln>
          </p:spPr>
          <p:txBody>
            <a:bodyPr wrap="none">
              <a:spAutoFit/>
            </a:bodyPr>
            <a:lstStyle/>
            <a:p>
              <a:r>
                <a:rPr lang="en-US" sz="1400" b="1"/>
                <a:t>Gamma</a:t>
              </a:r>
            </a:p>
          </p:txBody>
        </p:sp>
        <p:sp>
          <p:nvSpPr>
            <p:cNvPr id="54290" name="Text Box 15"/>
            <p:cNvSpPr txBox="1">
              <a:spLocks noChangeArrowheads="1"/>
            </p:cNvSpPr>
            <p:nvPr/>
          </p:nvSpPr>
          <p:spPr bwMode="auto">
            <a:xfrm>
              <a:off x="2112" y="2442"/>
              <a:ext cx="647" cy="339"/>
            </a:xfrm>
            <a:prstGeom prst="rect">
              <a:avLst/>
            </a:prstGeom>
            <a:noFill/>
            <a:ln w="9525">
              <a:noFill/>
              <a:miter lim="800000"/>
              <a:headEnd/>
              <a:tailEnd/>
            </a:ln>
          </p:spPr>
          <p:txBody>
            <a:bodyPr wrap="none">
              <a:spAutoFit/>
            </a:bodyPr>
            <a:lstStyle/>
            <a:p>
              <a:r>
                <a:rPr lang="en-US" sz="1400" b="1"/>
                <a:t>Beta</a:t>
              </a:r>
            </a:p>
          </p:txBody>
        </p:sp>
      </p:grpSp>
      <p:grpSp>
        <p:nvGrpSpPr>
          <p:cNvPr id="4" name="Group 16"/>
          <p:cNvGrpSpPr>
            <a:grpSpLocks/>
          </p:cNvGrpSpPr>
          <p:nvPr/>
        </p:nvGrpSpPr>
        <p:grpSpPr bwMode="auto">
          <a:xfrm>
            <a:off x="609600" y="5334000"/>
            <a:ext cx="2667000" cy="990600"/>
            <a:chOff x="1392" y="912"/>
            <a:chExt cx="2880" cy="1200"/>
          </a:xfrm>
        </p:grpSpPr>
        <p:sp>
          <p:nvSpPr>
            <p:cNvPr id="60433" name="AutoShape 17"/>
            <p:cNvSpPr>
              <a:spLocks noChangeArrowheads="1"/>
            </p:cNvSpPr>
            <p:nvPr/>
          </p:nvSpPr>
          <p:spPr bwMode="auto">
            <a:xfrm>
              <a:off x="4176" y="1775"/>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4" name="AutoShape 18"/>
            <p:cNvSpPr>
              <a:spLocks noChangeArrowheads="1"/>
            </p:cNvSpPr>
            <p:nvPr/>
          </p:nvSpPr>
          <p:spPr bwMode="auto">
            <a:xfrm>
              <a:off x="2880" y="91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5" name="AutoShape 19"/>
            <p:cNvSpPr>
              <a:spLocks noChangeArrowheads="1"/>
            </p:cNvSpPr>
            <p:nvPr/>
          </p:nvSpPr>
          <p:spPr bwMode="auto">
            <a:xfrm>
              <a:off x="1536" y="1008"/>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6" name="AutoShape 20"/>
            <p:cNvSpPr>
              <a:spLocks noChangeArrowheads="1"/>
            </p:cNvSpPr>
            <p:nvPr/>
          </p:nvSpPr>
          <p:spPr bwMode="auto">
            <a:xfrm>
              <a:off x="2640" y="1775"/>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7" name="AutoShape 21"/>
            <p:cNvSpPr>
              <a:spLocks noChangeArrowheads="1"/>
            </p:cNvSpPr>
            <p:nvPr/>
          </p:nvSpPr>
          <p:spPr bwMode="auto">
            <a:xfrm>
              <a:off x="1392" y="2016"/>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sp>
          <p:nvSpPr>
            <p:cNvPr id="60438" name="AutoShape 22"/>
            <p:cNvSpPr>
              <a:spLocks noChangeArrowheads="1"/>
            </p:cNvSpPr>
            <p:nvPr/>
          </p:nvSpPr>
          <p:spPr bwMode="auto">
            <a:xfrm>
              <a:off x="4128" y="912"/>
              <a:ext cx="96" cy="96"/>
            </a:xfrm>
            <a:prstGeom prst="star5">
              <a:avLst/>
            </a:prstGeom>
            <a:solidFill>
              <a:srgbClr val="FF0000"/>
            </a:solidFill>
            <a:ln w="9525">
              <a:solidFill>
                <a:srgbClr val="FF0000"/>
              </a:solidFill>
              <a:miter lim="800000"/>
              <a:headEnd/>
              <a:tailEnd/>
            </a:ln>
            <a:effectLst/>
          </p:spPr>
          <p:txBody>
            <a:bodyPr wrap="none" anchor="ctr"/>
            <a:lstStyle/>
            <a:p>
              <a:pPr algn="ctr">
                <a:defRPr/>
              </a:pPr>
              <a:endParaRPr lang="en-US" sz="18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304800"/>
            <a:ext cx="8229600" cy="1143000"/>
          </a:xfrm>
        </p:spPr>
        <p:txBody>
          <a:bodyPr/>
          <a:lstStyle/>
          <a:p>
            <a:pPr eaLnBrk="1" hangingPunct="1"/>
            <a:r>
              <a:rPr lang="en-US" smtClean="0"/>
              <a:t>Questions?</a:t>
            </a:r>
          </a:p>
        </p:txBody>
      </p:sp>
      <p:sp>
        <p:nvSpPr>
          <p:cNvPr id="55299" name="Rectangle 3"/>
          <p:cNvSpPr>
            <a:spLocks noGrp="1" noChangeArrowheads="1"/>
          </p:cNvSpPr>
          <p:nvPr>
            <p:ph type="body"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IMG_0596"/>
          <p:cNvPicPr>
            <a:picLocks noChangeAspect="1" noChangeArrowheads="1"/>
          </p:cNvPicPr>
          <p:nvPr/>
        </p:nvPicPr>
        <p:blipFill>
          <a:blip r:embed="rId3" cstate="print">
            <a:lum bright="2000" contrast="10000"/>
          </a:blip>
          <a:srcRect l="5019" r="5852"/>
          <a:stretch>
            <a:fillRect/>
          </a:stretch>
        </p:blipFill>
        <p:spPr bwMode="auto">
          <a:xfrm>
            <a:off x="0" y="0"/>
            <a:ext cx="9144000" cy="7086600"/>
          </a:xfrm>
          <a:prstGeom prst="rect">
            <a:avLst/>
          </a:prstGeom>
          <a:noFill/>
          <a:ln w="9525">
            <a:noFill/>
            <a:miter lim="800000"/>
            <a:headEnd/>
            <a:tailEnd/>
          </a:ln>
        </p:spPr>
      </p:pic>
      <p:sp>
        <p:nvSpPr>
          <p:cNvPr id="56324" name="Rectangle 5"/>
          <p:cNvSpPr>
            <a:spLocks noGrp="1" noChangeArrowheads="1"/>
          </p:cNvSpPr>
          <p:nvPr>
            <p:ph type="title"/>
          </p:nvPr>
        </p:nvSpPr>
        <p:spPr>
          <a:noFill/>
        </p:spPr>
        <p:txBody>
          <a:bodyPr/>
          <a:lstStyle/>
          <a:p>
            <a:pPr eaLnBrk="1" hangingPunct="1"/>
            <a:r>
              <a:rPr lang="en-US" smtClean="0"/>
              <a:t>Class Height</a:t>
            </a:r>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cstate="print"/>
          <a:srcRect/>
          <a:stretch>
            <a:fillRect/>
          </a:stretch>
        </p:blipFill>
        <p:spPr bwMode="auto">
          <a:xfrm>
            <a:off x="285427" y="1066800"/>
            <a:ext cx="8858573" cy="5791200"/>
          </a:xfrm>
          <a:prstGeom prst="rect">
            <a:avLst/>
          </a:prstGeom>
          <a:noFill/>
          <a:ln w="9525">
            <a:noFill/>
            <a:miter lim="800000"/>
            <a:headEnd/>
            <a:tailEnd/>
          </a:ln>
        </p:spPr>
      </p:pic>
      <p:sp>
        <p:nvSpPr>
          <p:cNvPr id="6" name="Rectangle 5"/>
          <p:cNvSpPr/>
          <p:nvPr/>
        </p:nvSpPr>
        <p:spPr>
          <a:xfrm>
            <a:off x="0" y="0"/>
            <a:ext cx="5486400" cy="3539430"/>
          </a:xfrm>
          <a:prstGeom prst="rect">
            <a:avLst/>
          </a:prstGeom>
          <a:solidFill>
            <a:srgbClr val="00B0F0"/>
          </a:solidFill>
        </p:spPr>
        <p:txBody>
          <a:bodyPr wrap="square">
            <a:spAutoFit/>
          </a:bodyPr>
          <a:lstStyle/>
          <a:p>
            <a:r>
              <a:rPr lang="en-US" dirty="0" smtClean="0"/>
              <a:t>Mean	68.3	</a:t>
            </a:r>
          </a:p>
          <a:p>
            <a:r>
              <a:rPr lang="en-US" dirty="0" smtClean="0"/>
              <a:t>Std Dev	4.38	</a:t>
            </a:r>
          </a:p>
          <a:p>
            <a:r>
              <a:rPr lang="en-US" dirty="0" smtClean="0"/>
              <a:t>Std Err Mean	0.7	</a:t>
            </a:r>
          </a:p>
          <a:p>
            <a:r>
              <a:rPr lang="en-US" dirty="0" smtClean="0"/>
              <a:t>Upper 95% Mean	69.8	</a:t>
            </a:r>
          </a:p>
          <a:p>
            <a:r>
              <a:rPr lang="en-US" dirty="0" smtClean="0"/>
              <a:t>Lower 95% Mean	66.8	</a:t>
            </a:r>
          </a:p>
          <a:p>
            <a:r>
              <a:rPr lang="en-US" dirty="0" smtClean="0"/>
              <a:t>N	35	</a:t>
            </a:r>
          </a:p>
          <a:p>
            <a:r>
              <a:rPr lang="en-US" dirty="0" smtClean="0"/>
              <a:t>Median - 69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cstate="print"/>
          <a:srcRect/>
          <a:stretch>
            <a:fillRect/>
          </a:stretch>
        </p:blipFill>
        <p:spPr bwMode="auto">
          <a:xfrm>
            <a:off x="285427" y="762000"/>
            <a:ext cx="8858573" cy="5791200"/>
          </a:xfrm>
          <a:prstGeom prst="rect">
            <a:avLst/>
          </a:prstGeom>
          <a:noFill/>
          <a:ln w="9525">
            <a:noFill/>
            <a:miter lim="800000"/>
            <a:headEnd/>
            <a:tailEnd/>
          </a:ln>
        </p:spPr>
      </p:pic>
      <p:sp>
        <p:nvSpPr>
          <p:cNvPr id="58371" name="Rectangle 3"/>
          <p:cNvSpPr>
            <a:spLocks noGrp="1" noChangeArrowheads="1"/>
          </p:cNvSpPr>
          <p:nvPr>
            <p:ph type="body" idx="1"/>
          </p:nvPr>
        </p:nvSpPr>
        <p:spPr/>
        <p:txBody>
          <a:bodyPr/>
          <a:lstStyle/>
          <a:p>
            <a:pPr eaLnBrk="1" hangingPunct="1"/>
            <a:endParaRPr lang="en-US" dirty="0" smtClean="0"/>
          </a:p>
        </p:txBody>
      </p:sp>
      <p:sp>
        <p:nvSpPr>
          <p:cNvPr id="58373" name="Line 6"/>
          <p:cNvSpPr>
            <a:spLocks noChangeShapeType="1"/>
          </p:cNvSpPr>
          <p:nvPr/>
        </p:nvSpPr>
        <p:spPr bwMode="auto">
          <a:xfrm flipV="1">
            <a:off x="5181600" y="838200"/>
            <a:ext cx="0" cy="4876800"/>
          </a:xfrm>
          <a:prstGeom prst="line">
            <a:avLst/>
          </a:prstGeom>
          <a:noFill/>
          <a:ln w="38100">
            <a:solidFill>
              <a:schemeClr val="tx1"/>
            </a:solidFill>
            <a:round/>
            <a:headEnd/>
            <a:tailEnd/>
          </a:ln>
        </p:spPr>
        <p:txBody>
          <a:bodyPr/>
          <a:lstStyle/>
          <a:p>
            <a:endParaRPr lang="en-US"/>
          </a:p>
        </p:txBody>
      </p:sp>
      <p:grpSp>
        <p:nvGrpSpPr>
          <p:cNvPr id="2" name="Group 7"/>
          <p:cNvGrpSpPr>
            <a:grpSpLocks/>
          </p:cNvGrpSpPr>
          <p:nvPr/>
        </p:nvGrpSpPr>
        <p:grpSpPr bwMode="auto">
          <a:xfrm>
            <a:off x="4191000" y="4800600"/>
            <a:ext cx="2209800" cy="838200"/>
            <a:chOff x="2016" y="2736"/>
            <a:chExt cx="2064" cy="432"/>
          </a:xfrm>
        </p:grpSpPr>
        <p:sp>
          <p:nvSpPr>
            <p:cNvPr id="58379" name="Line 8"/>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58380" name="Line 9"/>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58381" name="Line 10"/>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grpSp>
        <p:nvGrpSpPr>
          <p:cNvPr id="3" name="Group 11"/>
          <p:cNvGrpSpPr>
            <a:grpSpLocks/>
          </p:cNvGrpSpPr>
          <p:nvPr/>
        </p:nvGrpSpPr>
        <p:grpSpPr bwMode="auto">
          <a:xfrm>
            <a:off x="3276600" y="4114800"/>
            <a:ext cx="3810000" cy="1524000"/>
            <a:chOff x="2016" y="2736"/>
            <a:chExt cx="2064" cy="432"/>
          </a:xfrm>
        </p:grpSpPr>
        <p:sp>
          <p:nvSpPr>
            <p:cNvPr id="58376" name="Line 12"/>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58377" name="Line 13"/>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58378" name="Line 14"/>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15" name="Rectangle 14"/>
          <p:cNvSpPr/>
          <p:nvPr/>
        </p:nvSpPr>
        <p:spPr>
          <a:xfrm>
            <a:off x="0" y="0"/>
            <a:ext cx="3200400" cy="1508105"/>
          </a:xfrm>
          <a:prstGeom prst="rect">
            <a:avLst/>
          </a:prstGeom>
          <a:solidFill>
            <a:srgbClr val="00B0F0"/>
          </a:solidFill>
        </p:spPr>
        <p:txBody>
          <a:bodyPr wrap="square">
            <a:spAutoFit/>
          </a:bodyPr>
          <a:lstStyle/>
          <a:p>
            <a:r>
              <a:rPr lang="en-US" sz="1200" dirty="0" smtClean="0"/>
              <a:t>Mean	68.3	</a:t>
            </a:r>
          </a:p>
          <a:p>
            <a:r>
              <a:rPr lang="en-US" sz="1200" dirty="0" smtClean="0"/>
              <a:t>Std Dev	4.38	</a:t>
            </a:r>
          </a:p>
          <a:p>
            <a:r>
              <a:rPr lang="en-US" sz="1200" dirty="0" smtClean="0"/>
              <a:t>Std Err Mean	0.7	</a:t>
            </a:r>
          </a:p>
          <a:p>
            <a:r>
              <a:rPr lang="en-US" sz="1200" dirty="0" smtClean="0"/>
              <a:t>Upper 95% Mean	69.8	</a:t>
            </a:r>
          </a:p>
          <a:p>
            <a:r>
              <a:rPr lang="en-US" sz="1200" dirty="0" smtClean="0"/>
              <a:t>Lower 95% Mean	66.8	</a:t>
            </a:r>
          </a:p>
          <a:p>
            <a:r>
              <a:rPr lang="en-US" sz="1200" dirty="0" smtClean="0"/>
              <a:t>N	35</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Problems</a:t>
            </a:r>
          </a:p>
        </p:txBody>
      </p:sp>
      <p:graphicFrame>
        <p:nvGraphicFramePr>
          <p:cNvPr id="124328" name="Group 424"/>
          <p:cNvGraphicFramePr>
            <a:graphicFrameLocks noGrp="1"/>
          </p:cNvGraphicFramePr>
          <p:nvPr>
            <p:ph idx="1"/>
          </p:nvPr>
        </p:nvGraphicFramePr>
        <p:xfrm>
          <a:off x="457200" y="1600200"/>
          <a:ext cx="8229600" cy="4973324"/>
        </p:xfrm>
        <a:graphic>
          <a:graphicData uri="http://schemas.openxmlformats.org/drawingml/2006/table">
            <a:tbl>
              <a:tblPr/>
              <a:tblGrid>
                <a:gridCol w="1143000"/>
                <a:gridCol w="990600"/>
                <a:gridCol w="1371600"/>
                <a:gridCol w="1752600"/>
                <a:gridCol w="2971800"/>
              </a:tblGrid>
              <a:tr h="161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LONG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LAT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ACRES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Survival%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MUname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241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Acadia silt loam,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Wrightsville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Wrightsville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Smithton fine sandy loam,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Adaton-Felker association,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Amy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-93.5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33.35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97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Water</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124268" name="Picture 364" descr="AKcorr"/>
          <p:cNvPicPr>
            <a:picLocks noChangeAspect="1" noChangeArrowheads="1"/>
          </p:cNvPicPr>
          <p:nvPr/>
        </p:nvPicPr>
        <p:blipFill>
          <a:blip r:embed="rId2" cstate="print"/>
          <a:srcRect/>
          <a:stretch>
            <a:fillRect/>
          </a:stretch>
        </p:blipFill>
        <p:spPr bwMode="auto">
          <a:xfrm>
            <a:off x="1752600" y="0"/>
            <a:ext cx="5299075"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0658" name="Picture 2"/>
          <p:cNvPicPr>
            <a:picLocks noChangeAspect="1" noChangeArrowheads="1"/>
          </p:cNvPicPr>
          <p:nvPr/>
        </p:nvPicPr>
        <p:blipFill>
          <a:blip r:embed="rId2" cstate="print"/>
          <a:srcRect/>
          <a:stretch>
            <a:fillRect/>
          </a:stretch>
        </p:blipFill>
        <p:spPr bwMode="auto">
          <a:xfrm>
            <a:off x="457200" y="990600"/>
            <a:ext cx="8217492" cy="5372100"/>
          </a:xfrm>
          <a:prstGeom prst="rect">
            <a:avLst/>
          </a:prstGeom>
          <a:noFill/>
          <a:ln w="9525">
            <a:noFill/>
            <a:miter lim="800000"/>
            <a:headEnd/>
            <a:tailEnd/>
          </a:ln>
        </p:spPr>
      </p:pic>
      <p:sp>
        <p:nvSpPr>
          <p:cNvPr id="5" name="Line 6"/>
          <p:cNvSpPr>
            <a:spLocks noChangeShapeType="1"/>
          </p:cNvSpPr>
          <p:nvPr/>
        </p:nvSpPr>
        <p:spPr bwMode="auto">
          <a:xfrm flipV="1">
            <a:off x="5181600" y="838200"/>
            <a:ext cx="0" cy="4876800"/>
          </a:xfrm>
          <a:prstGeom prst="line">
            <a:avLst/>
          </a:prstGeom>
          <a:noFill/>
          <a:ln w="38100">
            <a:solidFill>
              <a:schemeClr val="tx1"/>
            </a:solidFill>
            <a:round/>
            <a:headEnd/>
            <a:tailEnd/>
          </a:ln>
        </p:spPr>
        <p:txBody>
          <a:bodyPr/>
          <a:lstStyle/>
          <a:p>
            <a:endParaRPr lang="en-US"/>
          </a:p>
        </p:txBody>
      </p:sp>
      <p:grpSp>
        <p:nvGrpSpPr>
          <p:cNvPr id="6" name="Group 7"/>
          <p:cNvGrpSpPr>
            <a:grpSpLocks/>
          </p:cNvGrpSpPr>
          <p:nvPr/>
        </p:nvGrpSpPr>
        <p:grpSpPr bwMode="auto">
          <a:xfrm>
            <a:off x="4191000" y="4800600"/>
            <a:ext cx="2209800" cy="838200"/>
            <a:chOff x="2016" y="2736"/>
            <a:chExt cx="2064" cy="432"/>
          </a:xfrm>
        </p:grpSpPr>
        <p:sp>
          <p:nvSpPr>
            <p:cNvPr id="7" name="Line 8"/>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8" name="Line 9"/>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9" name="Line 10"/>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grpSp>
        <p:nvGrpSpPr>
          <p:cNvPr id="10" name="Group 11"/>
          <p:cNvGrpSpPr>
            <a:grpSpLocks/>
          </p:cNvGrpSpPr>
          <p:nvPr/>
        </p:nvGrpSpPr>
        <p:grpSpPr bwMode="auto">
          <a:xfrm>
            <a:off x="3276600" y="4114800"/>
            <a:ext cx="3810000" cy="1524000"/>
            <a:chOff x="2016" y="2736"/>
            <a:chExt cx="2064" cy="432"/>
          </a:xfrm>
        </p:grpSpPr>
        <p:sp>
          <p:nvSpPr>
            <p:cNvPr id="11" name="Line 12"/>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2" name="Line 13"/>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3" name="Line 14"/>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3"/>
          <p:cNvPicPr>
            <a:picLocks noChangeAspect="1" noChangeArrowheads="1"/>
          </p:cNvPicPr>
          <p:nvPr/>
        </p:nvPicPr>
        <p:blipFill>
          <a:blip r:embed="rId3" cstate="print"/>
          <a:srcRect/>
          <a:stretch>
            <a:fillRect/>
          </a:stretch>
        </p:blipFill>
        <p:spPr bwMode="auto">
          <a:xfrm>
            <a:off x="304800" y="3581400"/>
            <a:ext cx="5410200" cy="2884855"/>
          </a:xfrm>
          <a:prstGeom prst="rect">
            <a:avLst/>
          </a:prstGeom>
          <a:noFill/>
          <a:ln w="9525">
            <a:noFill/>
            <a:miter lim="800000"/>
            <a:headEnd/>
            <a:tailEnd/>
          </a:ln>
        </p:spPr>
      </p:pic>
      <p:grpSp>
        <p:nvGrpSpPr>
          <p:cNvPr id="2" name="Group 91"/>
          <p:cNvGrpSpPr>
            <a:grpSpLocks/>
          </p:cNvGrpSpPr>
          <p:nvPr/>
        </p:nvGrpSpPr>
        <p:grpSpPr bwMode="auto">
          <a:xfrm>
            <a:off x="1371600" y="2514600"/>
            <a:ext cx="457200" cy="304800"/>
            <a:chOff x="2016" y="2736"/>
            <a:chExt cx="2064" cy="432"/>
          </a:xfrm>
        </p:grpSpPr>
        <p:sp>
          <p:nvSpPr>
            <p:cNvPr id="59443" name="Line 92"/>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59444" name="Line 93"/>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59445" name="Line 94"/>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59429" name="Line 95"/>
          <p:cNvSpPr>
            <a:spLocks noChangeShapeType="1"/>
          </p:cNvSpPr>
          <p:nvPr/>
        </p:nvSpPr>
        <p:spPr bwMode="auto">
          <a:xfrm flipV="1">
            <a:off x="1600200" y="533400"/>
            <a:ext cx="0" cy="2286000"/>
          </a:xfrm>
          <a:prstGeom prst="line">
            <a:avLst/>
          </a:prstGeom>
          <a:noFill/>
          <a:ln w="38100">
            <a:solidFill>
              <a:schemeClr val="tx1"/>
            </a:solidFill>
            <a:round/>
            <a:headEnd/>
            <a:tailEnd/>
          </a:ln>
        </p:spPr>
        <p:txBody>
          <a:bodyPr/>
          <a:lstStyle/>
          <a:p>
            <a:endParaRPr lang="en-US"/>
          </a:p>
        </p:txBody>
      </p:sp>
      <p:grpSp>
        <p:nvGrpSpPr>
          <p:cNvPr id="3" name="Group 105"/>
          <p:cNvGrpSpPr>
            <a:grpSpLocks/>
          </p:cNvGrpSpPr>
          <p:nvPr/>
        </p:nvGrpSpPr>
        <p:grpSpPr bwMode="auto">
          <a:xfrm>
            <a:off x="1066800" y="2438400"/>
            <a:ext cx="1066800" cy="457200"/>
            <a:chOff x="2016" y="2736"/>
            <a:chExt cx="2064" cy="432"/>
          </a:xfrm>
        </p:grpSpPr>
        <p:sp>
          <p:nvSpPr>
            <p:cNvPr id="59434" name="Line 106"/>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59435" name="Line 107"/>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59436" name="Line 108"/>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pic>
        <p:nvPicPr>
          <p:cNvPr id="71682" name="Picture 2"/>
          <p:cNvPicPr>
            <a:picLocks noChangeAspect="1" noChangeArrowheads="1"/>
          </p:cNvPicPr>
          <p:nvPr/>
        </p:nvPicPr>
        <p:blipFill>
          <a:blip r:embed="rId4" cstate="print"/>
          <a:srcRect/>
          <a:stretch>
            <a:fillRect/>
          </a:stretch>
        </p:blipFill>
        <p:spPr bwMode="auto">
          <a:xfrm>
            <a:off x="228601" y="304801"/>
            <a:ext cx="5430350" cy="2895600"/>
          </a:xfrm>
          <a:prstGeom prst="rect">
            <a:avLst/>
          </a:prstGeom>
          <a:noFill/>
          <a:ln w="9525">
            <a:noFill/>
            <a:miter lim="800000"/>
            <a:headEnd/>
            <a:tailEnd/>
          </a:ln>
        </p:spPr>
      </p:pic>
      <p:sp>
        <p:nvSpPr>
          <p:cNvPr id="15" name="Content Placeholder 14"/>
          <p:cNvSpPr>
            <a:spLocks noGrp="1"/>
          </p:cNvSpPr>
          <p:nvPr>
            <p:ph sz="half" idx="2"/>
          </p:nvPr>
        </p:nvSpPr>
        <p:spPr/>
        <p:txBody>
          <a:bodyPr/>
          <a:lstStyle/>
          <a:p>
            <a:endParaRPr lang="en-US" dirty="0"/>
          </a:p>
        </p:txBody>
      </p:sp>
      <p:sp>
        <p:nvSpPr>
          <p:cNvPr id="16" name="Content Placeholder 15"/>
          <p:cNvSpPr>
            <a:spLocks noGrp="1"/>
          </p:cNvSpPr>
          <p:nvPr>
            <p:ph sz="half" idx="1"/>
          </p:nvPr>
        </p:nvSpPr>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3"/>
          <p:cNvPicPr>
            <a:picLocks noChangeAspect="1" noChangeArrowheads="1"/>
          </p:cNvPicPr>
          <p:nvPr/>
        </p:nvPicPr>
        <p:blipFill>
          <a:blip r:embed="rId3" cstate="print"/>
          <a:srcRect/>
          <a:stretch>
            <a:fillRect/>
          </a:stretch>
        </p:blipFill>
        <p:spPr bwMode="auto">
          <a:xfrm>
            <a:off x="304800" y="3581400"/>
            <a:ext cx="5410200" cy="2884855"/>
          </a:xfrm>
          <a:prstGeom prst="rect">
            <a:avLst/>
          </a:prstGeom>
          <a:noFill/>
          <a:ln w="9525">
            <a:noFill/>
            <a:miter lim="800000"/>
            <a:headEnd/>
            <a:tailEnd/>
          </a:ln>
        </p:spPr>
      </p:pic>
      <p:graphicFrame>
        <p:nvGraphicFramePr>
          <p:cNvPr id="136282" name="Group 90"/>
          <p:cNvGraphicFramePr>
            <a:graphicFrameLocks noGrp="1"/>
          </p:cNvGraphicFramePr>
          <p:nvPr>
            <p:ph sz="half" idx="1"/>
          </p:nvPr>
        </p:nvGraphicFramePr>
        <p:xfrm>
          <a:off x="5638800" y="3810000"/>
          <a:ext cx="3505200" cy="2144713"/>
        </p:xfrm>
        <a:graphic>
          <a:graphicData uri="http://schemas.openxmlformats.org/drawingml/2006/table">
            <a:tbl>
              <a:tblPr/>
              <a:tblGrid>
                <a:gridCol w="2286000"/>
                <a:gridCol w="1219200"/>
              </a:tblGrid>
              <a:tr h="533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71.6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6274" name="Group 82"/>
          <p:cNvGraphicFramePr>
            <a:graphicFrameLocks noGrp="1"/>
          </p:cNvGraphicFramePr>
          <p:nvPr>
            <p:ph sz="half" idx="2"/>
          </p:nvPr>
        </p:nvGraphicFramePr>
        <p:xfrm>
          <a:off x="5715000" y="594360"/>
          <a:ext cx="3429000" cy="2072640"/>
        </p:xfrm>
        <a:graphic>
          <a:graphicData uri="http://schemas.openxmlformats.org/drawingml/2006/table">
            <a:tbl>
              <a:tblPr/>
              <a:tblGrid>
                <a:gridCol w="2133600"/>
                <a:gridCol w="1295400"/>
              </a:tblGrid>
              <a:tr h="3429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Female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64.4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91"/>
          <p:cNvGrpSpPr>
            <a:grpSpLocks/>
          </p:cNvGrpSpPr>
          <p:nvPr/>
        </p:nvGrpSpPr>
        <p:grpSpPr bwMode="auto">
          <a:xfrm>
            <a:off x="1371600" y="2514600"/>
            <a:ext cx="457200" cy="304800"/>
            <a:chOff x="2016" y="2736"/>
            <a:chExt cx="2064" cy="432"/>
          </a:xfrm>
        </p:grpSpPr>
        <p:sp>
          <p:nvSpPr>
            <p:cNvPr id="59443" name="Line 92"/>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59444" name="Line 93"/>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59445" name="Line 94"/>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59429" name="Line 95"/>
          <p:cNvSpPr>
            <a:spLocks noChangeShapeType="1"/>
          </p:cNvSpPr>
          <p:nvPr/>
        </p:nvSpPr>
        <p:spPr bwMode="auto">
          <a:xfrm flipV="1">
            <a:off x="1600200" y="533400"/>
            <a:ext cx="0" cy="2286000"/>
          </a:xfrm>
          <a:prstGeom prst="line">
            <a:avLst/>
          </a:prstGeom>
          <a:noFill/>
          <a:ln w="38100">
            <a:solidFill>
              <a:schemeClr val="tx1"/>
            </a:solidFill>
            <a:round/>
            <a:headEnd/>
            <a:tailEnd/>
          </a:ln>
        </p:spPr>
        <p:txBody>
          <a:bodyPr/>
          <a:lstStyle/>
          <a:p>
            <a:endParaRPr lang="en-US"/>
          </a:p>
        </p:txBody>
      </p:sp>
      <p:grpSp>
        <p:nvGrpSpPr>
          <p:cNvPr id="5" name="Group 105"/>
          <p:cNvGrpSpPr>
            <a:grpSpLocks/>
          </p:cNvGrpSpPr>
          <p:nvPr/>
        </p:nvGrpSpPr>
        <p:grpSpPr bwMode="auto">
          <a:xfrm>
            <a:off x="1066800" y="2438400"/>
            <a:ext cx="1066800" cy="457200"/>
            <a:chOff x="2016" y="2736"/>
            <a:chExt cx="2064" cy="432"/>
          </a:xfrm>
        </p:grpSpPr>
        <p:sp>
          <p:nvSpPr>
            <p:cNvPr id="59434" name="Line 106"/>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59435" name="Line 107"/>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59436" name="Line 108"/>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pic>
        <p:nvPicPr>
          <p:cNvPr id="71682" name="Picture 2"/>
          <p:cNvPicPr>
            <a:picLocks noChangeAspect="1" noChangeArrowheads="1"/>
          </p:cNvPicPr>
          <p:nvPr/>
        </p:nvPicPr>
        <p:blipFill>
          <a:blip r:embed="rId4" cstate="print"/>
          <a:srcRect/>
          <a:stretch>
            <a:fillRect/>
          </a:stretch>
        </p:blipFill>
        <p:spPr bwMode="auto">
          <a:xfrm>
            <a:off x="228601" y="304801"/>
            <a:ext cx="54303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282" name="Group 90"/>
          <p:cNvGraphicFramePr>
            <a:graphicFrameLocks noGrp="1"/>
          </p:cNvGraphicFramePr>
          <p:nvPr>
            <p:ph sz="half" idx="1"/>
          </p:nvPr>
        </p:nvGraphicFramePr>
        <p:xfrm>
          <a:off x="5638800" y="3810000"/>
          <a:ext cx="3505200" cy="2144713"/>
        </p:xfrm>
        <a:graphic>
          <a:graphicData uri="http://schemas.openxmlformats.org/drawingml/2006/table">
            <a:tbl>
              <a:tblPr/>
              <a:tblGrid>
                <a:gridCol w="2286000"/>
                <a:gridCol w="1219200"/>
              </a:tblGrid>
              <a:tr h="533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71.6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6274" name="Group 82"/>
          <p:cNvGraphicFramePr>
            <a:graphicFrameLocks noGrp="1"/>
          </p:cNvGraphicFramePr>
          <p:nvPr>
            <p:ph sz="half" idx="2"/>
          </p:nvPr>
        </p:nvGraphicFramePr>
        <p:xfrm>
          <a:off x="5715000" y="594360"/>
          <a:ext cx="3429000" cy="2072640"/>
        </p:xfrm>
        <a:graphic>
          <a:graphicData uri="http://schemas.openxmlformats.org/drawingml/2006/table">
            <a:tbl>
              <a:tblPr/>
              <a:tblGrid>
                <a:gridCol w="2133600"/>
                <a:gridCol w="1295400"/>
              </a:tblGrid>
              <a:tr h="3429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Female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64.4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0050" name="Picture 2"/>
          <p:cNvPicPr>
            <a:picLocks noChangeAspect="1" noChangeArrowheads="1"/>
          </p:cNvPicPr>
          <p:nvPr/>
        </p:nvPicPr>
        <p:blipFill>
          <a:blip r:embed="rId3" cstate="print"/>
          <a:srcRect/>
          <a:stretch>
            <a:fillRect/>
          </a:stretch>
        </p:blipFill>
        <p:spPr bwMode="auto">
          <a:xfrm>
            <a:off x="304801" y="304801"/>
            <a:ext cx="5411358" cy="2743200"/>
          </a:xfrm>
          <a:prstGeom prst="rect">
            <a:avLst/>
          </a:prstGeom>
          <a:noFill/>
          <a:ln w="9525">
            <a:noFill/>
            <a:miter lim="800000"/>
            <a:headEnd/>
            <a:tailEnd/>
          </a:ln>
        </p:spPr>
      </p:pic>
      <p:pic>
        <p:nvPicPr>
          <p:cNvPr id="130051" name="Picture 3"/>
          <p:cNvPicPr>
            <a:picLocks noChangeAspect="1" noChangeArrowheads="1"/>
          </p:cNvPicPr>
          <p:nvPr/>
        </p:nvPicPr>
        <p:blipFill>
          <a:blip r:embed="rId4" cstate="print"/>
          <a:srcRect/>
          <a:stretch>
            <a:fillRect/>
          </a:stretch>
        </p:blipFill>
        <p:spPr bwMode="auto">
          <a:xfrm>
            <a:off x="381000" y="3505200"/>
            <a:ext cx="53340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282" name="Group 90"/>
          <p:cNvGraphicFramePr>
            <a:graphicFrameLocks noGrp="1"/>
          </p:cNvGraphicFramePr>
          <p:nvPr>
            <p:ph sz="half" idx="1"/>
          </p:nvPr>
        </p:nvGraphicFramePr>
        <p:xfrm>
          <a:off x="5638800" y="3810000"/>
          <a:ext cx="3505200" cy="2144713"/>
        </p:xfrm>
        <a:graphic>
          <a:graphicData uri="http://schemas.openxmlformats.org/drawingml/2006/table">
            <a:tbl>
              <a:tblPr/>
              <a:tblGrid>
                <a:gridCol w="2286000"/>
                <a:gridCol w="1219200"/>
              </a:tblGrid>
              <a:tr h="533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71.6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6274" name="Group 82"/>
          <p:cNvGraphicFramePr>
            <a:graphicFrameLocks noGrp="1"/>
          </p:cNvGraphicFramePr>
          <p:nvPr>
            <p:ph sz="half" idx="2"/>
          </p:nvPr>
        </p:nvGraphicFramePr>
        <p:xfrm>
          <a:off x="5715000" y="594360"/>
          <a:ext cx="3429000" cy="2072640"/>
        </p:xfrm>
        <a:graphic>
          <a:graphicData uri="http://schemas.openxmlformats.org/drawingml/2006/table">
            <a:tbl>
              <a:tblPr/>
              <a:tblGrid>
                <a:gridCol w="2133600"/>
                <a:gridCol w="1295400"/>
              </a:tblGrid>
              <a:tr h="3429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Female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64.4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0050" name="Picture 2"/>
          <p:cNvPicPr>
            <a:picLocks noChangeAspect="1" noChangeArrowheads="1"/>
          </p:cNvPicPr>
          <p:nvPr/>
        </p:nvPicPr>
        <p:blipFill>
          <a:blip r:embed="rId3" cstate="print"/>
          <a:srcRect/>
          <a:stretch>
            <a:fillRect/>
          </a:stretch>
        </p:blipFill>
        <p:spPr bwMode="auto">
          <a:xfrm>
            <a:off x="304801" y="304801"/>
            <a:ext cx="5411358" cy="2743200"/>
          </a:xfrm>
          <a:prstGeom prst="rect">
            <a:avLst/>
          </a:prstGeom>
          <a:noFill/>
          <a:ln w="9525">
            <a:noFill/>
            <a:miter lim="800000"/>
            <a:headEnd/>
            <a:tailEnd/>
          </a:ln>
        </p:spPr>
      </p:pic>
      <p:pic>
        <p:nvPicPr>
          <p:cNvPr id="130051" name="Picture 3"/>
          <p:cNvPicPr>
            <a:picLocks noChangeAspect="1" noChangeArrowheads="1"/>
          </p:cNvPicPr>
          <p:nvPr/>
        </p:nvPicPr>
        <p:blipFill>
          <a:blip r:embed="rId4" cstate="print"/>
          <a:srcRect/>
          <a:stretch>
            <a:fillRect/>
          </a:stretch>
        </p:blipFill>
        <p:spPr bwMode="auto">
          <a:xfrm>
            <a:off x="381000" y="3505200"/>
            <a:ext cx="5334000" cy="2667000"/>
          </a:xfrm>
          <a:prstGeom prst="rect">
            <a:avLst/>
          </a:prstGeom>
          <a:noFill/>
          <a:ln w="9525">
            <a:noFill/>
            <a:miter lim="800000"/>
            <a:headEnd/>
            <a:tailEnd/>
          </a:ln>
        </p:spPr>
      </p:pic>
      <p:sp>
        <p:nvSpPr>
          <p:cNvPr id="6" name="TextBox 5"/>
          <p:cNvSpPr txBox="1"/>
          <p:nvPr/>
        </p:nvSpPr>
        <p:spPr>
          <a:xfrm>
            <a:off x="990600" y="914400"/>
            <a:ext cx="5979345" cy="1938992"/>
          </a:xfrm>
          <a:prstGeom prst="rect">
            <a:avLst/>
          </a:prstGeom>
          <a:solidFill>
            <a:srgbClr val="FF0000"/>
          </a:solidFill>
        </p:spPr>
        <p:txBody>
          <a:bodyPr wrap="square" rtlCol="0">
            <a:spAutoFit/>
          </a:bodyPr>
          <a:lstStyle/>
          <a:p>
            <a:r>
              <a:rPr lang="en-US" sz="4000" dirty="0" smtClean="0">
                <a:solidFill>
                  <a:schemeClr val="bg1"/>
                </a:solidFill>
              </a:rPr>
              <a:t>Does this mean we should have separate classes?</a:t>
            </a:r>
            <a:endParaRPr lang="en-US" sz="4000" dirty="0">
              <a:solidFill>
                <a:schemeClr val="bg1"/>
              </a:solidFill>
            </a:endParaRPr>
          </a:p>
        </p:txBody>
      </p:sp>
      <p:sp>
        <p:nvSpPr>
          <p:cNvPr id="7" name="TextBox 6"/>
          <p:cNvSpPr txBox="1"/>
          <p:nvPr/>
        </p:nvSpPr>
        <p:spPr>
          <a:xfrm>
            <a:off x="1676400" y="3124200"/>
            <a:ext cx="6781800" cy="3170099"/>
          </a:xfrm>
          <a:prstGeom prst="rect">
            <a:avLst/>
          </a:prstGeom>
          <a:solidFill>
            <a:srgbClr val="FF0000"/>
          </a:solidFill>
        </p:spPr>
        <p:txBody>
          <a:bodyPr wrap="square" rtlCol="0">
            <a:spAutoFit/>
          </a:bodyPr>
          <a:lstStyle/>
          <a:p>
            <a:r>
              <a:rPr lang="en-US" sz="4000" dirty="0" smtClean="0">
                <a:solidFill>
                  <a:schemeClr val="bg1"/>
                </a:solidFill>
              </a:rPr>
              <a:t>No, height has nothing to do with class performance – keep that in mind when evaluating soil properties and populations.</a:t>
            </a:r>
            <a:endParaRPr lang="en-US" sz="4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p:txBody>
          <a:bodyPr/>
          <a:lstStyle/>
          <a:p>
            <a:r>
              <a:rPr lang="en-US" dirty="0" smtClean="0"/>
              <a:t>How would we get a good sample from this class?</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nvPr>
        </p:nvGraphicFramePr>
        <p:xfrm>
          <a:off x="838200" y="0"/>
          <a:ext cx="7010400" cy="6813608"/>
        </p:xfrm>
        <a:graphic>
          <a:graphicData uri="http://schemas.openxmlformats.org/drawingml/2006/table">
            <a:tbl>
              <a:tblPr/>
              <a:tblGrid>
                <a:gridCol w="2014965"/>
                <a:gridCol w="1637160"/>
                <a:gridCol w="699640"/>
                <a:gridCol w="1133419"/>
                <a:gridCol w="1525216"/>
              </a:tblGrid>
              <a:tr h="344456">
                <a:tc gridSpan="5">
                  <a:txBody>
                    <a:bodyPr/>
                    <a:lstStyle/>
                    <a:p>
                      <a:pPr algn="ctr" fontAlgn="b"/>
                      <a:r>
                        <a:rPr lang="en-US" sz="1600" b="1" i="0" u="none" strike="noStrike">
                          <a:latin typeface="Arial"/>
                        </a:rPr>
                        <a:t>Random Sampling</a:t>
                      </a:r>
                    </a:p>
                  </a:txBody>
                  <a:tcPr marL="7333" marR="7333" marT="7333" marB="0" anchor="b">
                    <a:lnL>
                      <a:noFill/>
                    </a:lnL>
                    <a:lnR>
                      <a:noFill/>
                    </a:lnR>
                    <a:lnT>
                      <a:noFill/>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4456">
                <a:tc>
                  <a:txBody>
                    <a:bodyPr/>
                    <a:lstStyle/>
                    <a:p>
                      <a:pPr algn="ctr" fontAlgn="b"/>
                      <a:r>
                        <a:rPr lang="en-US" sz="1600" b="1" i="0" u="none" strike="noStrike">
                          <a:latin typeface="Arial"/>
                        </a:rPr>
                        <a:t>Sampled - no.</a:t>
                      </a:r>
                    </a:p>
                  </a:txBody>
                  <a:tcPr marL="7333" marR="7333" marT="7333"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fontAlgn="b"/>
                      <a:r>
                        <a:rPr lang="en-US" sz="1600" b="1" i="0" u="none" strike="noStrike">
                          <a:latin typeface="Arial"/>
                        </a:rPr>
                        <a:t>height</a:t>
                      </a:r>
                    </a:p>
                  </a:txBody>
                  <a:tcPr marL="7333" marR="7333" marT="7333"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fontAlgn="b"/>
                      <a:r>
                        <a:rPr lang="en-US" sz="900" b="0" i="0" u="none" strike="noStrike">
                          <a:latin typeface="Arial"/>
                        </a:rPr>
                        <a:t> </a:t>
                      </a:r>
                    </a:p>
                  </a:txBody>
                  <a:tcPr marL="7333" marR="7333" marT="7333"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gridSpan="2">
                  <a:txBody>
                    <a:bodyPr/>
                    <a:lstStyle/>
                    <a:p>
                      <a:pPr algn="ctr" fontAlgn="b"/>
                      <a:r>
                        <a:rPr lang="en-US" sz="1600" b="1" i="0" u="none" strike="noStrike">
                          <a:latin typeface="Arial"/>
                        </a:rPr>
                        <a:t>Sample stats</a:t>
                      </a:r>
                    </a:p>
                  </a:txBody>
                  <a:tcPr marL="7333" marR="7333" marT="7333"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hMerge="1">
                  <a:txBody>
                    <a:bodyPr/>
                    <a:lstStyle/>
                    <a:p>
                      <a:endParaRPr lang="en-US"/>
                    </a:p>
                  </a:txBody>
                  <a:tcPr/>
                </a:tc>
              </a:tr>
              <a:tr h="400013">
                <a:tc>
                  <a:txBody>
                    <a:bodyPr/>
                    <a:lstStyle/>
                    <a:p>
                      <a:pPr algn="ctr" fontAlgn="b"/>
                      <a:r>
                        <a:rPr lang="en-US" sz="1600" b="1" i="0" u="none" strike="noStrike">
                          <a:latin typeface="Arial"/>
                        </a:rPr>
                        <a:t>random - 1st</a:t>
                      </a:r>
                    </a:p>
                  </a:txBody>
                  <a:tcPr marL="7333" marR="7333" marT="7333"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200" b="0" i="0" u="none" strike="noStrike">
                          <a:latin typeface="Arial"/>
                        </a:rPr>
                        <a:t> </a:t>
                      </a:r>
                    </a:p>
                  </a:txBody>
                  <a:tcPr marL="7333" marR="7333" marT="7333"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18</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72</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mean</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70</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15710">
                <a:tc>
                  <a:txBody>
                    <a:bodyPr/>
                    <a:lstStyle/>
                    <a:p>
                      <a:pPr algn="ctr" fontAlgn="b"/>
                      <a:r>
                        <a:rPr lang="en-US" sz="1600" b="1" i="0" u="none" strike="noStrike">
                          <a:latin typeface="Arial"/>
                        </a:rPr>
                        <a:t>5</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67</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stdev</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4.39</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11</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68</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20</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76</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median</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68</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32</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65</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dirty="0">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33345">
                <a:tc>
                  <a:txBody>
                    <a:bodyPr/>
                    <a:lstStyle/>
                    <a:p>
                      <a:pPr algn="ctr" fontAlgn="b"/>
                      <a:r>
                        <a:rPr lang="en-US" sz="1600" b="1" i="0" u="none" strike="noStrike">
                          <a:latin typeface="Arial"/>
                        </a:rPr>
                        <a:t>random - 2nd</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29</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65</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dirty="0">
                          <a:latin typeface="Arial"/>
                        </a:rPr>
                        <a:t>mean</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68</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14</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65</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stdev</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3.67</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8</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72</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17</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72</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median</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66</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4</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66</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411125">
                <a:tc>
                  <a:txBody>
                    <a:bodyPr/>
                    <a:lstStyle/>
                    <a:p>
                      <a:pPr algn="l" fontAlgn="b"/>
                      <a:r>
                        <a:rPr lang="en-US" sz="1600" b="1" i="0" u="none" strike="noStrike">
                          <a:latin typeface="Arial"/>
                        </a:rPr>
                        <a:t>random-3rd</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32</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65</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mean</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68</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28</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71</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stdev</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3.42</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8</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72</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32</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65</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median</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66</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5565">
                <a:tc>
                  <a:txBody>
                    <a:bodyPr/>
                    <a:lstStyle/>
                    <a:p>
                      <a:pPr algn="ctr" fontAlgn="b"/>
                      <a:r>
                        <a:rPr lang="en-US" sz="1600" b="1" i="0" u="none" strike="noStrike">
                          <a:latin typeface="Arial"/>
                        </a:rPr>
                        <a:t>27</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dirty="0">
                          <a:latin typeface="Arial"/>
                        </a:rPr>
                        <a:t>66</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200" b="0"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dirty="0">
                          <a:latin typeface="Arial"/>
                        </a:rPr>
                        <a:t> </a:t>
                      </a:r>
                    </a:p>
                  </a:txBody>
                  <a:tcPr marL="7333" marR="7333" marT="73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228600" y="0"/>
          <a:ext cx="8153400" cy="6858001"/>
        </p:xfrm>
        <a:graphic>
          <a:graphicData uri="http://schemas.openxmlformats.org/drawingml/2006/table">
            <a:tbl>
              <a:tblPr/>
              <a:tblGrid>
                <a:gridCol w="1630680"/>
                <a:gridCol w="1630680"/>
                <a:gridCol w="1630680"/>
                <a:gridCol w="1630680"/>
                <a:gridCol w="1630680"/>
              </a:tblGrid>
              <a:tr h="509827">
                <a:tc gridSpan="5">
                  <a:txBody>
                    <a:bodyPr/>
                    <a:lstStyle/>
                    <a:p>
                      <a:pPr algn="ctr" fontAlgn="b"/>
                      <a:r>
                        <a:rPr lang="en-US" sz="1600" b="1" i="0" u="none" strike="noStrike">
                          <a:latin typeface="Arial"/>
                        </a:rPr>
                        <a:t>Systematic Sampling</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09827">
                <a:tc>
                  <a:txBody>
                    <a:bodyPr/>
                    <a:lstStyle/>
                    <a:p>
                      <a:pPr algn="l" fontAlgn="b"/>
                      <a:r>
                        <a:rPr lang="en-US" sz="1600" b="1" i="0" u="none" strike="noStrike">
                          <a:latin typeface="Arial"/>
                        </a:rPr>
                        <a:t>Sampled - no.</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1600" b="1" i="0" u="none" strike="noStrike">
                          <a:latin typeface="Arial"/>
                        </a:rPr>
                        <a:t>height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1600" b="1" i="0" u="none" strike="noStrike">
                          <a:latin typeface="Arial"/>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gridSpan="2">
                  <a:txBody>
                    <a:bodyPr/>
                    <a:lstStyle/>
                    <a:p>
                      <a:pPr algn="l" fontAlgn="b"/>
                      <a:r>
                        <a:rPr lang="en-US" sz="1600" b="1" i="0" u="none" strike="noStrike">
                          <a:latin typeface="Arial"/>
                        </a:rPr>
                        <a:t>Sample stats</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hMerge="1">
                  <a:txBody>
                    <a:bodyPr/>
                    <a:lstStyle/>
                    <a:p>
                      <a:endParaRPr lang="en-US"/>
                    </a:p>
                  </a:txBody>
                  <a:tcPr/>
                </a:tc>
              </a:tr>
              <a:tr h="592058">
                <a:tc gridSpan="2">
                  <a:txBody>
                    <a:bodyPr/>
                    <a:lstStyle/>
                    <a:p>
                      <a:pPr algn="l" fontAlgn="b"/>
                      <a:r>
                        <a:rPr lang="en-US" sz="1600" b="1" i="0" u="none" strike="noStrike">
                          <a:latin typeface="Arial"/>
                        </a:rPr>
                        <a:t>Every 5th - start on 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a:txBody>
                    <a:bodyPr/>
                    <a:lstStyle/>
                    <a:p>
                      <a:pPr algn="ctr" fontAlgn="b"/>
                      <a:r>
                        <a:rPr lang="en-US" sz="1600" b="1" i="0" u="none" strike="noStrike">
                          <a:latin typeface="Arial"/>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a:latin typeface="Arial"/>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stdev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4.18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l" fontAlgn="b"/>
                      <a:r>
                        <a:rPr lang="en-US" sz="1600" b="1" i="0" u="none" strike="noStrike">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l" fontAlgn="b"/>
                      <a:r>
                        <a:rPr lang="en-US" sz="1600" b="1" i="0" u="none" strike="noStrike">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l" fontAlgn="b"/>
                      <a:r>
                        <a:rPr lang="en-US" sz="1600" b="1" i="0" u="none" strike="noStrike">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l" fontAlgn="b"/>
                      <a:r>
                        <a:rPr lang="en-US" sz="2000" b="1" i="0" u="none" strike="noStrike">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BE5F1"/>
                    </a:solidFill>
                  </a:tcPr>
                </a:tc>
                <a:tc>
                  <a:txBody>
                    <a:bodyPr/>
                    <a:lstStyle/>
                    <a:p>
                      <a:pPr algn="l" fontAlgn="b"/>
                      <a:r>
                        <a:rPr lang="en-US" sz="2000" b="1" i="0" u="none" strike="noStrike" dirty="0">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BE5F1"/>
                    </a:solidFill>
                  </a:tcPr>
                </a:tc>
              </a:tr>
              <a:tr h="328921">
                <a:tc>
                  <a:txBody>
                    <a:bodyPr/>
                    <a:lstStyle/>
                    <a:p>
                      <a:pPr algn="l" fontAlgn="b"/>
                      <a:r>
                        <a:rPr lang="en-US" sz="1600" b="1" i="0" u="none" strike="noStrike">
                          <a:latin typeface="Arial"/>
                        </a:rPr>
                        <a:t> </a:t>
                      </a:r>
                    </a:p>
                  </a:txBody>
                  <a:tcPr marL="9525" marR="9525" marT="9525" marB="0" anchor="b">
                    <a:lnL>
                      <a:noFill/>
                    </a:lnL>
                    <a:lnR>
                      <a:noFill/>
                    </a:lnR>
                    <a:lnT>
                      <a:noFill/>
                    </a:lnT>
                    <a:lnB>
                      <a:noFill/>
                    </a:lnB>
                    <a:solidFill>
                      <a:srgbClr val="DBE5F1"/>
                    </a:solidFill>
                  </a:tcPr>
                </a:tc>
                <a:tc>
                  <a:txBody>
                    <a:bodyPr/>
                    <a:lstStyle/>
                    <a:p>
                      <a:pPr algn="l" fontAlgn="b"/>
                      <a:r>
                        <a:rPr lang="en-US" sz="1600" b="1" i="0" u="none" strike="noStrike">
                          <a:latin typeface="Arial"/>
                        </a:rPr>
                        <a:t> </a:t>
                      </a:r>
                    </a:p>
                  </a:txBody>
                  <a:tcPr marL="9525" marR="9525" marT="9525" marB="0" anchor="b">
                    <a:lnL>
                      <a:noFill/>
                    </a:lnL>
                    <a:lnR>
                      <a:noFill/>
                    </a:lnR>
                    <a:lnT>
                      <a:noFill/>
                    </a:lnT>
                    <a:lnB>
                      <a:noFill/>
                    </a:lnB>
                    <a:solidFill>
                      <a:srgbClr val="DBE5F1"/>
                    </a:solidFill>
                  </a:tcPr>
                </a:tc>
                <a:tc>
                  <a:txBody>
                    <a:bodyPr/>
                    <a:lstStyle/>
                    <a:p>
                      <a:pPr algn="l" fontAlgn="b"/>
                      <a:r>
                        <a:rPr lang="en-US" sz="1600" b="1" i="0" u="none" strike="noStrike">
                          <a:latin typeface="Arial"/>
                        </a:rPr>
                        <a:t> </a:t>
                      </a:r>
                    </a:p>
                  </a:txBody>
                  <a:tcPr marL="9525" marR="9525" marT="9525" marB="0" anchor="b">
                    <a:lnL>
                      <a:noFill/>
                    </a:lnL>
                    <a:lnR>
                      <a:noFill/>
                    </a:lnR>
                    <a:lnT>
                      <a:noFill/>
                    </a:lnT>
                    <a:lnB>
                      <a:noFill/>
                    </a:lnB>
                    <a:solidFill>
                      <a:srgbClr val="DBE5F1"/>
                    </a:solidFill>
                  </a:tcPr>
                </a:tc>
                <a:tc>
                  <a:txBody>
                    <a:bodyPr/>
                    <a:lstStyle/>
                    <a:p>
                      <a:pPr algn="l" fontAlgn="b"/>
                      <a:r>
                        <a:rPr lang="en-US" sz="2000" b="1" i="0" u="none" strike="noStrike">
                          <a:latin typeface="Arial"/>
                        </a:rPr>
                        <a:t> </a:t>
                      </a:r>
                    </a:p>
                  </a:txBody>
                  <a:tcPr marL="9525" marR="9525" marT="9525" marB="0" anchor="b">
                    <a:lnL>
                      <a:noFill/>
                    </a:lnL>
                    <a:lnR>
                      <a:noFill/>
                    </a:lnR>
                    <a:lnT>
                      <a:noFill/>
                    </a:lnT>
                    <a:lnB>
                      <a:noFill/>
                    </a:lnB>
                    <a:solidFill>
                      <a:srgbClr val="DBE5F1"/>
                    </a:solidFill>
                  </a:tcPr>
                </a:tc>
                <a:tc>
                  <a:txBody>
                    <a:bodyPr/>
                    <a:lstStyle/>
                    <a:p>
                      <a:pPr algn="l" fontAlgn="b"/>
                      <a:r>
                        <a:rPr lang="en-US" sz="2000" b="1" i="0" u="none" strike="noStrike" dirty="0">
                          <a:latin typeface="Arial"/>
                        </a:rPr>
                        <a:t> </a:t>
                      </a:r>
                    </a:p>
                  </a:txBody>
                  <a:tcPr marL="9525" marR="9525" marT="9525" marB="0" anchor="b">
                    <a:lnL>
                      <a:noFill/>
                    </a:lnL>
                    <a:lnR>
                      <a:noFill/>
                    </a:lnR>
                    <a:lnT>
                      <a:noFill/>
                    </a:lnT>
                    <a:lnB>
                      <a:noFill/>
                    </a:lnB>
                    <a:solidFill>
                      <a:srgbClr val="DBE5F1"/>
                    </a:solidFill>
                  </a:tcPr>
                </a:tc>
              </a:tr>
              <a:tr h="493381">
                <a:tc gridSpan="2">
                  <a:txBody>
                    <a:bodyPr/>
                    <a:lstStyle/>
                    <a:p>
                      <a:pPr algn="l" fontAlgn="b"/>
                      <a:r>
                        <a:rPr lang="en-US" sz="1600" b="1" i="0" u="none" strike="noStrike">
                          <a:latin typeface="Arial"/>
                        </a:rPr>
                        <a:t>Every 4th - start on 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a:txBody>
                    <a:bodyPr/>
                    <a:lstStyle/>
                    <a:p>
                      <a:pPr algn="ctr" fontAlgn="b"/>
                      <a:r>
                        <a:rPr lang="en-US" sz="1600" b="1" i="0" u="none" strike="noStrike">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2000" b="1" i="0" u="none" strike="noStrike">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2000" b="1" i="0" u="none" strike="noStrike" dirty="0">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stdev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3.94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65.5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ctr" fontAlgn="b"/>
                      <a:r>
                        <a:rPr lang="en-US" sz="1600" b="1" i="0" u="none" strike="noStrike">
                          <a:latin typeface="Arial"/>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476935">
                <a:tc>
                  <a:txBody>
                    <a:bodyPr/>
                    <a:lstStyle/>
                    <a:p>
                      <a:pPr algn="ctr" fontAlgn="b"/>
                      <a:r>
                        <a:rPr lang="en-US" sz="1600" b="1" i="0" u="none" strike="noStrike">
                          <a:latin typeface="Arial"/>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1" i="0" u="none" strike="noStrike">
                          <a:latin typeface="Arial"/>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dirty="0">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dirty="0">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28921">
                <a:tc>
                  <a:txBody>
                    <a:bodyPr/>
                    <a:lstStyle/>
                    <a:p>
                      <a:pPr algn="l" fontAlgn="b"/>
                      <a:r>
                        <a:rPr lang="en-US" sz="10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0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0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0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000" b="0" i="0" u="none" strike="noStrike" dirty="0">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04800" y="0"/>
          <a:ext cx="8077198" cy="7425112"/>
        </p:xfrm>
        <a:graphic>
          <a:graphicData uri="http://schemas.openxmlformats.org/drawingml/2006/table">
            <a:tbl>
              <a:tblPr/>
              <a:tblGrid>
                <a:gridCol w="1823884"/>
                <a:gridCol w="1042219"/>
                <a:gridCol w="1042219"/>
                <a:gridCol w="1042219"/>
                <a:gridCol w="1042219"/>
                <a:gridCol w="1042219"/>
                <a:gridCol w="1042219"/>
              </a:tblGrid>
              <a:tr h="407525">
                <a:tc gridSpan="5">
                  <a:txBody>
                    <a:bodyPr/>
                    <a:lstStyle/>
                    <a:p>
                      <a:pPr algn="ctr" fontAlgn="b"/>
                      <a:r>
                        <a:rPr lang="en-US" sz="2000" b="0" i="0" u="none" strike="noStrike" dirty="0">
                          <a:latin typeface="Arial"/>
                        </a:rPr>
                        <a:t>Cluster Sampling</a:t>
                      </a:r>
                    </a:p>
                  </a:txBody>
                  <a:tcPr marL="8697" marR="8697" marT="8697" marB="0" anchor="b">
                    <a:lnL>
                      <a:noFill/>
                    </a:lnL>
                    <a:lnR>
                      <a:noFill/>
                    </a:lnR>
                    <a:lnT>
                      <a:noFill/>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1" i="0" u="none" strike="noStrike">
                          <a:latin typeface="Arial"/>
                        </a:rPr>
                        <a:t> </a:t>
                      </a:r>
                    </a:p>
                  </a:txBody>
                  <a:tcPr marL="8697" marR="8697" marT="8697" marB="0" anchor="b">
                    <a:lnL>
                      <a:noFill/>
                    </a:lnL>
                    <a:lnR>
                      <a:noFill/>
                    </a:lnR>
                    <a:lnT>
                      <a:noFill/>
                    </a:lnT>
                    <a:lnB>
                      <a:noFill/>
                    </a:lnB>
                    <a:solidFill>
                      <a:srgbClr val="C0C0C0"/>
                    </a:solidFill>
                  </a:tcPr>
                </a:tc>
                <a:tc>
                  <a:txBody>
                    <a:bodyPr/>
                    <a:lstStyle/>
                    <a:p>
                      <a:pPr algn="l" fontAlgn="b"/>
                      <a:r>
                        <a:rPr lang="en-US" sz="1600" b="1" i="0" u="none" strike="noStrike">
                          <a:latin typeface="Arial"/>
                        </a:rPr>
                        <a:t> </a:t>
                      </a:r>
                    </a:p>
                  </a:txBody>
                  <a:tcPr marL="8697" marR="8697" marT="8697" marB="0" anchor="b">
                    <a:lnL>
                      <a:noFill/>
                    </a:lnL>
                    <a:lnR>
                      <a:noFill/>
                    </a:lnR>
                    <a:lnT>
                      <a:noFill/>
                    </a:lnT>
                    <a:lnB>
                      <a:noFill/>
                    </a:lnB>
                    <a:solidFill>
                      <a:srgbClr val="C0C0C0"/>
                    </a:solidFill>
                  </a:tcPr>
                </a:tc>
              </a:tr>
              <a:tr h="407525">
                <a:tc>
                  <a:txBody>
                    <a:bodyPr/>
                    <a:lstStyle/>
                    <a:p>
                      <a:pPr algn="l" fontAlgn="b"/>
                      <a:r>
                        <a:rPr lang="en-US" sz="1600" b="1" i="0" u="none" strike="noStrike">
                          <a:latin typeface="Arial"/>
                        </a:rPr>
                        <a:t>Sampled - no.</a:t>
                      </a:r>
                    </a:p>
                  </a:txBody>
                  <a:tcPr marL="8697" marR="8697" marT="8697"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1600" b="1" i="0" u="none" strike="noStrike">
                          <a:latin typeface="Arial"/>
                        </a:rPr>
                        <a:t>height</a:t>
                      </a:r>
                    </a:p>
                  </a:txBody>
                  <a:tcPr marL="8697" marR="8697" marT="8697"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1600" b="0" i="0" u="none" strike="noStrike">
                          <a:latin typeface="Arial"/>
                        </a:rPr>
                        <a:t> </a:t>
                      </a:r>
                    </a:p>
                  </a:txBody>
                  <a:tcPr marL="8697" marR="8697" marT="8697"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gridSpan="2">
                  <a:txBody>
                    <a:bodyPr/>
                    <a:lstStyle/>
                    <a:p>
                      <a:pPr algn="l" fontAlgn="b"/>
                      <a:r>
                        <a:rPr lang="en-US" sz="1600" b="1" i="0" u="none" strike="noStrike">
                          <a:latin typeface="Arial"/>
                        </a:rPr>
                        <a:t>Sample stats</a:t>
                      </a:r>
                    </a:p>
                  </a:txBody>
                  <a:tcPr marL="8697" marR="8697" marT="8697" marB="0" anchor="b">
                    <a:lnL>
                      <a:noFill/>
                    </a:lnL>
                    <a:lnR>
                      <a:noFill/>
                    </a:lnR>
                    <a:lnT w="12700" cap="flat" cmpd="sng" algn="ctr">
                      <a:solidFill>
                        <a:srgbClr val="000000"/>
                      </a:solidFill>
                      <a:prstDash val="solid"/>
                      <a:round/>
                      <a:headEnd type="none" w="med" len="med"/>
                      <a:tailEnd type="none" w="med" len="med"/>
                    </a:lnT>
                    <a:lnB>
                      <a:noFill/>
                    </a:lnB>
                    <a:solidFill>
                      <a:srgbClr val="C0C0C0"/>
                    </a:solidFill>
                  </a:tcPr>
                </a:tc>
                <a:tc hMerge="1">
                  <a:txBody>
                    <a:bodyPr/>
                    <a:lstStyle/>
                    <a:p>
                      <a:endParaRPr lang="en-US"/>
                    </a:p>
                  </a:txBody>
                  <a:tcPr/>
                </a:tc>
                <a:tc>
                  <a:txBody>
                    <a:bodyPr/>
                    <a:lstStyle/>
                    <a:p>
                      <a:pPr algn="ctr" fontAlgn="b"/>
                      <a:r>
                        <a:rPr lang="en-US" sz="1600" b="0" i="0" u="none" strike="noStrike">
                          <a:latin typeface="Arial"/>
                        </a:rPr>
                        <a:t> </a:t>
                      </a:r>
                    </a:p>
                  </a:txBody>
                  <a:tcPr marL="8697" marR="8697" marT="8697" marB="0" anchor="b">
                    <a:lnL>
                      <a:noFill/>
                    </a:lnL>
                    <a:lnR>
                      <a:noFill/>
                    </a:lnR>
                    <a:lnT>
                      <a:noFill/>
                    </a:lnT>
                    <a:lnB>
                      <a:noFill/>
                    </a:lnB>
                    <a:solidFill>
                      <a:srgbClr val="C0C0C0"/>
                    </a:solidFill>
                  </a:tcPr>
                </a:tc>
                <a:tc>
                  <a:txBody>
                    <a:bodyPr/>
                    <a:lstStyle/>
                    <a:p>
                      <a:pPr algn="ctr" fontAlgn="b"/>
                      <a:r>
                        <a:rPr lang="en-US" sz="1600" b="0" i="0" u="none" strike="noStrike">
                          <a:latin typeface="Arial"/>
                        </a:rPr>
                        <a:t> </a:t>
                      </a:r>
                    </a:p>
                  </a:txBody>
                  <a:tcPr marL="8697" marR="8697" marT="8697" marB="0" anchor="b">
                    <a:lnL>
                      <a:noFill/>
                    </a:lnL>
                    <a:lnR>
                      <a:noFill/>
                    </a:lnR>
                    <a:lnT>
                      <a:noFill/>
                    </a:lnT>
                    <a:lnB>
                      <a:noFill/>
                    </a:lnB>
                    <a:solidFill>
                      <a:srgbClr val="C0C0C0"/>
                    </a:solidFill>
                  </a:tcPr>
                </a:tc>
              </a:tr>
              <a:tr h="473254">
                <a:tc gridSpan="2">
                  <a:txBody>
                    <a:bodyPr/>
                    <a:lstStyle/>
                    <a:p>
                      <a:pPr algn="l" fontAlgn="b"/>
                      <a:r>
                        <a:rPr lang="en-US" sz="1600" b="1" i="0" u="none" strike="noStrike">
                          <a:latin typeface="Arial"/>
                        </a:rPr>
                        <a:t>1 Group - group 5</a:t>
                      </a:r>
                    </a:p>
                  </a:txBody>
                  <a:tcPr marL="8697" marR="8697" marT="8697"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a:txBody>
                    <a:bodyPr/>
                    <a:lstStyle/>
                    <a:p>
                      <a:pPr algn="ctr" fontAlgn="b"/>
                      <a:r>
                        <a:rPr lang="en-US" sz="1600" b="0" i="0" u="none" strike="noStrike">
                          <a:latin typeface="Arial"/>
                        </a:rPr>
                        <a:t> </a:t>
                      </a:r>
                    </a:p>
                  </a:txBody>
                  <a:tcPr marL="8697" marR="8697" marT="8697"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 </a:t>
                      </a:r>
                    </a:p>
                  </a:txBody>
                  <a:tcPr marL="8697" marR="8697" marT="8697"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 </a:t>
                      </a:r>
                    </a:p>
                  </a:txBody>
                  <a:tcPr marL="8697" marR="8697" marT="8697"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r>
              <a:tr h="266539">
                <a:tc>
                  <a:txBody>
                    <a:bodyPr/>
                    <a:lstStyle/>
                    <a:p>
                      <a:pPr algn="ctr" fontAlgn="b"/>
                      <a:r>
                        <a:rPr lang="en-US" sz="1600" b="0" i="0" u="none" strike="noStrike">
                          <a:latin typeface="Arial"/>
                        </a:rPr>
                        <a:t>25</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73</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mean</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69.7</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r>
              <a:tr h="266539">
                <a:tc>
                  <a:txBody>
                    <a:bodyPr/>
                    <a:lstStyle/>
                    <a:p>
                      <a:pPr algn="ctr" fontAlgn="b"/>
                      <a:r>
                        <a:rPr lang="en-US" sz="1600" b="0" i="0" u="none" strike="noStrike">
                          <a:latin typeface="Arial"/>
                        </a:rPr>
                        <a:t>26</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72</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stdev</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3.3</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r>
              <a:tr h="266539">
                <a:tc>
                  <a:txBody>
                    <a:bodyPr/>
                    <a:lstStyle/>
                    <a:p>
                      <a:pPr algn="ctr" fontAlgn="b"/>
                      <a:r>
                        <a:rPr lang="en-US" sz="1600" b="0" i="0" u="none" strike="noStrike">
                          <a:latin typeface="Arial"/>
                        </a:rPr>
                        <a:t>27</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66</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r>
              <a:tr h="266539">
                <a:tc>
                  <a:txBody>
                    <a:bodyPr/>
                    <a:lstStyle/>
                    <a:p>
                      <a:pPr algn="ctr" fontAlgn="b"/>
                      <a:r>
                        <a:rPr lang="en-US" sz="1600" b="0" i="0" u="none" strike="noStrike">
                          <a:latin typeface="Arial"/>
                        </a:rPr>
                        <a:t>28</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71</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1"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median</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71.0</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r>
              <a:tr h="266539">
                <a:tc>
                  <a:txBody>
                    <a:bodyPr/>
                    <a:lstStyle/>
                    <a:p>
                      <a:pPr algn="ctr" fontAlgn="b"/>
                      <a:r>
                        <a:rPr lang="en-US" sz="1600" b="0" i="0" u="none" strike="noStrike">
                          <a:latin typeface="Arial"/>
                        </a:rPr>
                        <a:t>29</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65</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r>
              <a:tr h="266539">
                <a:tc>
                  <a:txBody>
                    <a:bodyPr/>
                    <a:lstStyle/>
                    <a:p>
                      <a:pPr algn="ctr" fontAlgn="b"/>
                      <a:r>
                        <a:rPr lang="en-US" sz="1600" b="0" i="0" u="none" strike="noStrike">
                          <a:latin typeface="Arial"/>
                        </a:rPr>
                        <a:t>30</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71</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r>
              <a:tr h="262919">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0"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a:noFill/>
                    </a:lnR>
                    <a:lnT>
                      <a:noFill/>
                    </a:lnT>
                    <a:lnB>
                      <a:noFill/>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a:noFill/>
                    </a:lnB>
                    <a:solidFill>
                      <a:srgbClr val="DBE5F1"/>
                    </a:solidFill>
                  </a:tcPr>
                </a:tc>
              </a:tr>
              <a:tr h="394379">
                <a:tc gridSpan="2">
                  <a:txBody>
                    <a:bodyPr/>
                    <a:lstStyle/>
                    <a:p>
                      <a:pPr algn="l" fontAlgn="b"/>
                      <a:r>
                        <a:rPr lang="en-US" sz="1600" b="1" i="0" u="none" strike="noStrike">
                          <a:latin typeface="Arial"/>
                        </a:rPr>
                        <a:t>2 Groups - 5 and 2</a:t>
                      </a:r>
                    </a:p>
                  </a:txBody>
                  <a:tcPr marL="8697" marR="8697" marT="869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a:txBody>
                    <a:bodyPr/>
                    <a:lstStyle/>
                    <a:p>
                      <a:pPr algn="ctr" fontAlgn="b"/>
                      <a:r>
                        <a:rPr lang="en-US" sz="1600" b="0" i="0" u="none" strike="noStrike">
                          <a:latin typeface="Arial"/>
                        </a:rPr>
                        <a:t> </a:t>
                      </a:r>
                    </a:p>
                  </a:txBody>
                  <a:tcPr marL="8697" marR="8697" marT="869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 </a:t>
                      </a:r>
                    </a:p>
                  </a:txBody>
                  <a:tcPr marL="8697" marR="8697" marT="869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dirty="0">
                          <a:latin typeface="Arial"/>
                        </a:rPr>
                        <a:t> </a:t>
                      </a:r>
                    </a:p>
                  </a:txBody>
                  <a:tcPr marL="8697" marR="8697" marT="8697"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dirty="0">
                          <a:latin typeface="Arial"/>
                        </a:rPr>
                        <a:t> </a:t>
                      </a:r>
                    </a:p>
                  </a:txBody>
                  <a:tcPr marL="8697" marR="8697" marT="8697"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a:noFill/>
                    </a:lnL>
                    <a:lnR>
                      <a:noFill/>
                    </a:lnR>
                    <a:lnT>
                      <a:noFill/>
                    </a:lnT>
                    <a:lnB w="1270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7</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69</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group</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mean</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69</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8</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72</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mean</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1600" b="0" i="0" u="none" strike="noStrike">
                          <a:latin typeface="Arial"/>
                        </a:rPr>
                        <a:t>68.0</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err="1">
                          <a:latin typeface="Arial"/>
                        </a:rPr>
                        <a:t>stdev</a:t>
                      </a:r>
                      <a:endParaRPr lang="en-US" sz="2000" b="1" i="0" u="none" strike="noStrike" dirty="0">
                        <a:latin typeface="Arial"/>
                      </a:endParaRP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1.18</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9</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65</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10</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66</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median</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2000" b="1" i="0" u="none" strike="noStrike" dirty="0">
                          <a:latin typeface="Arial"/>
                        </a:rPr>
                        <a:t>69</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11</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68</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2000" b="1"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81231">
                <a:tc>
                  <a:txBody>
                    <a:bodyPr/>
                    <a:lstStyle/>
                    <a:p>
                      <a:pPr algn="ctr" fontAlgn="b"/>
                      <a:r>
                        <a:rPr lang="en-US" sz="1600" b="0" i="0" u="none" strike="noStrike">
                          <a:latin typeface="Arial"/>
                        </a:rPr>
                        <a:t>12</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70</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group</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25</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73</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mean</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r" fontAlgn="b"/>
                      <a:r>
                        <a:rPr lang="en-US" sz="1600" b="0" i="0" u="none" strike="noStrike">
                          <a:latin typeface="Arial"/>
                        </a:rPr>
                        <a:t>69.7</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26</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71</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27</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72</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28</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66</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29</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a:latin typeface="Arial"/>
                        </a:rPr>
                        <a:t>71</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66539">
                <a:tc>
                  <a:txBody>
                    <a:bodyPr/>
                    <a:lstStyle/>
                    <a:p>
                      <a:pPr algn="ctr" fontAlgn="b"/>
                      <a:r>
                        <a:rPr lang="en-US" sz="1600" b="0" i="0" u="none" strike="noStrike">
                          <a:latin typeface="Arial"/>
                        </a:rPr>
                        <a:t>30</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b"/>
                      <a:r>
                        <a:rPr lang="en-US" sz="1600" b="0" i="0" u="none" strike="noStrike" dirty="0">
                          <a:latin typeface="Arial"/>
                        </a:rPr>
                        <a:t>65</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b"/>
                      <a:r>
                        <a:rPr lang="en-US" sz="1600" b="0" i="0" u="none" strike="noStrike" dirty="0">
                          <a:latin typeface="Arial"/>
                        </a:rPr>
                        <a:t> </a:t>
                      </a:r>
                    </a:p>
                  </a:txBody>
                  <a:tcPr marL="8697" marR="8697" marT="8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class RV?</a:t>
            </a:r>
            <a:endParaRPr lang="en-US" dirty="0"/>
          </a:p>
        </p:txBody>
      </p:sp>
      <p:sp>
        <p:nvSpPr>
          <p:cNvPr id="3" name="Content Placeholder 2"/>
          <p:cNvSpPr>
            <a:spLocks noGrp="1"/>
          </p:cNvSpPr>
          <p:nvPr>
            <p:ph idx="1"/>
          </p:nvPr>
        </p:nvSpPr>
        <p:spPr/>
        <p:txBody>
          <a:bodyPr/>
          <a:lstStyle/>
          <a:p>
            <a:r>
              <a:rPr lang="en-US" dirty="0" smtClean="0"/>
              <a:t>Mean = 68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8229600" cy="1143000"/>
          </a:xfrm>
        </p:spPr>
        <p:txBody>
          <a:bodyPr/>
          <a:lstStyle/>
          <a:p>
            <a:pPr eaLnBrk="1" hangingPunct="1"/>
            <a:r>
              <a:rPr lang="en-US" dirty="0" smtClean="0"/>
              <a:t>Statistics</a:t>
            </a:r>
          </a:p>
        </p:txBody>
      </p:sp>
      <p:sp>
        <p:nvSpPr>
          <p:cNvPr id="67587" name="Rectangle 3"/>
          <p:cNvSpPr>
            <a:spLocks noGrp="1" noChangeArrowheads="1"/>
          </p:cNvSpPr>
          <p:nvPr>
            <p:ph type="body" idx="1"/>
          </p:nvPr>
        </p:nvSpPr>
        <p:spPr>
          <a:xfrm>
            <a:off x="457200" y="838200"/>
            <a:ext cx="8305800" cy="5410200"/>
          </a:xfrm>
        </p:spPr>
        <p:txBody>
          <a:bodyPr/>
          <a:lstStyle/>
          <a:p>
            <a:pPr eaLnBrk="1" hangingPunct="1">
              <a:buFontTx/>
              <a:buNone/>
            </a:pPr>
            <a:r>
              <a:rPr lang="en-US" dirty="0" smtClean="0"/>
              <a:t>2 parts</a:t>
            </a:r>
          </a:p>
          <a:p>
            <a:pPr eaLnBrk="1" hangingPunct="1"/>
            <a:r>
              <a:rPr lang="en-US" dirty="0" smtClean="0"/>
              <a:t>Philosophical and Common Sense</a:t>
            </a:r>
          </a:p>
          <a:p>
            <a:pPr lvl="1" eaLnBrk="1" hangingPunct="1"/>
            <a:r>
              <a:rPr lang="en-US" dirty="0" smtClean="0"/>
              <a:t>How do you conduct a study?</a:t>
            </a:r>
          </a:p>
          <a:p>
            <a:pPr lvl="1" eaLnBrk="1" hangingPunct="1"/>
            <a:r>
              <a:rPr lang="en-US" dirty="0" smtClean="0"/>
              <a:t>Framing hypotheses</a:t>
            </a:r>
          </a:p>
          <a:p>
            <a:pPr lvl="1" eaLnBrk="1" hangingPunct="1"/>
            <a:r>
              <a:rPr lang="en-US" dirty="0" smtClean="0"/>
              <a:t>What are your assumptions</a:t>
            </a:r>
          </a:p>
          <a:p>
            <a:pPr lvl="1" eaLnBrk="1" hangingPunct="1"/>
            <a:r>
              <a:rPr lang="en-US" dirty="0" smtClean="0"/>
              <a:t>Sampling and inference</a:t>
            </a:r>
          </a:p>
          <a:p>
            <a:pPr eaLnBrk="1" hangingPunct="1"/>
            <a:r>
              <a:rPr lang="en-US" dirty="0" smtClean="0"/>
              <a:t>Equations, algorithms etc.</a:t>
            </a:r>
          </a:p>
          <a:p>
            <a:pPr lvl="1" eaLnBrk="1" hangingPunct="1"/>
            <a:r>
              <a:rPr lang="en-US" dirty="0" smtClean="0"/>
              <a:t>Necessary to obtain measures and tests</a:t>
            </a:r>
          </a:p>
          <a:p>
            <a:pPr lvl="1" eaLnBrk="1" hangingPunct="1"/>
            <a:r>
              <a:rPr lang="en-US" dirty="0" smtClean="0"/>
              <a:t>Many programs that allow you to “push a button”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DA1F0979BCE84C90F912CD133878DB" ma:contentTypeVersion="0" ma:contentTypeDescription="Create a new document." ma:contentTypeScope="" ma:versionID="c02615be39e3579ace097c62be841a72">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C36F838-AF92-4835-A512-B47F03E6D861}">
  <ds:schemaRefs>
    <ds:schemaRef ds:uri="http://schemas.microsoft.com/sharepoint/v3/contenttype/forms"/>
  </ds:schemaRefs>
</ds:datastoreItem>
</file>

<file path=customXml/itemProps2.xml><?xml version="1.0" encoding="utf-8"?>
<ds:datastoreItem xmlns:ds="http://schemas.openxmlformats.org/officeDocument/2006/customXml" ds:itemID="{4D4434B5-FEB8-4BED-81B7-60C149F402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035F3C1-3D6C-4F72-BE5A-1B601ACE3D6E}">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1929</TotalTime>
  <Words>4630</Words>
  <Application>Microsoft Office PowerPoint</Application>
  <PresentationFormat>On-screen Show (4:3)</PresentationFormat>
  <Paragraphs>1723</Paragraphs>
  <Slides>89</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Default Design</vt:lpstr>
      <vt:lpstr>Chart</vt:lpstr>
      <vt:lpstr>Statistics </vt:lpstr>
      <vt:lpstr>Overview</vt:lpstr>
      <vt:lpstr>Overview</vt:lpstr>
      <vt:lpstr>Overview</vt:lpstr>
      <vt:lpstr>Think about what you do with data</vt:lpstr>
      <vt:lpstr>Slide 6</vt:lpstr>
      <vt:lpstr>Slide 7</vt:lpstr>
      <vt:lpstr>Problems</vt:lpstr>
      <vt:lpstr>Statistics</vt:lpstr>
      <vt:lpstr>Statistics</vt:lpstr>
      <vt:lpstr>Three kinds of data</vt:lpstr>
      <vt:lpstr>Height </vt:lpstr>
      <vt:lpstr>Slide 13</vt:lpstr>
      <vt:lpstr>Slide 14</vt:lpstr>
      <vt:lpstr>Height</vt:lpstr>
      <vt:lpstr>Slide 16</vt:lpstr>
      <vt:lpstr>Slide 17</vt:lpstr>
      <vt:lpstr>Other kinds of data</vt:lpstr>
      <vt:lpstr>Reaction to “statistics” on the agenda</vt:lpstr>
      <vt:lpstr>Can’t take an arithmetic mean of the response: </vt:lpstr>
      <vt:lpstr>Other kinds of data</vt:lpstr>
      <vt:lpstr>What kind of data are months?</vt:lpstr>
      <vt:lpstr>Slide 23</vt:lpstr>
      <vt:lpstr>Slide 24</vt:lpstr>
      <vt:lpstr>Three kinds of data</vt:lpstr>
      <vt:lpstr>What  kind of data are these? fill out your worksheet</vt:lpstr>
      <vt:lpstr>Slide 27</vt:lpstr>
      <vt:lpstr>More than RV</vt:lpstr>
      <vt:lpstr>Range</vt:lpstr>
      <vt:lpstr>Which properties on you list can you create a range for?</vt:lpstr>
      <vt:lpstr>Slide 31</vt:lpstr>
      <vt:lpstr>Slide 32</vt:lpstr>
      <vt:lpstr>Slide 33</vt:lpstr>
      <vt:lpstr>Slide 34</vt:lpstr>
      <vt:lpstr>Outliers can occur for many reasons.</vt:lpstr>
      <vt:lpstr>Which properties on your list can you calculate a standard deviation for?</vt:lpstr>
      <vt:lpstr>Confidence Interval</vt:lpstr>
      <vt:lpstr>Slide 38</vt:lpstr>
      <vt:lpstr>Slide 39</vt:lpstr>
      <vt:lpstr>Slide 40</vt:lpstr>
      <vt:lpstr>Slide 41</vt:lpstr>
      <vt:lpstr>Population</vt:lpstr>
      <vt:lpstr>How do we say things about a population?</vt:lpstr>
      <vt:lpstr>Sample</vt:lpstr>
      <vt:lpstr>Sample</vt:lpstr>
      <vt:lpstr>Slide 46</vt:lpstr>
      <vt:lpstr>Slide 47</vt:lpstr>
      <vt:lpstr>Slide 48</vt:lpstr>
      <vt:lpstr>Slide 49</vt:lpstr>
      <vt:lpstr>Slide 50</vt:lpstr>
      <vt:lpstr>Why do I keep using the word random?</vt:lpstr>
      <vt:lpstr>A note on bias </vt:lpstr>
      <vt:lpstr>Slide 53</vt:lpstr>
      <vt:lpstr>Slide 54</vt:lpstr>
      <vt:lpstr>Slide 55</vt:lpstr>
      <vt:lpstr>Slide 56</vt:lpstr>
      <vt:lpstr>Weighted Mean</vt:lpstr>
      <vt:lpstr>Weighted Mean</vt:lpstr>
      <vt:lpstr>Weighted Mean</vt:lpstr>
      <vt:lpstr>Weighted Mean</vt:lpstr>
      <vt:lpstr>Weighted Mean</vt:lpstr>
      <vt:lpstr>Slide 62</vt:lpstr>
      <vt:lpstr>Inference Space</vt:lpstr>
      <vt:lpstr>Why do we care?</vt:lpstr>
      <vt:lpstr>Why do we care?</vt:lpstr>
      <vt:lpstr>Slide 66</vt:lpstr>
      <vt:lpstr>Inference Space</vt:lpstr>
      <vt:lpstr>Inference Space</vt:lpstr>
      <vt:lpstr>Inference Space</vt:lpstr>
      <vt:lpstr>Inference Space</vt:lpstr>
      <vt:lpstr>Inference Space</vt:lpstr>
      <vt:lpstr>Slide 72</vt:lpstr>
      <vt:lpstr>Slide 73</vt:lpstr>
      <vt:lpstr>Inference Space</vt:lpstr>
      <vt:lpstr>Inference Space</vt:lpstr>
      <vt:lpstr>Questions?</vt:lpstr>
      <vt:lpstr>Class Height</vt:lpstr>
      <vt:lpstr>Slide 78</vt:lpstr>
      <vt:lpstr>Slide 79</vt:lpstr>
      <vt:lpstr>Slide 80</vt:lpstr>
      <vt:lpstr>Slide 81</vt:lpstr>
      <vt:lpstr>Slide 82</vt:lpstr>
      <vt:lpstr>Slide 83</vt:lpstr>
      <vt:lpstr>Slide 84</vt:lpstr>
      <vt:lpstr>Sampling</vt:lpstr>
      <vt:lpstr>Slide 86</vt:lpstr>
      <vt:lpstr>Slide 87</vt:lpstr>
      <vt:lpstr>Slide 88</vt:lpstr>
      <vt:lpstr>What is our class RV?</vt:lpstr>
    </vt:vector>
  </TitlesOfParts>
  <Company>USDA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 Stats for point data and soil corr </dc:title>
  <dc:creator>skye.wills</dc:creator>
  <cp:lastModifiedBy>skye.wills</cp:lastModifiedBy>
  <cp:revision>77</cp:revision>
  <dcterms:created xsi:type="dcterms:W3CDTF">2009-08-18T20:16:19Z</dcterms:created>
  <dcterms:modified xsi:type="dcterms:W3CDTF">2010-07-14T14:34:00Z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0x010100EBDA1F0979BCE84C90F912CD133878DB</vt:lpwstr>
  </property>
</Properties>
</file>