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87" r:id="rId3"/>
    <p:sldId id="298" r:id="rId4"/>
    <p:sldId id="312" r:id="rId5"/>
    <p:sldId id="303" r:id="rId6"/>
    <p:sldId id="323" r:id="rId7"/>
    <p:sldId id="300" r:id="rId8"/>
    <p:sldId id="301" r:id="rId9"/>
    <p:sldId id="299" r:id="rId10"/>
    <p:sldId id="302" r:id="rId11"/>
    <p:sldId id="307" r:id="rId12"/>
    <p:sldId id="304" r:id="rId13"/>
    <p:sldId id="322" r:id="rId14"/>
    <p:sldId id="315" r:id="rId15"/>
    <p:sldId id="316" r:id="rId16"/>
    <p:sldId id="317" r:id="rId17"/>
    <p:sldId id="318" r:id="rId18"/>
    <p:sldId id="319" r:id="rId19"/>
    <p:sldId id="296" r:id="rId20"/>
    <p:sldId id="297" r:id="rId21"/>
    <p:sldId id="326" r:id="rId22"/>
    <p:sldId id="310" r:id="rId23"/>
    <p:sldId id="294" r:id="rId24"/>
    <p:sldId id="306" r:id="rId25"/>
    <p:sldId id="325" r:id="rId26"/>
    <p:sldId id="320" r:id="rId27"/>
    <p:sldId id="308" r:id="rId28"/>
    <p:sldId id="324" r:id="rId29"/>
    <p:sldId id="309" r:id="rId30"/>
    <p:sldId id="31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77504" autoAdjust="0"/>
  </p:normalViewPr>
  <p:slideViewPr>
    <p:cSldViewPr showGuides="1">
      <p:cViewPr varScale="1">
        <p:scale>
          <a:sx n="68" d="100"/>
          <a:sy n="68" d="100"/>
        </p:scale>
        <p:origin x="18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3/2/2016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Are the model assumptions met?</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Scull et al., 2005 in The</a:t>
            </a:r>
            <a:r>
              <a:rPr lang="en-US" baseline="0" dirty="0" smtClean="0"/>
              <a:t> Professional Geographer. This study compared </a:t>
            </a:r>
            <a:r>
              <a:rPr lang="en-US" baseline="0" dirty="0" err="1" smtClean="0"/>
              <a:t>nonspatial</a:t>
            </a:r>
            <a:r>
              <a:rPr lang="en-US" baseline="0" dirty="0" smtClean="0"/>
              <a:t> statistical models with geospatial statistical models to predict A horizon gravel and surface fragments for a portion of the Pinto Basin in Joshua Tree National Park, CA. They concluded that MLR performed the best with a m</a:t>
            </a:r>
            <a:r>
              <a:rPr lang="en-US" dirty="0" smtClean="0"/>
              <a:t>ean jackknife RMSE of </a:t>
            </a:r>
            <a:r>
              <a:rPr lang="en-US" baseline="0" dirty="0" smtClean="0"/>
              <a:t>12.7% for A horizon gravel and 20.7% for rock fragments. </a:t>
            </a:r>
            <a:r>
              <a:rPr lang="en-US" b="1" baseline="0" dirty="0" smtClean="0"/>
              <a:t>Looking at the fitted vs actual values, what do you notice about their MLR model?</a:t>
            </a:r>
          </a:p>
          <a:p>
            <a:endParaRPr lang="en-US" baseline="0" dirty="0" smtClean="0"/>
          </a:p>
          <a:p>
            <a:r>
              <a:rPr lang="en-US" baseline="0" dirty="0" smtClean="0"/>
              <a:t>-PCA of </a:t>
            </a:r>
            <a:r>
              <a:rPr lang="en-US" baseline="0" dirty="0" err="1" smtClean="0"/>
              <a:t>landsat</a:t>
            </a:r>
            <a:r>
              <a:rPr lang="en-US" baseline="0" dirty="0" smtClean="0"/>
              <a:t> was used in MLR models</a:t>
            </a:r>
          </a:p>
          <a:p>
            <a:r>
              <a:rPr lang="en-US" baseline="0" dirty="0" smtClean="0"/>
              <a:t>“the high standard deviations for the regression tree and geostatistical models show that they are more sensitive to outliers and data anomalies than other methods”</a:t>
            </a:r>
          </a:p>
          <a:p>
            <a:r>
              <a:rPr lang="en-US" baseline="0" dirty="0" smtClean="0"/>
              <a:t>“the discontinuous data pattern.”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199163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29</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What can you conclude from this regression</a:t>
            </a:r>
            <a:r>
              <a:rPr lang="en-US" b="1" baseline="0" dirty="0" smtClean="0"/>
              <a:t> summary?</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150395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30289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3/2/2016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3/2/2016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css-tech/stats_for_soil_survey/tree/master/chapters/6_linear_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42915"/>
          <a:stretch/>
        </p:blipFill>
        <p:spPr>
          <a:xfrm>
            <a:off x="918328" y="2057399"/>
            <a:ext cx="6867762" cy="228601"/>
          </a:xfrm>
          <a:prstGeom prst="rect">
            <a:avLst/>
          </a:prstGeom>
        </p:spPr>
      </p:pic>
      <p:sp>
        <p:nvSpPr>
          <p:cNvPr id="2" name="Title 1"/>
          <p:cNvSpPr>
            <a:spLocks noGrp="1"/>
          </p:cNvSpPr>
          <p:nvPr>
            <p:ph type="title"/>
          </p:nvPr>
        </p:nvSpPr>
        <p:spPr/>
        <p:txBody>
          <a:bodyPr/>
          <a:lstStyle/>
          <a:p>
            <a:r>
              <a:rPr lang="en-US" dirty="0" smtClean="0"/>
              <a:t>EXERCISE: Interpreting Model Results</a:t>
            </a:r>
            <a:endParaRPr lang="en-US" dirty="0"/>
          </a:p>
        </p:txBody>
      </p:sp>
      <p:pic>
        <p:nvPicPr>
          <p:cNvPr id="16" name="Picture 15"/>
          <p:cNvPicPr>
            <a:picLocks noChangeAspect="1"/>
          </p:cNvPicPr>
          <p:nvPr/>
        </p:nvPicPr>
        <p:blipFill rotWithShape="1">
          <a:blip r:embed="rId4"/>
          <a:srcRect l="23500" t="27036" r="24000" b="6444"/>
          <a:stretch/>
        </p:blipFill>
        <p:spPr>
          <a:xfrm>
            <a:off x="918328" y="2438399"/>
            <a:ext cx="6244472" cy="3897555"/>
          </a:xfrm>
          <a:prstGeom prst="rect">
            <a:avLst/>
          </a:prstGeom>
        </p:spPr>
      </p:pic>
      <p:sp>
        <p:nvSpPr>
          <p:cNvPr id="6" name="Rectangle 5"/>
          <p:cNvSpPr/>
          <p:nvPr/>
        </p:nvSpPr>
        <p:spPr>
          <a:xfrm>
            <a:off x="0" y="6642556"/>
            <a:ext cx="6396872" cy="215444"/>
          </a:xfrm>
          <a:prstGeom prst="rect">
            <a:avLst/>
          </a:prstGeom>
        </p:spPr>
        <p:txBody>
          <a:bodyPr wrap="square">
            <a:spAutoFit/>
          </a:bodyPr>
          <a:lstStyle/>
          <a:p>
            <a:r>
              <a:rPr lang="en-US" sz="800" dirty="0"/>
              <a:t>http://www.montana.edu/screel/Webpages/conservation%20biology/Interpreting%20Regression%20Coefficients.html#/24</a:t>
            </a:r>
          </a:p>
        </p:txBody>
      </p:sp>
    </p:spTree>
    <p:extLst>
      <p:ext uri="{BB962C8B-B14F-4D97-AF65-F5344CB8AC3E}">
        <p14:creationId xmlns:p14="http://schemas.microsoft.com/office/powerpoint/2010/main" val="282041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hlinkClick r:id="rId2"/>
              </a:rPr>
              <a:t>https://</a:t>
            </a:r>
            <a:r>
              <a:rPr lang="en-US" sz="2400" dirty="0" smtClean="0">
                <a:hlinkClick r:id="rId2"/>
              </a:rPr>
              <a:t>github.com/ncss-tech/stats_for_soil_survey/tree/master/chapters/6_linear_models</a:t>
            </a:r>
            <a:r>
              <a:rPr lang="en-US" sz="2400" dirty="0" smtClean="0"/>
              <a:t> </a:t>
            </a:r>
            <a:endParaRPr lang="en-US" sz="2400"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3">
            <a:grayscl/>
          </a:blip>
          <a:stretch>
            <a:fillRect/>
          </a:stretch>
        </p:blipFill>
        <p:spPr>
          <a:xfrm>
            <a:off x="1525711" y="365760"/>
            <a:ext cx="5287906" cy="6246910"/>
          </a:xfrm>
          <a:prstGeom prst="rect">
            <a:avLst/>
          </a:prstGeom>
        </p:spPr>
      </p:pic>
      <p:sp>
        <p:nvSpPr>
          <p:cNvPr id="8" name="TextBox 7"/>
          <p:cNvSpPr txBox="1"/>
          <p:nvPr/>
        </p:nvSpPr>
        <p:spPr>
          <a:xfrm>
            <a:off x="0" y="6590677"/>
            <a:ext cx="1164101" cy="246221"/>
          </a:xfrm>
          <a:prstGeom prst="rect">
            <a:avLst/>
          </a:prstGeom>
          <a:noFill/>
        </p:spPr>
        <p:txBody>
          <a:bodyPr wrap="none" rtlCol="0">
            <a:spAutoFit/>
          </a:bodyPr>
          <a:lstStyle/>
          <a:p>
            <a:r>
              <a:rPr lang="en-US" sz="1000" dirty="0" smtClean="0"/>
              <a:t>Scull et al., 2005</a:t>
            </a:r>
            <a:endParaRPr lang="en-US" sz="1000" dirty="0"/>
          </a:p>
        </p:txBody>
      </p:sp>
    </p:spTree>
    <p:extLst>
      <p:ext uri="{BB962C8B-B14F-4D97-AF65-F5344CB8AC3E}">
        <p14:creationId xmlns:p14="http://schemas.microsoft.com/office/powerpoint/2010/main" val="2184580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Used in soil science since the early 1900s </a:t>
            </a:r>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924785"/>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924785"/>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5082992"/>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83599" y="5082993"/>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77099" y="5055293"/>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531739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63008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508017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59733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6271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12060</TotalTime>
  <Words>1987</Words>
  <Application>Microsoft Office PowerPoint</Application>
  <PresentationFormat>On-screen Show (4:3)</PresentationFormat>
  <Paragraphs>242</Paragraphs>
  <Slides>30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Simple vs. Multiple Linear Regression</vt:lpstr>
      <vt:lpstr>Linear Regression</vt:lpstr>
      <vt:lpstr>Ordinary Least Squares</vt:lpstr>
      <vt:lpstr>Wills et al., 2013</vt:lpstr>
      <vt:lpstr>Seybold et al., 2009</vt:lpstr>
      <vt:lpstr>Model Assumptions</vt:lpstr>
      <vt:lpstr>Testing Model Assumptions</vt:lpstr>
      <vt:lpstr>Methodology</vt:lpstr>
      <vt:lpstr>Interpreting Model Results</vt:lpstr>
      <vt:lpstr>EXERCISE: Interpreting Model Results</vt:lpstr>
      <vt:lpstr>Diagnostic Plots</vt:lpstr>
      <vt:lpstr>Residuals vs Fitted</vt:lpstr>
      <vt:lpstr>QQ Plot</vt:lpstr>
      <vt:lpstr>Spread-Location</vt:lpstr>
      <vt:lpstr>Leverage Plot</vt:lpstr>
      <vt:lpstr>EXERCISE: Linear Regression</vt:lpstr>
      <vt:lpstr>Summary</vt:lpstr>
      <vt:lpstr>PowerPoint Presentation</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322</cp:revision>
  <dcterms:created xsi:type="dcterms:W3CDTF">2014-07-22T17:36:19Z</dcterms:created>
  <dcterms:modified xsi:type="dcterms:W3CDTF">2016-03-02T13:25:13Z</dcterms:modified>
</cp:coreProperties>
</file>