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98" r:id="rId3"/>
    <p:sldId id="309" r:id="rId4"/>
    <p:sldId id="310" r:id="rId5"/>
    <p:sldId id="276" r:id="rId6"/>
    <p:sldId id="299" r:id="rId7"/>
    <p:sldId id="300" r:id="rId8"/>
    <p:sldId id="277" r:id="rId9"/>
    <p:sldId id="311" r:id="rId10"/>
    <p:sldId id="302" r:id="rId11"/>
    <p:sldId id="303" r:id="rId12"/>
    <p:sldId id="304" r:id="rId13"/>
    <p:sldId id="305" r:id="rId14"/>
    <p:sldId id="306" r:id="rId15"/>
    <p:sldId id="308" r:id="rId16"/>
    <p:sldId id="297" r:id="rId17"/>
    <p:sldId id="284" r:id="rId18"/>
    <p:sldId id="285" r:id="rId19"/>
    <p:sldId id="286" r:id="rId20"/>
    <p:sldId id="278" r:id="rId21"/>
    <p:sldId id="287" r:id="rId22"/>
    <p:sldId id="301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295" r:id="rId31"/>
    <p:sldId id="296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16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0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SE is greater than 2: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 smtClean="0"/>
              <a:t>Reject entire model</a:t>
            </a:r>
          </a:p>
          <a:p>
            <a:pPr marL="228600" indent="-228600">
              <a:buAutoNum type="arabicParenR"/>
            </a:pPr>
            <a:r>
              <a:rPr lang="en-US" dirty="0" smtClean="0"/>
              <a:t>Drop the offending variables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R-</a:t>
            </a:r>
            <a:r>
              <a:rPr lang="en-US" dirty="0" err="1"/>
              <a:t>squareds</a:t>
            </a:r>
            <a:r>
              <a:rPr lang="en-US" dirty="0"/>
              <a:t> cannot be interpreted independently or compared across datasets, they are valid and useful in evaluating multiple models predicting the same outcome on the same dataset.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statistic without context has little meaning.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only has meaning when compared to another pseudo R-squared of the same type, on the same data, predicting the same outcome.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situation, the higher pseudo R-squared indicates which model better predicts the outcome.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4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= no</a:t>
            </a:r>
          </a:p>
          <a:p>
            <a:r>
              <a:rPr lang="en-US" dirty="0" smtClean="0"/>
              <a:t>1 =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5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css-tech.github.io/stats_for_soil_survey/chapters/7_generalized_linear_models/7_generalized_linear_mod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1752600"/>
          </a:xfrm>
        </p:spPr>
        <p:txBody>
          <a:bodyPr/>
          <a:lstStyle/>
          <a:p>
            <a:r>
              <a:rPr lang="en-US" dirty="0" smtClean="0"/>
              <a:t>Part of the family of regression models named “Generalized linear models”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06509"/>
            <a:ext cx="476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ratio of cases to independent variables ok?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836523"/>
            <a:ext cx="381000" cy="2876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759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550" y="4968575"/>
            <a:ext cx="8516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relationship between the dependent (DV) and independent variables (IV)</a:t>
            </a:r>
          </a:p>
          <a:p>
            <a:endParaRPr lang="en-US" dirty="0"/>
          </a:p>
          <a:p>
            <a:r>
              <a:rPr lang="en-US" dirty="0" smtClean="0"/>
              <a:t>The low P value indicates there is a relationship between the DV and IV</a:t>
            </a:r>
          </a:p>
          <a:p>
            <a:endParaRPr lang="en-US" dirty="0" smtClean="0"/>
          </a:p>
          <a:p>
            <a:r>
              <a:rPr lang="en-US" dirty="0" smtClean="0"/>
              <a:t>A high value (e.g. &gt; 0.05) indicates the model performs no better with the IVs than with a </a:t>
            </a:r>
          </a:p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81200" y="2971801"/>
            <a:ext cx="1676400" cy="3410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588" y="5221843"/>
            <a:ext cx="863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multicollinearity present?</a:t>
            </a:r>
          </a:p>
          <a:p>
            <a:endParaRPr lang="en-US" dirty="0"/>
          </a:p>
          <a:p>
            <a:r>
              <a:rPr lang="en-US" dirty="0" smtClean="0"/>
              <a:t>The Standard Errors should be less than 2. This does not pertain to the intercept/constant.</a:t>
            </a:r>
          </a:p>
          <a:p>
            <a:r>
              <a:rPr lang="en-US" dirty="0" smtClean="0"/>
              <a:t>What if Standard Error is &gt; 2?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114800"/>
            <a:ext cx="685800" cy="708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12951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of individual IVs to DV</a:t>
            </a:r>
          </a:p>
          <a:p>
            <a:endParaRPr lang="en-US" dirty="0"/>
          </a:p>
          <a:p>
            <a:r>
              <a:rPr lang="en-US" dirty="0" smtClean="0"/>
              <a:t>Small “P” values indicate the IV is a </a:t>
            </a:r>
            <a:r>
              <a:rPr lang="en-US" dirty="0"/>
              <a:t>meaningful </a:t>
            </a:r>
            <a:r>
              <a:rPr lang="en-US" dirty="0" smtClean="0"/>
              <a:t>predictor</a:t>
            </a:r>
          </a:p>
          <a:p>
            <a:endParaRPr lang="en-US" dirty="0"/>
          </a:p>
          <a:p>
            <a:r>
              <a:rPr lang="en-US" dirty="0" smtClean="0"/>
              <a:t>What to do with IVs that have a large “P”?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3962400"/>
            <a:ext cx="838200" cy="9048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039906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52212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741" y="4254322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model perform better than random chance?</a:t>
            </a:r>
          </a:p>
          <a:p>
            <a:endParaRPr lang="en-US" dirty="0"/>
          </a:p>
          <a:p>
            <a:r>
              <a:rPr lang="en-US" dirty="0" smtClean="0"/>
              <a:t>“C” refers to the concordance aka c-index or AUC, with the following suggested scale (Hosmer &amp; </a:t>
            </a:r>
            <a:r>
              <a:rPr lang="en-US" dirty="0" err="1" smtClean="0"/>
              <a:t>Lemeshow</a:t>
            </a:r>
            <a:r>
              <a:rPr lang="en-US" dirty="0" smtClean="0"/>
              <a:t>, 2013)</a:t>
            </a:r>
          </a:p>
          <a:p>
            <a:r>
              <a:rPr lang="en-US" dirty="0" smtClean="0"/>
              <a:t>0.5 = no discrimination</a:t>
            </a:r>
          </a:p>
          <a:p>
            <a:r>
              <a:rPr lang="en-US" dirty="0" smtClean="0"/>
              <a:t>0.7 – 0.8 acceptable discrimination</a:t>
            </a:r>
          </a:p>
          <a:p>
            <a:r>
              <a:rPr lang="en-US" dirty="0" smtClean="0"/>
              <a:t>0.8 – 0.9 excellent discrimination</a:t>
            </a:r>
          </a:p>
          <a:p>
            <a:r>
              <a:rPr lang="en-US" dirty="0" smtClean="0"/>
              <a:t>&gt;0.9 outstanding discrimination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1634" y="2417956"/>
            <a:ext cx="638987" cy="192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609" y="4905375"/>
            <a:ext cx="8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“Goodness of fit” for the model?</a:t>
            </a:r>
          </a:p>
          <a:p>
            <a:endParaRPr lang="en-US" dirty="0"/>
          </a:p>
          <a:p>
            <a:r>
              <a:rPr lang="en-US" dirty="0" smtClean="0"/>
              <a:t>The R</a:t>
            </a:r>
            <a:r>
              <a:rPr lang="en-US" baseline="30000" dirty="0" smtClean="0"/>
              <a:t>2  </a:t>
            </a:r>
            <a:r>
              <a:rPr lang="en-US" dirty="0" smtClean="0"/>
              <a:t>of linear regression does not exist for Logistic regression. A measure called the pseudo R squared is only roughly analogous. There are several methods for calculating the pseudo R squared. In general, the higher the value the greater the variability that is explained by the IVs. </a:t>
            </a:r>
            <a:endParaRPr lang="en-US" baseline="30000" dirty="0"/>
          </a:p>
        </p:txBody>
      </p:sp>
      <p:sp>
        <p:nvSpPr>
          <p:cNvPr id="7" name="Oval 6"/>
          <p:cNvSpPr/>
          <p:nvPr/>
        </p:nvSpPr>
        <p:spPr>
          <a:xfrm>
            <a:off x="4305299" y="2895600"/>
            <a:ext cx="692041" cy="197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Beaudette, D. E., &amp; </a:t>
            </a:r>
            <a:r>
              <a:rPr lang="en-US" sz="1400" dirty="0" err="1">
                <a:effectLst/>
              </a:rPr>
              <a:t>O'Geen</a:t>
            </a:r>
            <a:r>
              <a:rPr lang="en-US" sz="1400" dirty="0">
                <a:effectLst/>
              </a:rPr>
              <a:t>, A. T. (2009). Quantifying the aspect effect: an application of solar radiation modeling for soil survey. </a:t>
            </a:r>
            <a:r>
              <a:rPr lang="en-US" sz="1400" i="1" dirty="0">
                <a:effectLst/>
              </a:rPr>
              <a:t>Soil Science Society of America Journal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73</a:t>
            </a:r>
            <a:r>
              <a:rPr lang="en-US" sz="1400" dirty="0">
                <a:effectLst/>
              </a:rPr>
              <a:t>(4), 1345-1352</a:t>
            </a:r>
            <a:r>
              <a:rPr lang="en-US" sz="1400" dirty="0" smtClean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</a:rPr>
              <a:t>Gessler</a:t>
            </a:r>
            <a:r>
              <a:rPr lang="en-US" sz="1400" dirty="0">
                <a:effectLst/>
              </a:rPr>
              <a:t>, P. E., Moore, I. D., McKenzie, N. J., &amp; Ryan, P. J. (1995). Soil-landscape modelling and spatial prediction of soil attributes. </a:t>
            </a:r>
            <a:r>
              <a:rPr lang="en-US" sz="1400" i="1" dirty="0">
                <a:effectLst/>
              </a:rPr>
              <a:t>International Journal of Geographical Information Systems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9</a:t>
            </a:r>
            <a:r>
              <a:rPr lang="en-US" sz="1400" dirty="0">
                <a:effectLst/>
              </a:rPr>
              <a:t>(4), 421-432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Gorsevski</a:t>
            </a:r>
            <a:r>
              <a:rPr lang="en-US" sz="1400" dirty="0">
                <a:effectLst/>
              </a:rPr>
              <a:t>, P. V., Gessler, P. E., Foltz, R. B., &amp; Elliot, W. J. (2006). Spatial prediction of landslide hazard using logistic regression and ROC analysis. </a:t>
            </a:r>
            <a:r>
              <a:rPr lang="en-US" sz="1400" i="1" dirty="0">
                <a:effectLst/>
              </a:rPr>
              <a:t>Transactions in GIS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10</a:t>
            </a:r>
            <a:r>
              <a:rPr lang="en-US" sz="1400" dirty="0">
                <a:effectLst/>
              </a:rPr>
              <a:t>(3), 395-415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Evans, D.M. and </a:t>
            </a:r>
            <a:r>
              <a:rPr lang="en-US" sz="1400" dirty="0" err="1">
                <a:effectLst/>
              </a:rPr>
              <a:t>Hartemink</a:t>
            </a:r>
            <a:r>
              <a:rPr lang="en-US" sz="1400" dirty="0">
                <a:effectLst/>
              </a:rPr>
              <a:t>, A.E., 2014. Digital soil mapping of a red clay subsoil covered by loess.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230</a:t>
            </a:r>
            <a:r>
              <a:rPr lang="en-US" sz="1400" dirty="0">
                <a:effectLst/>
              </a:rPr>
              <a:t>, pp.296-304.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Hosmer Jr, D.W., </a:t>
            </a:r>
            <a:r>
              <a:rPr lang="en-US" sz="1400" dirty="0" err="1">
                <a:effectLst/>
              </a:rPr>
              <a:t>Lemeshow</a:t>
            </a:r>
            <a:r>
              <a:rPr lang="en-US" sz="1400" dirty="0">
                <a:effectLst/>
              </a:rPr>
              <a:t>, S. and Sturdivant, R.X., 2013. </a:t>
            </a:r>
            <a:r>
              <a:rPr lang="en-US" sz="1400" i="1" dirty="0">
                <a:effectLst/>
              </a:rPr>
              <a:t>Applied logistic regression</a:t>
            </a:r>
            <a:r>
              <a:rPr lang="en-US" sz="1400" dirty="0">
                <a:effectLst/>
              </a:rPr>
              <a:t> (Vol. 398). John Wiley &amp; Sons.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Kempen</a:t>
            </a:r>
            <a:r>
              <a:rPr lang="en-US" sz="1400" dirty="0">
                <a:effectLst/>
              </a:rPr>
              <a:t>, B., </a:t>
            </a:r>
            <a:r>
              <a:rPr lang="en-US" sz="1400" dirty="0" err="1">
                <a:effectLst/>
              </a:rPr>
              <a:t>Brus</a:t>
            </a:r>
            <a:r>
              <a:rPr lang="en-US" sz="1400" dirty="0">
                <a:effectLst/>
              </a:rPr>
              <a:t>, D. J., </a:t>
            </a:r>
            <a:r>
              <a:rPr lang="en-US" sz="1400" dirty="0" err="1">
                <a:effectLst/>
              </a:rPr>
              <a:t>Heuvelink</a:t>
            </a:r>
            <a:r>
              <a:rPr lang="en-US" sz="1400" dirty="0">
                <a:effectLst/>
              </a:rPr>
              <a:t>, G., &amp; </a:t>
            </a:r>
            <a:r>
              <a:rPr lang="en-US" sz="1400" dirty="0" err="1">
                <a:effectLst/>
              </a:rPr>
              <a:t>Stoorvogel</a:t>
            </a:r>
            <a:r>
              <a:rPr lang="en-US" sz="1400" dirty="0">
                <a:effectLst/>
              </a:rPr>
              <a:t>, J. J. (2009). Updating the 1: 50,000 Dutch soil map using legacy soil data: A multinomial logistic regression approach.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151</a:t>
            </a:r>
            <a:r>
              <a:rPr lang="en-US" sz="1400" dirty="0">
                <a:effectLst/>
              </a:rPr>
              <a:t>(3), 311-326.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4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381125"/>
            <a:ext cx="8839200" cy="54864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wv_DSM</a:t>
            </a:r>
            <a:r>
              <a:rPr lang="en-US" dirty="0" smtClean="0"/>
              <a:t>\</a:t>
            </a:r>
            <a:r>
              <a:rPr lang="en-US" dirty="0" err="1" smtClean="0"/>
              <a:t>class_data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Make a copy of your “csv” file that contains samples with associated values from covariates</a:t>
            </a:r>
          </a:p>
          <a:p>
            <a:r>
              <a:rPr lang="en-US" dirty="0" smtClean="0"/>
              <a:t>Rename to “test_logistic_pts.csv”</a:t>
            </a:r>
          </a:p>
          <a:p>
            <a:r>
              <a:rPr lang="en-US" dirty="0" smtClean="0"/>
              <a:t>Open Excel and the </a:t>
            </a:r>
            <a:r>
              <a:rPr lang="en-US" dirty="0" err="1" smtClean="0"/>
              <a:t>file“test_logistic_pts.csv</a:t>
            </a:r>
            <a:r>
              <a:rPr lang="en-US" dirty="0" smtClean="0"/>
              <a:t>”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/>
              <a:t>Add a column named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Populate this column using “</a:t>
            </a:r>
            <a:r>
              <a:rPr lang="en-US" dirty="0" err="1"/>
              <a:t>spodic_inten</a:t>
            </a:r>
            <a:r>
              <a:rPr lang="en-US" dirty="0"/>
              <a:t>” values</a:t>
            </a:r>
          </a:p>
          <a:p>
            <a:pPr marL="0" indent="0">
              <a:buNone/>
            </a:pPr>
            <a:r>
              <a:rPr lang="en-US" dirty="0"/>
              <a:t>    as a </a:t>
            </a:r>
            <a:r>
              <a:rPr lang="en-US" dirty="0" smtClean="0"/>
              <a:t>reference</a:t>
            </a:r>
          </a:p>
          <a:p>
            <a:endParaRPr lang="en-US" dirty="0"/>
          </a:p>
          <a:p>
            <a:r>
              <a:rPr lang="en-US" dirty="0" smtClean="0"/>
              <a:t>Values for </a:t>
            </a:r>
            <a:r>
              <a:rPr lang="en-US" dirty="0"/>
              <a:t>the “</a:t>
            </a:r>
            <a:r>
              <a:rPr lang="en-US" dirty="0" err="1" smtClean="0"/>
              <a:t>spod_pres</a:t>
            </a:r>
            <a:r>
              <a:rPr lang="en-US" dirty="0" smtClean="0"/>
              <a:t>” column should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You now have a column representing </a:t>
            </a:r>
            <a:r>
              <a:rPr lang="en-US" dirty="0" err="1" smtClean="0"/>
              <a:t>spodic</a:t>
            </a:r>
            <a:r>
              <a:rPr lang="en-US" dirty="0" smtClean="0"/>
              <a:t> presence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Technique used to analyze a dependent variable with a discrete response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altLang="en-US" sz="2400" dirty="0"/>
              <a:t>T</a:t>
            </a:r>
            <a:r>
              <a:rPr lang="en-US" altLang="en-US" sz="2400" dirty="0" smtClean="0"/>
              <a:t>he </a:t>
            </a:r>
            <a:r>
              <a:rPr lang="en-US" altLang="en-US" sz="2400" dirty="0"/>
              <a:t>independent variables </a:t>
            </a:r>
            <a:r>
              <a:rPr lang="en-US" altLang="en-US" sz="2400" dirty="0" smtClean="0"/>
              <a:t>are used to </a:t>
            </a:r>
            <a:r>
              <a:rPr lang="en-US" altLang="en-US" sz="2400" dirty="0"/>
              <a:t>estimate the probability </a:t>
            </a:r>
            <a:r>
              <a:rPr lang="en-US" altLang="en-US" sz="2400" dirty="0" smtClean="0"/>
              <a:t>of occurrence for the dependent variable</a:t>
            </a:r>
          </a:p>
          <a:p>
            <a:endParaRPr lang="en-US" sz="2400" dirty="0"/>
          </a:p>
          <a:p>
            <a:r>
              <a:rPr lang="en-US" sz="2400" dirty="0" smtClean="0"/>
              <a:t>Output values range from 0 – 1.0 (indicating 0 – 100% probability)</a:t>
            </a:r>
          </a:p>
          <a:p>
            <a:endParaRPr lang="en-US" sz="2400" dirty="0"/>
          </a:p>
          <a:p>
            <a:r>
              <a:rPr lang="en-US" sz="2400" dirty="0" smtClean="0"/>
              <a:t>A threshold value, often 0.5, is used to determine if the prediction is part of the modeled class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86870" y="1371600"/>
            <a:ext cx="8417859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b="1" dirty="0" smtClean="0"/>
              <a:t>R </a:t>
            </a:r>
            <a:r>
              <a:rPr lang="en-US" dirty="0" smtClean="0"/>
              <a:t>and enter the following: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require(raster)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rgdal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("C</a:t>
            </a:r>
            <a:r>
              <a:rPr lang="en-US" sz="2400" dirty="0" smtClean="0"/>
              <a:t>:/</a:t>
            </a:r>
            <a:r>
              <a:rPr lang="en-US" sz="2400" dirty="0" err="1" smtClean="0"/>
              <a:t>wv_DSM</a:t>
            </a:r>
            <a:r>
              <a:rPr lang="en-US" sz="2400" dirty="0" smtClean="0"/>
              <a:t>/</a:t>
            </a:r>
            <a:r>
              <a:rPr lang="en-US" sz="2400" dirty="0" err="1" smtClean="0"/>
              <a:t>class_data</a:t>
            </a:r>
            <a:r>
              <a:rPr lang="en-US" sz="2400" dirty="0" smtClean="0"/>
              <a:t>")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pts = read.csv</a:t>
            </a:r>
            <a:r>
              <a:rPr lang="en-US" sz="2400" dirty="0" smtClean="0"/>
              <a:t>(“test_logistic_pts.csv</a:t>
            </a:r>
            <a:r>
              <a:rPr lang="en-US" sz="2400" dirty="0"/>
              <a:t>") </a:t>
            </a:r>
          </a:p>
          <a:p>
            <a:pPr marL="0" indent="0">
              <a:buNone/>
            </a:pPr>
            <a:r>
              <a:rPr lang="en-US" sz="2400" dirty="0"/>
              <a:t>head(pts, 1) </a:t>
            </a:r>
          </a:p>
          <a:p>
            <a:pPr marL="0" indent="0">
              <a:buNone/>
            </a:pPr>
            <a:r>
              <a:rPr lang="en-US" sz="2400" dirty="0"/>
              <a:t>attach(pts)</a:t>
            </a:r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spod_pres</a:t>
            </a:r>
            <a:r>
              <a:rPr lang="en-US" sz="2400" dirty="0" smtClean="0"/>
              <a:t> = dependent variable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dem10m,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,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, </a:t>
            </a:r>
            <a:r>
              <a:rPr lang="en-US" sz="2400" dirty="0" err="1" smtClean="0"/>
              <a:t>maxent</a:t>
            </a:r>
            <a:r>
              <a:rPr lang="en-US" sz="2400" dirty="0" smtClean="0"/>
              <a:t> = independent variables aka</a:t>
            </a:r>
          </a:p>
          <a:p>
            <a:pPr marL="0" indent="0">
              <a:buNone/>
            </a:pPr>
            <a:r>
              <a:rPr lang="en-US" sz="2400" dirty="0" smtClean="0"/>
              <a:t>predictors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print(GLM.1)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8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/>
          <a:lstStyle/>
          <a:p>
            <a:r>
              <a:rPr lang="en-US" dirty="0" smtClean="0"/>
              <a:t>For demonstration purposes use this to fit the model to your raster data</a:t>
            </a:r>
          </a:p>
          <a:p>
            <a:pPr marL="0" indent="0">
              <a:buNone/>
            </a:pPr>
            <a:r>
              <a:rPr lang="en-US" dirty="0" smtClean="0"/>
              <a:t>Type the following in R: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400" dirty="0" smtClean="0"/>
              <a:t>rasters=stack(</a:t>
            </a:r>
            <a:r>
              <a:rPr lang="en-US" sz="1400" dirty="0" err="1" smtClean="0"/>
              <a:t>list.files</a:t>
            </a:r>
            <a:r>
              <a:rPr lang="en-US" sz="1400" dirty="0" smtClean="0"/>
              <a:t>(</a:t>
            </a:r>
            <a:r>
              <a:rPr lang="en-US" sz="1400" dirty="0" err="1" smtClean="0"/>
              <a:t>getwd</a:t>
            </a:r>
            <a:r>
              <a:rPr lang="en-US" sz="1400" dirty="0"/>
              <a:t>(),pattern="</a:t>
            </a:r>
            <a:r>
              <a:rPr lang="en-US" sz="1400" dirty="0" err="1"/>
              <a:t>img</a:t>
            </a:r>
            <a:r>
              <a:rPr lang="en-US" sz="1400" dirty="0"/>
              <a:t>$",</a:t>
            </a:r>
            <a:r>
              <a:rPr lang="en-US" sz="1400" dirty="0" err="1"/>
              <a:t>full.names</a:t>
            </a:r>
            <a:r>
              <a:rPr lang="en-US" sz="1400" dirty="0"/>
              <a:t>=FALSE</a:t>
            </a:r>
            <a:r>
              <a:rPr lang="en-US" sz="1400" dirty="0" smtClean="0"/>
              <a:t>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rasters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predict(rasters,GLM.1, </a:t>
            </a:r>
            <a:r>
              <a:rPr lang="en-US" sz="1400" dirty="0"/>
              <a:t>type="</a:t>
            </a:r>
            <a:r>
              <a:rPr lang="en-US" sz="1400" dirty="0" err="1"/>
              <a:t>fitted",progress</a:t>
            </a:r>
            <a:r>
              <a:rPr lang="en-US" sz="1400" dirty="0"/>
              <a:t>="</a:t>
            </a:r>
            <a:r>
              <a:rPr lang="en-US" sz="1400" dirty="0" err="1"/>
              <a:t>window",overwrite</a:t>
            </a:r>
            <a:r>
              <a:rPr lang="en-US" sz="1400" dirty="0"/>
              <a:t>=</a:t>
            </a:r>
            <a:r>
              <a:rPr lang="en-US" sz="1400" dirty="0" err="1"/>
              <a:t>TRUE,filename</a:t>
            </a:r>
            <a:r>
              <a:rPr lang="en-US" sz="1400" dirty="0"/>
              <a:t>="</a:t>
            </a:r>
            <a:r>
              <a:rPr lang="en-US" sz="1400" dirty="0" smtClean="0"/>
              <a:t>spodic_con_GLM1.img")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Add the raster </a:t>
            </a:r>
            <a:r>
              <a:rPr lang="en-US" dirty="0"/>
              <a:t>="</a:t>
            </a:r>
            <a:r>
              <a:rPr lang="en-US" sz="2800" b="1" dirty="0" smtClean="0"/>
              <a:t>spodic_con_GLM1.img</a:t>
            </a:r>
            <a:r>
              <a:rPr lang="en-US" dirty="0" smtClean="0"/>
              <a:t>“ to ArcGIS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Does it look reasonable?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Explore </a:t>
            </a:r>
            <a:r>
              <a:rPr lang="en-US" dirty="0" err="1" smtClean="0"/>
              <a:t>spodic</a:t>
            </a:r>
            <a:r>
              <a:rPr lang="en-US" dirty="0" smtClean="0"/>
              <a:t> presence using a new field with a different classification of presence as the dependent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variable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est other potential variables for presence, like:</a:t>
            </a:r>
          </a:p>
          <a:p>
            <a:pPr lvl="1"/>
            <a:r>
              <a:rPr lang="en-US" dirty="0" err="1" smtClean="0"/>
              <a:t>Folist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“off” drainage</a:t>
            </a:r>
          </a:p>
          <a:p>
            <a:pPr lvl="1"/>
            <a:r>
              <a:rPr lang="en-US" dirty="0" smtClean="0"/>
              <a:t>Stoniness</a:t>
            </a:r>
          </a:p>
          <a:p>
            <a:pPr lvl="1"/>
            <a:r>
              <a:rPr lang="en-US" dirty="0" err="1" smtClean="0"/>
              <a:t>Fragic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reate columns and populate as 0 or 1 as appropriate</a:t>
            </a: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err="1" smtClean="0"/>
              <a:t>Rcmdr</a:t>
            </a:r>
            <a:r>
              <a:rPr lang="en-US" dirty="0" smtClean="0"/>
              <a:t> has logistic regression available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248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Convert the 0/1 values </a:t>
            </a:r>
            <a:r>
              <a:rPr lang="en-US" dirty="0"/>
              <a:t>in “</a:t>
            </a:r>
            <a:r>
              <a:rPr lang="en-US" dirty="0" err="1" smtClean="0"/>
              <a:t>spod_pres</a:t>
            </a:r>
            <a:r>
              <a:rPr lang="en-US" dirty="0" smtClean="0"/>
              <a:t>” to a factor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9" y="2286000"/>
            <a:ext cx="5305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9908" y="3244334"/>
            <a:ext cx="170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spod_pres_cons</a:t>
            </a:r>
            <a:endParaRPr lang="en-US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Select the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Hit OK</a:t>
            </a:r>
          </a:p>
          <a:p>
            <a:r>
              <a:rPr lang="en-US" dirty="0" smtClean="0"/>
              <a:t>When prompted to overwrite, hit Yes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47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34000"/>
            <a:ext cx="2628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Recode and hit OK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3305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118246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Open Generalized linear models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981200"/>
            <a:ext cx="4276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-4292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49555"/>
            <a:ext cx="4114800" cy="360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28800"/>
            <a:ext cx="3190865" cy="3626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8135" y="5716199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Beaudette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O'Geen</a:t>
            </a:r>
            <a:r>
              <a:rPr lang="en-US" sz="1000" dirty="0" smtClean="0"/>
              <a:t>, 2009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620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Evans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Hartemink</a:t>
            </a:r>
            <a:r>
              <a:rPr lang="en-US" sz="1000" dirty="0" smtClean="0"/>
              <a:t>, </a:t>
            </a:r>
            <a:r>
              <a:rPr lang="en-US" sz="10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578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7340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066800"/>
            <a:ext cx="4121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model formula</a:t>
            </a:r>
            <a:endParaRPr lang="en-US" sz="3200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0525" y="10763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output summary in </a:t>
            </a:r>
            <a:r>
              <a:rPr lang="en-US" sz="3200" dirty="0" err="1" smtClean="0"/>
              <a:t>Rcmdr</a:t>
            </a:r>
            <a:r>
              <a:rPr lang="en-US" sz="3200" dirty="0" smtClean="0"/>
              <a:t> Output Window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57400"/>
            <a:ext cx="4991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0" y="2192823"/>
            <a:ext cx="3770097" cy="352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99" y="6019800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Ponded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202516"/>
            <a:ext cx="3904332" cy="351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624387"/>
            <a:ext cx="301274" cy="109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07" y="4568833"/>
            <a:ext cx="266682" cy="1146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000" y="6019799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Spodic</a:t>
            </a:r>
            <a:r>
              <a:rPr lang="en-US" sz="1000" dirty="0" smtClean="0"/>
              <a:t>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0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response variable is discrete, i.e. binomial.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spodic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fragipan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plant community or species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gopher turtle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The independent variables can be numeric or dichotomous  </a:t>
            </a:r>
          </a:p>
          <a:p>
            <a:r>
              <a:rPr lang="en-US" sz="2400" dirty="0" smtClean="0"/>
              <a:t>No assumptions for normality among independent variables</a:t>
            </a:r>
          </a:p>
          <a:p>
            <a:r>
              <a:rPr lang="en-US" sz="2400" b="1" dirty="0" smtClean="0"/>
              <a:t>Do</a:t>
            </a:r>
            <a:r>
              <a:rPr lang="en-US" sz="2400" dirty="0" smtClean="0"/>
              <a:t> check for highly correlated variables and select accordingly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minimum number of cases per independent variable is 10:1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preferred</a:t>
            </a:r>
            <a:r>
              <a:rPr lang="en-US" sz="2400" dirty="0" smtClean="0"/>
              <a:t> </a:t>
            </a:r>
            <a:r>
              <a:rPr lang="en-US" sz="2400" dirty="0"/>
              <a:t>number of cases per independent variable is </a:t>
            </a:r>
            <a:r>
              <a:rPr lang="en-US" sz="2400" dirty="0" smtClean="0"/>
              <a:t>20:1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preferred</a:t>
            </a:r>
            <a:r>
              <a:rPr lang="en-US" sz="2400" dirty="0"/>
              <a:t> number of cases per independent variable is </a:t>
            </a:r>
            <a:r>
              <a:rPr lang="en-US" sz="2400" dirty="0" smtClean="0"/>
              <a:t>50:1</a:t>
            </a:r>
          </a:p>
          <a:p>
            <a:pPr marL="0" indent="0">
              <a:buNone/>
            </a:pPr>
            <a:r>
              <a:rPr lang="en-US" sz="2400" dirty="0" smtClean="0"/>
              <a:t>     when using stepwise logistic regression 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measure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model fit is the </a:t>
            </a:r>
            <a:r>
              <a:rPr lang="en-US" altLang="en-US" sz="2400" dirty="0"/>
              <a:t>likelihood </a:t>
            </a:r>
            <a:r>
              <a:rPr lang="en-US" altLang="en-US" sz="2400" dirty="0" smtClean="0"/>
              <a:t>value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 well fit model will </a:t>
            </a:r>
            <a:r>
              <a:rPr lang="en-US" altLang="en-US" sz="2400" dirty="0"/>
              <a:t>have a small likelihood </a:t>
            </a:r>
            <a:r>
              <a:rPr lang="en-US" altLang="en-US" sz="2400" dirty="0" smtClean="0"/>
              <a:t>value</a:t>
            </a:r>
          </a:p>
          <a:p>
            <a:endParaRPr lang="en-US" sz="2400" dirty="0"/>
          </a:p>
          <a:p>
            <a:r>
              <a:rPr lang="en-US" sz="2400" dirty="0" smtClean="0"/>
              <a:t>Testing the strength of relationship among independent variables is done by testing the model against another model without any independent variables (i.e. pure chance)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8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2400" dirty="0" smtClean="0"/>
              <a:t>Sometimes a model will report a “fail to converge” error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this seems to be a problem with small sample #s, or very few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cases of one outcome compared to another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Best to reject results if the Standard Error of any predictor is &gt; 2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pseudo R squared provides an idea of the strength of a relationship, but should only be used as a rough guide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ultimate test of the model is an accuracy assessment comparing the predicted to observed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100" y="1066800"/>
            <a:ext cx="84201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" y="2514600"/>
            <a:ext cx="7244080" cy="1905000"/>
          </a:xfrm>
          <a:prstGeom prst="rect">
            <a:avLst/>
          </a:prstGeom>
        </p:spPr>
      </p:pic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2064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Go to</a:t>
            </a:r>
          </a:p>
          <a:p>
            <a:r>
              <a:rPr lang="en-US" sz="1600" dirty="0" smtClean="0"/>
              <a:t>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ncss-tech.github.io/stats_for_soil_survey/chapters/7_generalized_linear_models/7_generalized_linear_models.html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smtClean="0"/>
              <a:t>Perform this quick </a:t>
            </a:r>
            <a:r>
              <a:rPr lang="en-US" sz="1600" dirty="0" smtClean="0"/>
              <a:t>exercise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701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1290</Words>
  <Application>Microsoft Office PowerPoint</Application>
  <PresentationFormat>On-screen Show (4:3)</PresentationFormat>
  <Paragraphs>246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References</vt:lpstr>
      <vt:lpstr>PowerPoint Presentation</vt:lpstr>
      <vt:lpstr>PowerPoint Presentation</vt:lpstr>
      <vt:lpstr>PowerPoint Presentation</vt:lpstr>
      <vt:lpstr>Logistic regression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116</cp:revision>
  <dcterms:created xsi:type="dcterms:W3CDTF">2012-01-13T01:03:07Z</dcterms:created>
  <dcterms:modified xsi:type="dcterms:W3CDTF">2017-03-06T21:22:34Z</dcterms:modified>
</cp:coreProperties>
</file>