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7" r:id="rId3"/>
    <p:sldId id="298" r:id="rId4"/>
    <p:sldId id="303" r:id="rId5"/>
    <p:sldId id="323" r:id="rId6"/>
    <p:sldId id="312" r:id="rId7"/>
    <p:sldId id="300" r:id="rId8"/>
    <p:sldId id="301" r:id="rId9"/>
    <p:sldId id="299" r:id="rId10"/>
    <p:sldId id="302" r:id="rId11"/>
    <p:sldId id="307" r:id="rId12"/>
    <p:sldId id="304" r:id="rId13"/>
    <p:sldId id="322" r:id="rId14"/>
    <p:sldId id="315" r:id="rId15"/>
    <p:sldId id="316" r:id="rId16"/>
    <p:sldId id="317" r:id="rId17"/>
    <p:sldId id="318" r:id="rId18"/>
    <p:sldId id="319" r:id="rId19"/>
    <p:sldId id="296" r:id="rId20"/>
    <p:sldId id="297" r:id="rId21"/>
    <p:sldId id="310" r:id="rId22"/>
    <p:sldId id="294" r:id="rId23"/>
    <p:sldId id="306" r:id="rId24"/>
    <p:sldId id="325" r:id="rId25"/>
    <p:sldId id="320" r:id="rId26"/>
    <p:sldId id="308" r:id="rId27"/>
    <p:sldId id="324" r:id="rId28"/>
    <p:sldId id="309" r:id="rId29"/>
    <p:sldId id="3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77504" autoAdjust="0"/>
  </p:normalViewPr>
  <p:slideViewPr>
    <p:cSldViewPr showGuides="1">
      <p:cViewPr varScale="1">
        <p:scale>
          <a:sx n="68" d="100"/>
          <a:sy n="68" d="100"/>
        </p:scale>
        <p:origin x="83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423024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What can you conclude from this regression</a:t>
            </a:r>
            <a:r>
              <a:rPr lang="en-US" b="1" baseline="0" dirty="0" smtClean="0"/>
              <a:t> summary?</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1503954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30289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2/12/2016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2/12/2016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lvl="1"/>
            <a:r>
              <a:rPr lang="en-US" sz="2200" dirty="0">
                <a:solidFill>
                  <a:schemeClr val="tx1"/>
                </a:solidFill>
              </a:rPr>
              <a:t>Shapiro-Wilk</a:t>
            </a:r>
            <a:endParaRPr lang="en-US" sz="2200" dirty="0" smtClean="0">
              <a:solidFill>
                <a:schemeClr val="tx1"/>
              </a:solidFill>
            </a:endParaRPr>
          </a:p>
          <a:p>
            <a:pPr marL="0" indent="0">
              <a:buNone/>
            </a:pPr>
            <a:r>
              <a:rPr lang="en-US" sz="2400" u="sng" dirty="0" smtClean="0"/>
              <a:t>Outliers</a:t>
            </a:r>
          </a:p>
          <a:p>
            <a:pPr lvl="1"/>
            <a:r>
              <a:rPr lang="en-US" sz="2200" dirty="0" smtClean="0">
                <a:solidFill>
                  <a:schemeClr val="tx1"/>
                </a:solidFill>
              </a:rPr>
              <a:t>QQ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752601"/>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2400" dirty="0" smtClean="0"/>
              <a:t>Run a full linear regression model.</a:t>
            </a:r>
          </a:p>
          <a:p>
            <a:r>
              <a:rPr lang="en-US" sz="2400" dirty="0" smtClean="0"/>
              <a:t>Interpret model results.</a:t>
            </a:r>
          </a:p>
          <a:p>
            <a:r>
              <a:rPr lang="en-US" sz="2400" dirty="0" smtClean="0"/>
              <a:t>Test model assumptions (normality, outliers, multicollinearity, homoscedasticity).</a:t>
            </a:r>
          </a:p>
          <a:p>
            <a:r>
              <a:rPr lang="en-US" sz="2400" dirty="0" smtClean="0"/>
              <a:t>Modify and rerun the model (if necessary).</a:t>
            </a:r>
          </a:p>
          <a:p>
            <a:r>
              <a:rPr lang="en-US" sz="2400" dirty="0" smtClean="0"/>
              <a:t>Interpret model results.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3337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42915"/>
          <a:stretch/>
        </p:blipFill>
        <p:spPr>
          <a:xfrm>
            <a:off x="918328" y="2057399"/>
            <a:ext cx="6867762" cy="228601"/>
          </a:xfrm>
          <a:prstGeom prst="rect">
            <a:avLst/>
          </a:prstGeom>
        </p:spPr>
      </p:pic>
      <p:sp>
        <p:nvSpPr>
          <p:cNvPr id="2" name="Title 1"/>
          <p:cNvSpPr>
            <a:spLocks noGrp="1"/>
          </p:cNvSpPr>
          <p:nvPr>
            <p:ph type="title"/>
          </p:nvPr>
        </p:nvSpPr>
        <p:spPr/>
        <p:txBody>
          <a:bodyPr/>
          <a:lstStyle/>
          <a:p>
            <a:r>
              <a:rPr lang="en-US" dirty="0" smtClean="0"/>
              <a:t>EXERCISE: Interpreting Model Results</a:t>
            </a:r>
            <a:endParaRPr lang="en-US" dirty="0"/>
          </a:p>
        </p:txBody>
      </p:sp>
      <p:pic>
        <p:nvPicPr>
          <p:cNvPr id="16" name="Picture 15"/>
          <p:cNvPicPr>
            <a:picLocks noChangeAspect="1"/>
          </p:cNvPicPr>
          <p:nvPr/>
        </p:nvPicPr>
        <p:blipFill rotWithShape="1">
          <a:blip r:embed="rId4"/>
          <a:srcRect l="23500" t="27036" r="24000" b="6444"/>
          <a:stretch/>
        </p:blipFill>
        <p:spPr>
          <a:xfrm>
            <a:off x="918328" y="2438399"/>
            <a:ext cx="6244472" cy="3897555"/>
          </a:xfrm>
          <a:prstGeom prst="rect">
            <a:avLst/>
          </a:prstGeom>
        </p:spPr>
      </p:pic>
      <p:sp>
        <p:nvSpPr>
          <p:cNvPr id="6" name="Rectangle 5"/>
          <p:cNvSpPr/>
          <p:nvPr/>
        </p:nvSpPr>
        <p:spPr>
          <a:xfrm>
            <a:off x="0" y="6642556"/>
            <a:ext cx="6396872" cy="215444"/>
          </a:xfrm>
          <a:prstGeom prst="rect">
            <a:avLst/>
          </a:prstGeom>
        </p:spPr>
        <p:txBody>
          <a:bodyPr wrap="square">
            <a:spAutoFit/>
          </a:bodyPr>
          <a:lstStyle/>
          <a:p>
            <a:r>
              <a:rPr lang="en-US" sz="800" dirty="0"/>
              <a:t>http://www.montana.edu/screel/Webpages/conservation%20biology/Interpreting%20Regression%20Coefficients.html#/24</a:t>
            </a:r>
          </a:p>
        </p:txBody>
      </p:sp>
    </p:spTree>
    <p:extLst>
      <p:ext uri="{BB962C8B-B14F-4D97-AF65-F5344CB8AC3E}">
        <p14:creationId xmlns:p14="http://schemas.microsoft.com/office/powerpoint/2010/main" val="2820414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lstStyle/>
          <a:p>
            <a:pPr marL="0" indent="0">
              <a:buNone/>
            </a:pPr>
            <a:r>
              <a:rPr lang="en-US" dirty="0" smtClean="0"/>
              <a:t>****INSERT LINK TO LINEAR REGRESSION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400" dirty="0"/>
              <a:t>Compute and interpret coefficients in a linear regression analysis in R.</a:t>
            </a:r>
          </a:p>
          <a:p>
            <a:r>
              <a:rPr lang="en-US" sz="2400" dirty="0"/>
              <a:t>Interpolate regression model in R to produce a raster layer.</a:t>
            </a:r>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a:t>
            </a:r>
            <a:r>
              <a:rPr lang="en-US" sz="2200" b="1" dirty="0" smtClean="0"/>
              <a:t>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endParaRPr lang="en-US" sz="2000" dirty="0" smtClean="0"/>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Used in soil </a:t>
            </a:r>
            <a:r>
              <a:rPr lang="en-US" sz="2400" dirty="0" smtClean="0"/>
              <a:t>science </a:t>
            </a:r>
            <a:r>
              <a:rPr lang="en-US" sz="2400" dirty="0" smtClean="0"/>
              <a:t>since the early 1900s </a:t>
            </a:r>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924785"/>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924785"/>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5082992"/>
            <a:ext cx="134178" cy="547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83599" y="5082993"/>
            <a:ext cx="0" cy="60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77099" y="5055293"/>
            <a:ext cx="577435" cy="631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531739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63008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508017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59733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62719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2417650" cy="646331"/>
          </a:xfrm>
          <a:prstGeom prst="rect">
            <a:avLst/>
          </a:prstGeom>
          <a:noFill/>
        </p:spPr>
        <p:txBody>
          <a:bodyPr wrap="none" rtlCol="0">
            <a:spAutoFit/>
          </a:bodyPr>
          <a:lstStyle/>
          <a:p>
            <a:r>
              <a:rPr lang="en-US" dirty="0" smtClean="0"/>
              <a:t>Goal: minimize </a:t>
            </a:r>
          </a:p>
          <a:p>
            <a:r>
              <a:rPr lang="en-US" dirty="0"/>
              <a:t>s</a:t>
            </a:r>
            <a:r>
              <a:rPr lang="en-US" dirty="0" smtClean="0"/>
              <a:t>um of squared 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a:p>
            <a:pPr marL="0" lvl="1" indent="0">
              <a:buNone/>
              <a:defRPr/>
            </a:pPr>
            <a:r>
              <a:rPr lang="en-US" sz="2000" dirty="0" smtClean="0"/>
              <a:t>r</a:t>
            </a:r>
            <a:r>
              <a:rPr lang="en-US" sz="2000" baseline="30000" dirty="0" smtClean="0"/>
              <a:t>2</a:t>
            </a:r>
            <a:r>
              <a:rPr lang="en-US" sz="2000" dirty="0" smtClean="0"/>
              <a:t> </a:t>
            </a:r>
            <a:r>
              <a:rPr lang="en-US" sz="2000" dirty="0"/>
              <a:t>= 0.93, root mean square error [RMSE] = 1.8</a:t>
            </a:r>
            <a:endParaRPr lang="en-US" altLang="en-US" sz="2000" dirty="0"/>
          </a:p>
          <a:p>
            <a:pPr marL="0" lvl="1" indent="0">
              <a:lnSpc>
                <a:spcPct val="150000"/>
              </a:lnSpc>
              <a:defRPr/>
            </a:pPr>
            <a:endParaRPr lang="en-US" sz="2400" dirty="0"/>
          </a:p>
          <a:p>
            <a:pPr marL="0" indent="0">
              <a:buNone/>
            </a:pPr>
            <a:endParaRPr lang="en-US" dirty="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pic>
        <p:nvPicPr>
          <p:cNvPr id="4" name="Picture 3"/>
          <p:cNvPicPr>
            <a:picLocks noChangeAspect="1"/>
          </p:cNvPicPr>
          <p:nvPr/>
        </p:nvPicPr>
        <p:blipFill rotWithShape="1">
          <a:blip r:embed="rId2"/>
          <a:srcRect r="50056"/>
          <a:stretch/>
        </p:blipFill>
        <p:spPr>
          <a:xfrm>
            <a:off x="381001" y="1828801"/>
            <a:ext cx="3962400" cy="2590800"/>
          </a:xfrm>
          <a:prstGeom prst="rect">
            <a:avLst/>
          </a:prstGeom>
        </p:spPr>
      </p:pic>
      <p:pic>
        <p:nvPicPr>
          <p:cNvPr id="8" name="Picture 7"/>
          <p:cNvPicPr>
            <a:picLocks noChangeAspect="1"/>
          </p:cNvPicPr>
          <p:nvPr/>
        </p:nvPicPr>
        <p:blipFill rotWithShape="1">
          <a:blip r:embed="rId2"/>
          <a:srcRect l="49546"/>
          <a:stretch/>
        </p:blipFill>
        <p:spPr>
          <a:xfrm>
            <a:off x="4342229" y="1828801"/>
            <a:ext cx="4002829" cy="2590800"/>
          </a:xfrm>
          <a:prstGeom prst="rect">
            <a:avLst/>
          </a:prstGeom>
        </p:spPr>
      </p:pic>
      <p:sp>
        <p:nvSpPr>
          <p:cNvPr id="10" name="TextBox 9"/>
          <p:cNvSpPr txBox="1"/>
          <p:nvPr/>
        </p:nvSpPr>
        <p:spPr>
          <a:xfrm>
            <a:off x="4724400" y="2429129"/>
            <a:ext cx="731290"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7" name="TextBox 6"/>
          <p:cNvSpPr txBox="1"/>
          <p:nvPr/>
        </p:nvSpPr>
        <p:spPr>
          <a:xfrm>
            <a:off x="762000" y="2429129"/>
            <a:ext cx="954107" cy="369332"/>
          </a:xfrm>
          <a:prstGeom prst="rect">
            <a:avLst/>
          </a:prstGeom>
          <a:noFill/>
        </p:spPr>
        <p:txBody>
          <a:bodyPr wrap="none" rtlCol="0">
            <a:spAutoFit/>
          </a:bodyPr>
          <a:lstStyle/>
          <a:p>
            <a:r>
              <a:rPr lang="en-US" b="1" dirty="0" smtClean="0">
                <a:solidFill>
                  <a:srgbClr val="00B050"/>
                </a:solidFill>
              </a:rPr>
              <a:t>GOOD</a:t>
            </a:r>
            <a:endParaRPr lang="en-US" b="1" dirty="0">
              <a:solidFill>
                <a:srgbClr val="00B050"/>
              </a:solidFill>
            </a:endParaRP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10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11927</TotalTime>
  <Words>1856</Words>
  <Application>Microsoft Office PowerPoint</Application>
  <PresentationFormat>On-screen Show (4:3)</PresentationFormat>
  <Paragraphs>236</Paragraphs>
  <Slides>29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Linear Regression</vt:lpstr>
      <vt:lpstr>Ordinary Least Squares</vt:lpstr>
      <vt:lpstr>Simple vs. Multiple Linear Regression</vt:lpstr>
      <vt:lpstr>Wills et al., 2013</vt:lpstr>
      <vt:lpstr>Seybold et al., 2009</vt:lpstr>
      <vt:lpstr>Model Assumptions</vt:lpstr>
      <vt:lpstr>Testing Model Assumptions</vt:lpstr>
      <vt:lpstr>Methodology</vt:lpstr>
      <vt:lpstr>Interpreting Model Results</vt:lpstr>
      <vt:lpstr>EXERCISE: Interpreting Model Results</vt:lpstr>
      <vt:lpstr>Diagnostic Plots</vt:lpstr>
      <vt:lpstr>Residuals vs Fitted</vt:lpstr>
      <vt:lpstr>QQ Plot</vt:lpstr>
      <vt:lpstr>Spread-Location</vt:lpstr>
      <vt:lpstr>Leverage Plot</vt:lpstr>
      <vt:lpstr>EXERCISE: Linear Regression</vt:lpstr>
      <vt:lpstr>Summary</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312</cp:revision>
  <dcterms:created xsi:type="dcterms:W3CDTF">2014-07-22T17:36:19Z</dcterms:created>
  <dcterms:modified xsi:type="dcterms:W3CDTF">2016-02-12T20:54:44Z</dcterms:modified>
</cp:coreProperties>
</file>