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58" r:id="rId3"/>
    <p:sldId id="319" r:id="rId4"/>
    <p:sldId id="257" r:id="rId5"/>
    <p:sldId id="294" r:id="rId6"/>
    <p:sldId id="317" r:id="rId7"/>
    <p:sldId id="295" r:id="rId8"/>
    <p:sldId id="297" r:id="rId9"/>
    <p:sldId id="266" r:id="rId10"/>
    <p:sldId id="259" r:id="rId11"/>
    <p:sldId id="316" r:id="rId12"/>
    <p:sldId id="288" r:id="rId13"/>
    <p:sldId id="274" r:id="rId14"/>
    <p:sldId id="264" r:id="rId15"/>
    <p:sldId id="268" r:id="rId16"/>
    <p:sldId id="315" r:id="rId17"/>
    <p:sldId id="299" r:id="rId18"/>
    <p:sldId id="296" r:id="rId19"/>
    <p:sldId id="298" r:id="rId20"/>
    <p:sldId id="300" r:id="rId21"/>
    <p:sldId id="308" r:id="rId22"/>
    <p:sldId id="303" r:id="rId23"/>
    <p:sldId id="301" r:id="rId24"/>
    <p:sldId id="313" r:id="rId25"/>
    <p:sldId id="302" r:id="rId26"/>
    <p:sldId id="304" r:id="rId27"/>
    <p:sldId id="305" r:id="rId28"/>
    <p:sldId id="306" r:id="rId29"/>
    <p:sldId id="310" r:id="rId30"/>
    <p:sldId id="309" r:id="rId31"/>
    <p:sldId id="314" r:id="rId32"/>
    <p:sldId id="307" r:id="rId33"/>
    <p:sldId id="275" r:id="rId34"/>
    <p:sldId id="269" r:id="rId35"/>
    <p:sldId id="276" r:id="rId36"/>
    <p:sldId id="271" r:id="rId37"/>
    <p:sldId id="293" r:id="rId38"/>
    <p:sldId id="312" r:id="rId39"/>
    <p:sldId id="261" r:id="rId40"/>
    <p:sldId id="283" r:id="rId41"/>
    <p:sldId id="282" r:id="rId42"/>
    <p:sldId id="292" r:id="rId43"/>
    <p:sldId id="278" r:id="rId44"/>
    <p:sldId id="290" r:id="rId45"/>
    <p:sldId id="284" r:id="rId46"/>
    <p:sldId id="285" r:id="rId47"/>
    <p:sldId id="287"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8027" autoAdjust="0"/>
    <p:restoredTop sz="96318" autoAdjust="0"/>
  </p:normalViewPr>
  <p:slideViewPr>
    <p:cSldViewPr showGuides="1">
      <p:cViewPr varScale="1">
        <p:scale>
          <a:sx n="109" d="100"/>
          <a:sy n="109" d="100"/>
        </p:scale>
        <p:origin x="870" y="96"/>
      </p:cViewPr>
      <p:guideLst>
        <p:guide orient="horz" pos="2160"/>
        <p:guide pos="2880"/>
      </p:guideLst>
    </p:cSldViewPr>
  </p:slideViewPr>
  <p:outlineViewPr>
    <p:cViewPr>
      <p:scale>
        <a:sx n="33" d="100"/>
        <a:sy n="33" d="100"/>
      </p:scale>
      <p:origin x="0" y="-10440"/>
    </p:cViewPr>
  </p:outlineViewPr>
  <p:notesTextViewPr>
    <p:cViewPr>
      <p:scale>
        <a:sx n="1" d="1"/>
        <a:sy n="1" d="1"/>
      </p:scale>
      <p:origin x="0" y="0"/>
    </p:cViewPr>
  </p:notesTextViewPr>
  <p:sorterViewPr>
    <p:cViewPr varScale="1">
      <p:scale>
        <a:sx n="1" d="1"/>
        <a:sy n="1" d="1"/>
      </p:scale>
      <p:origin x="0" y="-2064"/>
    </p:cViewPr>
  </p:sorterViewPr>
  <p:notesViewPr>
    <p:cSldViewPr>
      <p:cViewPr varScale="1">
        <p:scale>
          <a:sx n="86" d="100"/>
          <a:sy n="86" d="100"/>
        </p:scale>
        <p:origin x="3054"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93983C-EFA1-41D2-8DCF-4CEF34100D6A}" type="datetimeFigureOut">
              <a:rPr lang="en-US" smtClean="0"/>
              <a:t>4/6/2018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5A1FCD-79C7-4337-B79E-A51417706FB1}" type="slidenum">
              <a:rPr lang="en-US" smtClean="0"/>
              <a:t>‹#›</a:t>
            </a:fld>
            <a:endParaRPr lang="en-US"/>
          </a:p>
        </p:txBody>
      </p:sp>
    </p:spTree>
    <p:extLst>
      <p:ext uri="{BB962C8B-B14F-4D97-AF65-F5344CB8AC3E}">
        <p14:creationId xmlns:p14="http://schemas.microsoft.com/office/powerpoint/2010/main" val="16786142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en.wikipedia.org/wiki/Standard_score#cite_note-1" TargetMode="External"/><Relationship Id="rId2" Type="http://schemas.openxmlformats.org/officeDocument/2006/relationships/slide" Target="../slides/slide15.xml"/><Relationship Id="rId1" Type="http://schemas.openxmlformats.org/officeDocument/2006/relationships/notesMaster" Target="../notesMasters/notesMaster1.xml"/><Relationship Id="rId5" Type="http://schemas.openxmlformats.org/officeDocument/2006/relationships/hyperlink" Target="http://en.wikipedia.org/wiki/Standard_deviation" TargetMode="External"/><Relationship Id="rId4" Type="http://schemas.openxmlformats.org/officeDocument/2006/relationships/hyperlink" Target="http://en.wikipedia.org/wiki/Mean"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5A1FCD-79C7-4337-B79E-A51417706FB1}" type="slidenum">
              <a:rPr lang="en-US" smtClean="0"/>
              <a:t>1</a:t>
            </a:fld>
            <a:endParaRPr lang="en-US"/>
          </a:p>
        </p:txBody>
      </p:sp>
    </p:spTree>
    <p:extLst>
      <p:ext uri="{BB962C8B-B14F-4D97-AF65-F5344CB8AC3E}">
        <p14:creationId xmlns:p14="http://schemas.microsoft.com/office/powerpoint/2010/main" val="41915555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Normal – mean, median and mode are equal, distribution is symmetrical with a defined variance</a:t>
            </a:r>
          </a:p>
          <a:p>
            <a:endParaRPr lang="en-US" dirty="0"/>
          </a:p>
          <a:p>
            <a:r>
              <a:rPr lang="en-US" dirty="0" smtClean="0"/>
              <a:t>Multi-modal – multiple peaks, i.e. modes</a:t>
            </a:r>
          </a:p>
          <a:p>
            <a:endParaRPr lang="en-US" dirty="0"/>
          </a:p>
          <a:p>
            <a:r>
              <a:rPr lang="en-US" dirty="0" smtClean="0"/>
              <a:t>Skewed – mean, median and mode are </a:t>
            </a:r>
            <a:r>
              <a:rPr lang="en-US" dirty="0" smtClean="0"/>
              <a:t>different, distribution is asymmetrical, with the mean either less than or greater than the median.</a:t>
            </a: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10</a:t>
            </a:fld>
            <a:endParaRPr lang="en-US"/>
          </a:p>
        </p:txBody>
      </p:sp>
    </p:spTree>
    <p:extLst>
      <p:ext uri="{BB962C8B-B14F-4D97-AF65-F5344CB8AC3E}">
        <p14:creationId xmlns:p14="http://schemas.microsoft.com/office/powerpoint/2010/main" val="25225506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Common example</a:t>
            </a:r>
          </a:p>
          <a:p>
            <a:endParaRPr lang="en-US" dirty="0"/>
          </a:p>
          <a:p>
            <a:r>
              <a:rPr lang="en-US" dirty="0" smtClean="0"/>
              <a:t>USA male height ~ 5’ 9.5”</a:t>
            </a:r>
          </a:p>
          <a:p>
            <a:endParaRPr lang="en-US" dirty="0"/>
          </a:p>
          <a:p>
            <a:r>
              <a:rPr lang="en-US" dirty="0" smtClean="0"/>
              <a:t>SD = 2”</a:t>
            </a: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11</a:t>
            </a:fld>
            <a:endParaRPr lang="en-US"/>
          </a:p>
        </p:txBody>
      </p:sp>
    </p:spTree>
    <p:extLst>
      <p:ext uri="{BB962C8B-B14F-4D97-AF65-F5344CB8AC3E}">
        <p14:creationId xmlns:p14="http://schemas.microsoft.com/office/powerpoint/2010/main" val="880360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descriptiv</a:t>
            </a:r>
            <a:r>
              <a:rPr lang="en-US" baseline="0" dirty="0" smtClean="0"/>
              <a:t>e statistics like mean, standard deviation, IQR, </a:t>
            </a:r>
            <a:r>
              <a:rPr lang="en-US" baseline="0" dirty="0" err="1" smtClean="0"/>
              <a:t>skewness</a:t>
            </a:r>
            <a:r>
              <a:rPr lang="en-US" baseline="0" dirty="0" smtClean="0"/>
              <a:t>, and kurtosis describe the distribution of the data. A normal distribution has a mean of 0, standard deviation of 1, </a:t>
            </a:r>
            <a:r>
              <a:rPr lang="en-US" baseline="0" dirty="0" err="1" smtClean="0"/>
              <a:t>skewness</a:t>
            </a:r>
            <a:r>
              <a:rPr lang="en-US" baseline="0" dirty="0" smtClean="0"/>
              <a:t> of 0, and kurtosis of 0. </a:t>
            </a:r>
          </a:p>
          <a:p>
            <a:endParaRPr lang="en-US" baseline="0" dirty="0" smtClean="0"/>
          </a:p>
          <a:p>
            <a:r>
              <a:rPr lang="en-US" dirty="0" smtClean="0"/>
              <a:t>You can correct for normality</a:t>
            </a:r>
            <a:r>
              <a:rPr lang="en-US" baseline="0" dirty="0" smtClean="0"/>
              <a:t> in multiple ways: </a:t>
            </a:r>
            <a:endParaRPr lang="en-US" baseline="0" dirty="0" smtClean="0"/>
          </a:p>
          <a:p>
            <a:endParaRPr lang="en-US" dirty="0"/>
          </a:p>
          <a:p>
            <a:r>
              <a:rPr lang="en-US" baseline="0" dirty="0" smtClean="0"/>
              <a:t>delete </a:t>
            </a:r>
            <a:r>
              <a:rPr lang="en-US" baseline="0" dirty="0" smtClean="0"/>
              <a:t>outliers, log-transform, square root transform, </a:t>
            </a:r>
            <a:endParaRPr lang="en-US" baseline="0" dirty="0" smtClean="0"/>
          </a:p>
          <a:p>
            <a:endParaRPr lang="en-US" dirty="0"/>
          </a:p>
          <a:p>
            <a:r>
              <a:rPr lang="en-US" dirty="0"/>
              <a:t>Parametric statistics are easier to interpret and usually have higher predictive power than nonparametric statistics (</a:t>
            </a:r>
            <a:r>
              <a:rPr lang="en-US" dirty="0" err="1"/>
              <a:t>Hoskin</a:t>
            </a:r>
            <a:r>
              <a:rPr lang="en-US" dirty="0"/>
              <a:t>). </a:t>
            </a:r>
            <a:endParaRPr lang="en-US" dirty="0" smtClean="0"/>
          </a:p>
          <a:p>
            <a:endParaRPr lang="en-US" dirty="0"/>
          </a:p>
          <a:p>
            <a:r>
              <a:rPr lang="en-US" dirty="0" smtClean="0"/>
              <a:t>It </a:t>
            </a:r>
            <a:r>
              <a:rPr lang="en-US" dirty="0"/>
              <a:t>is best to use nonparametric statistics </a:t>
            </a:r>
            <a:r>
              <a:rPr lang="en-US" dirty="0" smtClean="0"/>
              <a:t>when:</a:t>
            </a:r>
          </a:p>
          <a:p>
            <a:endParaRPr lang="en-US" dirty="0"/>
          </a:p>
          <a:p>
            <a:r>
              <a:rPr lang="en-US" dirty="0" smtClean="0"/>
              <a:t>data </a:t>
            </a:r>
            <a:r>
              <a:rPr lang="en-US" dirty="0"/>
              <a:t>cannot be transformed to have a normal </a:t>
            </a:r>
            <a:r>
              <a:rPr lang="en-US" dirty="0" smtClean="0"/>
              <a:t>distribution</a:t>
            </a:r>
          </a:p>
          <a:p>
            <a:r>
              <a:rPr lang="en-US" dirty="0" smtClean="0"/>
              <a:t>there </a:t>
            </a:r>
            <a:r>
              <a:rPr lang="en-US" dirty="0"/>
              <a:t>is a small sample size (n&lt;30)</a:t>
            </a:r>
          </a:p>
          <a:p>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12</a:t>
            </a:fld>
            <a:endParaRPr lang="en-US"/>
          </a:p>
        </p:txBody>
      </p:sp>
    </p:spTree>
    <p:extLst>
      <p:ext uri="{BB962C8B-B14F-4D97-AF65-F5344CB8AC3E}">
        <p14:creationId xmlns:p14="http://schemas.microsoft.com/office/powerpoint/2010/main" val="7929340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list</a:t>
            </a:r>
            <a:endParaRPr lang="en-US" dirty="0"/>
          </a:p>
          <a:p>
            <a:endParaRPr lang="en-US" dirty="0" smtClean="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13</a:t>
            </a:fld>
            <a:endParaRPr lang="en-US"/>
          </a:p>
        </p:txBody>
      </p:sp>
    </p:spTree>
    <p:extLst>
      <p:ext uri="{BB962C8B-B14F-4D97-AF65-F5344CB8AC3E}">
        <p14:creationId xmlns:p14="http://schemas.microsoft.com/office/powerpoint/2010/main" val="32665476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shape of a histogram is dependent on the number of “bins” selected</a:t>
            </a:r>
          </a:p>
          <a:p>
            <a:endParaRPr lang="en-US" dirty="0"/>
          </a:p>
          <a:p>
            <a:r>
              <a:rPr lang="en-US" dirty="0" smtClean="0"/>
              <a:t>You may have experimented with this in the “Getting Started” </a:t>
            </a:r>
            <a:r>
              <a:rPr lang="en-US" dirty="0" smtClean="0"/>
              <a:t>exercise. If we only specify 3 bins, the histogram would approach a gross approximation of a normal distribution</a:t>
            </a:r>
            <a:endParaRPr lang="en-US" dirty="0" smtClean="0"/>
          </a:p>
          <a:p>
            <a:endParaRPr lang="en-US" dirty="0"/>
          </a:p>
          <a:p>
            <a:endParaRPr lang="en-US" dirty="0" smtClean="0"/>
          </a:p>
          <a:p>
            <a:r>
              <a:rPr lang="en-US" dirty="0" smtClean="0"/>
              <a:t>The kernel density plot interpolates an idealized smooth line of the distribution and its shape is dependent on the parameters used</a:t>
            </a:r>
          </a:p>
          <a:p>
            <a:endParaRPr lang="en-US" dirty="0"/>
          </a:p>
          <a:p>
            <a:r>
              <a:rPr lang="en-US" dirty="0" smtClean="0"/>
              <a:t>The </a:t>
            </a:r>
            <a:r>
              <a:rPr lang="en-US" dirty="0" smtClean="0"/>
              <a:t>R defaults </a:t>
            </a:r>
            <a:r>
              <a:rPr lang="en-US" dirty="0" smtClean="0"/>
              <a:t>are typically good </a:t>
            </a:r>
            <a:r>
              <a:rPr lang="en-US" dirty="0" smtClean="0"/>
              <a:t>enough, but the adjustments will render a plot that increases in smoothness with increasing bandwidth.</a:t>
            </a:r>
          </a:p>
          <a:p>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14</a:t>
            </a:fld>
            <a:endParaRPr lang="en-US"/>
          </a:p>
        </p:txBody>
      </p:sp>
    </p:spTree>
    <p:extLst>
      <p:ext uri="{BB962C8B-B14F-4D97-AF65-F5344CB8AC3E}">
        <p14:creationId xmlns:p14="http://schemas.microsoft.com/office/powerpoint/2010/main" val="21646899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QQ plot is a standardization of your data where 0 is the mean, 1 and 2 are 1 and 2 standard deviations.</a:t>
            </a:r>
          </a:p>
          <a:p>
            <a:endParaRPr lang="en-US" dirty="0"/>
          </a:p>
          <a:p>
            <a:endParaRPr lang="en-US" dirty="0" smtClean="0"/>
          </a:p>
          <a:p>
            <a:endParaRPr lang="en-US" dirty="0"/>
          </a:p>
          <a:p>
            <a:r>
              <a:rPr lang="en-US" dirty="0" smtClean="0"/>
              <a:t>The </a:t>
            </a:r>
            <a:r>
              <a:rPr lang="en-US" dirty="0"/>
              <a:t>standard score of a raw score </a:t>
            </a:r>
            <a:r>
              <a:rPr lang="en-US" i="1" dirty="0"/>
              <a:t>x</a:t>
            </a:r>
            <a:r>
              <a:rPr lang="en-US" dirty="0"/>
              <a:t> </a:t>
            </a:r>
            <a:r>
              <a:rPr lang="en-US" baseline="30000" dirty="0">
                <a:hlinkClick r:id="rId3"/>
              </a:rPr>
              <a:t>[1]</a:t>
            </a:r>
            <a:r>
              <a:rPr lang="en-US" dirty="0"/>
              <a:t> is</a:t>
            </a:r>
          </a:p>
          <a:p>
            <a:r>
              <a:rPr lang="en-US" dirty="0"/>
              <a:t>Z = x-</a:t>
            </a:r>
            <a:r>
              <a:rPr lang="en-US" i="1" dirty="0"/>
              <a:t> μ/σ</a:t>
            </a:r>
            <a:endParaRPr lang="en-US" dirty="0"/>
          </a:p>
          <a:p>
            <a:r>
              <a:rPr lang="en-US" dirty="0"/>
              <a:t>where:</a:t>
            </a:r>
          </a:p>
          <a:p>
            <a:r>
              <a:rPr lang="en-US" i="1" dirty="0"/>
              <a:t>μ</a:t>
            </a:r>
            <a:r>
              <a:rPr lang="en-US" dirty="0"/>
              <a:t> is the </a:t>
            </a:r>
            <a:r>
              <a:rPr lang="en-US" dirty="0">
                <a:hlinkClick r:id="rId4" tooltip="Mean"/>
              </a:rPr>
              <a:t>mean</a:t>
            </a:r>
            <a:r>
              <a:rPr lang="en-US" dirty="0"/>
              <a:t> of the </a:t>
            </a:r>
            <a:r>
              <a:rPr lang="en-US" dirty="0" err="1"/>
              <a:t>population;</a:t>
            </a:r>
            <a:r>
              <a:rPr lang="en-US" i="1" dirty="0" err="1"/>
              <a:t>σ</a:t>
            </a:r>
            <a:r>
              <a:rPr lang="en-US" dirty="0"/>
              <a:t> is the </a:t>
            </a:r>
            <a:r>
              <a:rPr lang="en-US" dirty="0">
                <a:hlinkClick r:id="rId5" tooltip="Standard deviation"/>
              </a:rPr>
              <a:t>standard deviation</a:t>
            </a:r>
            <a:r>
              <a:rPr lang="en-US" dirty="0"/>
              <a:t> of the population.</a:t>
            </a:r>
          </a:p>
          <a:p>
            <a:endParaRPr lang="en-US" dirty="0"/>
          </a:p>
          <a:p>
            <a:r>
              <a:rPr lang="en-US" dirty="0"/>
              <a:t>If data is normal, there will be a 1:1 relationship between sample data and the data from a normal curve. Sample data will be points, normal is the solid line.</a:t>
            </a:r>
          </a:p>
          <a:p>
            <a:endParaRPr lang="en-US" dirty="0"/>
          </a:p>
          <a:p>
            <a:r>
              <a:rPr lang="en-US" b="1" dirty="0"/>
              <a:t>If there is deviation, it is usually on the low or high end, which may be ok and close enough to normal to consider as such.</a:t>
            </a:r>
          </a:p>
          <a:p>
            <a:endParaRPr lang="en-US" b="1" dirty="0"/>
          </a:p>
          <a:p>
            <a:r>
              <a:rPr lang="en-US" b="1" dirty="0"/>
              <a:t>If there is deviation from the normal line around 0, data is definitely not normal</a:t>
            </a:r>
            <a:r>
              <a:rPr lang="en-US" dirty="0"/>
              <a:t>.</a:t>
            </a:r>
          </a:p>
          <a:p>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15</a:t>
            </a:fld>
            <a:endParaRPr lang="en-US"/>
          </a:p>
        </p:txBody>
      </p:sp>
    </p:spTree>
    <p:extLst>
      <p:ext uri="{BB962C8B-B14F-4D97-AF65-F5344CB8AC3E}">
        <p14:creationId xmlns:p14="http://schemas.microsoft.com/office/powerpoint/2010/main" val="8370468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Boxplots have a standard layout with 6 parts:</a:t>
            </a:r>
          </a:p>
          <a:p>
            <a:endParaRPr lang="en-US" dirty="0" smtClean="0"/>
          </a:p>
          <a:p>
            <a:r>
              <a:rPr lang="en-US" dirty="0" smtClean="0"/>
              <a:t>Q1 </a:t>
            </a:r>
            <a:r>
              <a:rPr lang="en-US" dirty="0" smtClean="0"/>
              <a:t>= 1</a:t>
            </a:r>
            <a:r>
              <a:rPr lang="en-US" baseline="30000" dirty="0" smtClean="0"/>
              <a:t>st</a:t>
            </a:r>
            <a:r>
              <a:rPr lang="en-US" dirty="0" smtClean="0"/>
              <a:t> quartile = 25</a:t>
            </a:r>
            <a:r>
              <a:rPr lang="en-US" baseline="30000" dirty="0" smtClean="0"/>
              <a:t>th</a:t>
            </a:r>
            <a:r>
              <a:rPr lang="en-US" dirty="0" smtClean="0"/>
              <a:t> percentile</a:t>
            </a:r>
          </a:p>
          <a:p>
            <a:endParaRPr lang="en-US" dirty="0" smtClean="0"/>
          </a:p>
          <a:p>
            <a:r>
              <a:rPr lang="en-US" dirty="0" smtClean="0"/>
              <a:t>Median = Q2 = 50</a:t>
            </a:r>
            <a:r>
              <a:rPr lang="en-US" baseline="30000" dirty="0" smtClean="0"/>
              <a:t>th</a:t>
            </a:r>
            <a:r>
              <a:rPr lang="en-US" dirty="0" smtClean="0"/>
              <a:t> percentile = midpoint of data values</a:t>
            </a:r>
          </a:p>
          <a:p>
            <a:endParaRPr lang="en-US" dirty="0" smtClean="0"/>
          </a:p>
          <a:p>
            <a:r>
              <a:rPr lang="en-US" dirty="0" smtClean="0"/>
              <a:t>Q3 = 3</a:t>
            </a:r>
            <a:r>
              <a:rPr lang="en-US" baseline="30000" dirty="0" smtClean="0"/>
              <a:t>rd</a:t>
            </a:r>
            <a:r>
              <a:rPr lang="en-US" dirty="0" smtClean="0"/>
              <a:t> quartile = 75</a:t>
            </a:r>
            <a:r>
              <a:rPr lang="en-US" baseline="30000" dirty="0" smtClean="0"/>
              <a:t>th</a:t>
            </a:r>
            <a:r>
              <a:rPr lang="en-US" dirty="0" smtClean="0"/>
              <a:t> percentile</a:t>
            </a:r>
          </a:p>
          <a:p>
            <a:endParaRPr lang="en-US" dirty="0"/>
          </a:p>
          <a:p>
            <a:r>
              <a:rPr lang="en-US" dirty="0" smtClean="0"/>
              <a:t>IQR = Interquartile Range = (Q3 – Q1).  This is the guts of the distribution at 50%, so it is tighter than 1 standard deviation of a normal distribution</a:t>
            </a:r>
          </a:p>
          <a:p>
            <a:endParaRPr lang="en-US" dirty="0"/>
          </a:p>
          <a:p>
            <a:r>
              <a:rPr lang="en-US" dirty="0" smtClean="0"/>
              <a:t>Whiskers are </a:t>
            </a:r>
            <a:r>
              <a:rPr lang="en-US" b="1" dirty="0" smtClean="0"/>
              <a:t>typically</a:t>
            </a:r>
            <a:r>
              <a:rPr lang="en-US" dirty="0" smtClean="0"/>
              <a:t> the lowest and highest datum within 1.5 * IQR </a:t>
            </a:r>
          </a:p>
          <a:p>
            <a:endParaRPr lang="en-US" dirty="0"/>
          </a:p>
          <a:p>
            <a:r>
              <a:rPr lang="en-US" dirty="0" smtClean="0"/>
              <a:t>Outliers – data points beyond whiskers</a:t>
            </a:r>
          </a:p>
          <a:p>
            <a:endParaRPr lang="en-US" dirty="0"/>
          </a:p>
          <a:p>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16</a:t>
            </a:fld>
            <a:endParaRPr lang="en-US"/>
          </a:p>
        </p:txBody>
      </p:sp>
    </p:spTree>
    <p:extLst>
      <p:ext uri="{BB962C8B-B14F-4D97-AF65-F5344CB8AC3E}">
        <p14:creationId xmlns:p14="http://schemas.microsoft.com/office/powerpoint/2010/main" val="7061877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aspect data is circular, plots like a Rose Diagram are useful for visualizing distributions of slope aspect</a:t>
            </a:r>
          </a:p>
          <a:p>
            <a:endParaRPr lang="en-US" dirty="0"/>
          </a:p>
          <a:p>
            <a:r>
              <a:rPr lang="en-US" dirty="0" smtClean="0"/>
              <a:t>Time is another cyclic data </a:t>
            </a:r>
            <a:r>
              <a:rPr lang="en-US" dirty="0" smtClean="0"/>
              <a:t>type.</a:t>
            </a:r>
          </a:p>
          <a:p>
            <a:endParaRPr lang="en-US" dirty="0"/>
          </a:p>
          <a:p>
            <a:r>
              <a:rPr lang="en-US" dirty="0" smtClean="0"/>
              <a:t>Plots include:</a:t>
            </a:r>
          </a:p>
          <a:p>
            <a:endParaRPr lang="en-US" dirty="0"/>
          </a:p>
          <a:p>
            <a:r>
              <a:rPr lang="en-US" dirty="0" smtClean="0"/>
              <a:t>Rose diagram aka </a:t>
            </a:r>
            <a:r>
              <a:rPr lang="en-US" dirty="0" smtClean="0"/>
              <a:t>Circular histogram </a:t>
            </a:r>
          </a:p>
          <a:p>
            <a:endParaRPr lang="en-US" dirty="0" smtClean="0"/>
          </a:p>
          <a:p>
            <a:r>
              <a:rPr lang="en-US" dirty="0" smtClean="0"/>
              <a:t>Radar/Radial plot – correlate of a kernel density plot</a:t>
            </a:r>
          </a:p>
          <a:p>
            <a:endParaRPr lang="en-US" dirty="0"/>
          </a:p>
          <a:p>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17</a:t>
            </a:fld>
            <a:endParaRPr lang="en-US"/>
          </a:p>
        </p:txBody>
      </p:sp>
    </p:spTree>
    <p:extLst>
      <p:ext uri="{BB962C8B-B14F-4D97-AF65-F5344CB8AC3E}">
        <p14:creationId xmlns:p14="http://schemas.microsoft.com/office/powerpoint/2010/main" val="28481700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Keeping with </a:t>
            </a:r>
            <a:r>
              <a:rPr lang="en-US" dirty="0" err="1" smtClean="0"/>
              <a:t>loafercreek</a:t>
            </a:r>
            <a:endParaRPr lang="en-US" dirty="0" smtClean="0"/>
          </a:p>
          <a:p>
            <a:endParaRPr lang="en-US" dirty="0"/>
          </a:p>
          <a:p>
            <a:pPr marL="228600" indent="-228600">
              <a:buAutoNum type="arabicParenR"/>
            </a:pPr>
            <a:r>
              <a:rPr lang="en-US" dirty="0" smtClean="0"/>
              <a:t>Generalized horizons, maybe</a:t>
            </a:r>
          </a:p>
          <a:p>
            <a:pPr marL="228600" indent="-228600">
              <a:buAutoNum type="arabicParenR"/>
            </a:pPr>
            <a:r>
              <a:rPr lang="en-US" dirty="0" smtClean="0"/>
              <a:t>Density plot of A horizon thickness </a:t>
            </a:r>
          </a:p>
          <a:p>
            <a:pPr marL="228600" indent="-228600">
              <a:buAutoNum type="arabicParenR"/>
            </a:pPr>
            <a:r>
              <a:rPr lang="en-US" dirty="0" smtClean="0"/>
              <a:t>Density plot of clay or sand content for B</a:t>
            </a:r>
          </a:p>
          <a:p>
            <a:pPr marL="228600" indent="-228600">
              <a:buAutoNum type="arabicParenR"/>
            </a:pPr>
            <a:r>
              <a:rPr lang="en-US" dirty="0" smtClean="0"/>
              <a:t>Boxplot by group of A horizon clay and B horizon clay</a:t>
            </a:r>
          </a:p>
          <a:p>
            <a:pPr marL="228600" indent="-228600">
              <a:buAutoNum type="arabicParenR"/>
            </a:pPr>
            <a:r>
              <a:rPr lang="en-US" dirty="0" err="1" smtClean="0"/>
              <a:t>Qqplot</a:t>
            </a:r>
            <a:r>
              <a:rPr lang="en-US" dirty="0" smtClean="0"/>
              <a:t> of some variable</a:t>
            </a:r>
          </a:p>
          <a:p>
            <a:endParaRPr lang="en-US" dirty="0"/>
          </a:p>
          <a:p>
            <a:endParaRPr lang="en-US" dirty="0"/>
          </a:p>
          <a:p>
            <a:r>
              <a:rPr lang="en-US" dirty="0" err="1" smtClean="0"/>
              <a:t>Etc</a:t>
            </a:r>
            <a:r>
              <a:rPr lang="en-US" dirty="0" smtClean="0"/>
              <a:t>, something like this that gets them doing things that are commonly asked</a:t>
            </a: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18</a:t>
            </a:fld>
            <a:endParaRPr lang="en-US"/>
          </a:p>
        </p:txBody>
      </p:sp>
    </p:spTree>
    <p:extLst>
      <p:ext uri="{BB962C8B-B14F-4D97-AF65-F5344CB8AC3E}">
        <p14:creationId xmlns:p14="http://schemas.microsoft.com/office/powerpoint/2010/main" val="835895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5A1FCD-79C7-4337-B79E-A51417706FB1}" type="slidenum">
              <a:rPr lang="en-US" smtClean="0"/>
              <a:t>19</a:t>
            </a:fld>
            <a:endParaRPr lang="en-US"/>
          </a:p>
        </p:txBody>
      </p:sp>
    </p:spTree>
    <p:extLst>
      <p:ext uri="{BB962C8B-B14F-4D97-AF65-F5344CB8AC3E}">
        <p14:creationId xmlns:p14="http://schemas.microsoft.com/office/powerpoint/2010/main" val="3267551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5A1FCD-79C7-4337-B79E-A51417706FB1}" type="slidenum">
              <a:rPr lang="en-US" smtClean="0"/>
              <a:t>2</a:t>
            </a:fld>
            <a:endParaRPr lang="en-US"/>
          </a:p>
        </p:txBody>
      </p:sp>
    </p:spTree>
    <p:extLst>
      <p:ext uri="{BB962C8B-B14F-4D97-AF65-F5344CB8AC3E}">
        <p14:creationId xmlns:p14="http://schemas.microsoft.com/office/powerpoint/2010/main" val="38067963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5A1FCD-79C7-4337-B79E-A51417706FB1}" type="slidenum">
              <a:rPr lang="en-US" smtClean="0"/>
              <a:t>20</a:t>
            </a:fld>
            <a:endParaRPr lang="en-US"/>
          </a:p>
        </p:txBody>
      </p:sp>
    </p:spTree>
    <p:extLst>
      <p:ext uri="{BB962C8B-B14F-4D97-AF65-F5344CB8AC3E}">
        <p14:creationId xmlns:p14="http://schemas.microsoft.com/office/powerpoint/2010/main" val="40565618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5A1FCD-79C7-4337-B79E-A51417706FB1}" type="slidenum">
              <a:rPr lang="en-US" smtClean="0"/>
              <a:t>21</a:t>
            </a:fld>
            <a:endParaRPr lang="en-US"/>
          </a:p>
        </p:txBody>
      </p:sp>
    </p:spTree>
    <p:extLst>
      <p:ext uri="{BB962C8B-B14F-4D97-AF65-F5344CB8AC3E}">
        <p14:creationId xmlns:p14="http://schemas.microsoft.com/office/powerpoint/2010/main" val="35163320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Where is the Mean in this distribution?</a:t>
            </a:r>
          </a:p>
          <a:p>
            <a:endParaRPr lang="en-US" dirty="0"/>
          </a:p>
          <a:p>
            <a:r>
              <a:rPr lang="en-US" dirty="0" smtClean="0"/>
              <a:t>Where is the Median?</a:t>
            </a:r>
          </a:p>
          <a:p>
            <a:endParaRPr lang="en-US" dirty="0"/>
          </a:p>
          <a:p>
            <a:r>
              <a:rPr lang="en-US" dirty="0" smtClean="0"/>
              <a:t>Where is the Mode?</a:t>
            </a:r>
          </a:p>
          <a:p>
            <a:endParaRPr lang="en-US" dirty="0"/>
          </a:p>
          <a:p>
            <a:r>
              <a:rPr lang="en-US" dirty="0" smtClean="0"/>
              <a:t>Is the Mean representative for this distribution?</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CC5A1FCD-79C7-4337-B79E-A51417706FB1}" type="slidenum">
              <a:rPr lang="en-US" smtClean="0"/>
              <a:t>22</a:t>
            </a:fld>
            <a:endParaRPr lang="en-US"/>
          </a:p>
        </p:txBody>
      </p:sp>
    </p:spTree>
    <p:extLst>
      <p:ext uri="{BB962C8B-B14F-4D97-AF65-F5344CB8AC3E}">
        <p14:creationId xmlns:p14="http://schemas.microsoft.com/office/powerpoint/2010/main" val="32436202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Where is the Mean in this distribution?</a:t>
            </a:r>
          </a:p>
          <a:p>
            <a:endParaRPr lang="en-US" dirty="0"/>
          </a:p>
          <a:p>
            <a:r>
              <a:rPr lang="en-US" dirty="0" smtClean="0"/>
              <a:t>Where is the Median?</a:t>
            </a:r>
          </a:p>
          <a:p>
            <a:endParaRPr lang="en-US" dirty="0"/>
          </a:p>
          <a:p>
            <a:r>
              <a:rPr lang="en-US" dirty="0" smtClean="0"/>
              <a:t>Where is the Mode?</a:t>
            </a:r>
          </a:p>
          <a:p>
            <a:endParaRPr lang="en-US" dirty="0"/>
          </a:p>
          <a:p>
            <a:r>
              <a:rPr lang="en-US" dirty="0" smtClean="0"/>
              <a:t>Is the Mean representative for this distribution?</a:t>
            </a:r>
          </a:p>
          <a:p>
            <a:endParaRPr lang="en-US" dirty="0"/>
          </a:p>
          <a:p>
            <a:endParaRPr lang="en-US" dirty="0" smtClean="0"/>
          </a:p>
          <a:p>
            <a:r>
              <a:rPr lang="en-US" dirty="0" smtClean="0"/>
              <a:t>What is an RV in NASIS?</a:t>
            </a:r>
          </a:p>
          <a:p>
            <a:endParaRPr lang="en-US" dirty="0" smtClean="0"/>
          </a:p>
          <a:p>
            <a:r>
              <a:rPr lang="en-US" dirty="0" smtClean="0"/>
              <a:t>Where did it come from?</a:t>
            </a:r>
          </a:p>
          <a:p>
            <a:endParaRPr lang="en-US" dirty="0"/>
          </a:p>
          <a:p>
            <a:r>
              <a:rPr lang="en-US" dirty="0" smtClean="0"/>
              <a:t>How is it determined?</a:t>
            </a:r>
          </a:p>
          <a:p>
            <a:endParaRPr lang="en-US" dirty="0"/>
          </a:p>
          <a:p>
            <a:r>
              <a:rPr lang="en-US" dirty="0" smtClean="0"/>
              <a:t>How do you determine </a:t>
            </a:r>
            <a:r>
              <a:rPr lang="en-US" dirty="0" smtClean="0"/>
              <a:t>the Low and High values</a:t>
            </a:r>
            <a:r>
              <a:rPr lang="en-US" dirty="0" smtClean="0"/>
              <a:t>?</a:t>
            </a:r>
          </a:p>
          <a:p>
            <a:endParaRPr lang="en-US" dirty="0"/>
          </a:p>
          <a:p>
            <a:r>
              <a:rPr lang="en-US" dirty="0" smtClean="0"/>
              <a:t>What do we tell users how these values are determined and what they represent? </a:t>
            </a:r>
          </a:p>
          <a:p>
            <a:endParaRPr lang="en-US" dirty="0"/>
          </a:p>
          <a:p>
            <a:r>
              <a:rPr lang="en-US" dirty="0"/>
              <a:t>How would our endeavor be different if our predecessors had chosen something other than Mode to define “Typical” entities?</a:t>
            </a:r>
          </a:p>
          <a:p>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23</a:t>
            </a:fld>
            <a:endParaRPr lang="en-US"/>
          </a:p>
        </p:txBody>
      </p:sp>
    </p:spTree>
    <p:extLst>
      <p:ext uri="{BB962C8B-B14F-4D97-AF65-F5344CB8AC3E}">
        <p14:creationId xmlns:p14="http://schemas.microsoft.com/office/powerpoint/2010/main" val="11512587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Median </a:t>
            </a:r>
            <a:r>
              <a:rPr lang="en-US" dirty="0" smtClean="0"/>
              <a:t>= Q2 = 50</a:t>
            </a:r>
            <a:r>
              <a:rPr lang="en-US" baseline="30000" dirty="0" smtClean="0"/>
              <a:t>th</a:t>
            </a:r>
            <a:r>
              <a:rPr lang="en-US" dirty="0" smtClean="0"/>
              <a:t> percentile = midpoint of data </a:t>
            </a:r>
            <a:r>
              <a:rPr lang="en-US" dirty="0" smtClean="0"/>
              <a:t>values</a:t>
            </a:r>
          </a:p>
          <a:p>
            <a:endParaRPr lang="en-US" dirty="0"/>
          </a:p>
          <a:p>
            <a:r>
              <a:rPr lang="en-US" dirty="0" smtClean="0"/>
              <a:t>The boxplot provides indication of data distribution based on where the median is in relation to the IQR and the whiskers</a:t>
            </a:r>
            <a:endParaRPr lang="en-US" dirty="0" smtClean="0"/>
          </a:p>
          <a:p>
            <a:endParaRPr lang="en-US" dirty="0" smtClean="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24</a:t>
            </a:fld>
            <a:endParaRPr lang="en-US"/>
          </a:p>
        </p:txBody>
      </p:sp>
    </p:spTree>
    <p:extLst>
      <p:ext uri="{BB962C8B-B14F-4D97-AF65-F5344CB8AC3E}">
        <p14:creationId xmlns:p14="http://schemas.microsoft.com/office/powerpoint/2010/main" val="38063847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Keeping with </a:t>
            </a:r>
            <a:r>
              <a:rPr lang="en-US" dirty="0" err="1"/>
              <a:t>loafercreek</a:t>
            </a:r>
            <a:endParaRPr lang="en-US" dirty="0"/>
          </a:p>
          <a:p>
            <a:endParaRPr lang="en-US" dirty="0"/>
          </a:p>
          <a:p>
            <a:pPr marL="228600" indent="-228600">
              <a:buAutoNum type="arabicParenR"/>
            </a:pPr>
            <a:r>
              <a:rPr lang="en-US" dirty="0"/>
              <a:t>Generalized horizons, maybe</a:t>
            </a:r>
          </a:p>
          <a:p>
            <a:pPr marL="228600" indent="-228600">
              <a:buAutoNum type="arabicParenR"/>
            </a:pPr>
            <a:r>
              <a:rPr lang="en-US" dirty="0" smtClean="0"/>
              <a:t>Summary of </a:t>
            </a:r>
            <a:r>
              <a:rPr lang="en-US" dirty="0"/>
              <a:t>A horizon thickness </a:t>
            </a:r>
          </a:p>
          <a:p>
            <a:pPr marL="228600" indent="-228600">
              <a:buAutoNum type="arabicParenR"/>
            </a:pPr>
            <a:r>
              <a:rPr lang="en-US" dirty="0"/>
              <a:t>Density plot of clay or sand content for </a:t>
            </a:r>
            <a:r>
              <a:rPr lang="en-US" dirty="0" smtClean="0"/>
              <a:t>B with </a:t>
            </a:r>
            <a:r>
              <a:rPr lang="en-US" dirty="0" err="1" smtClean="0"/>
              <a:t>abline</a:t>
            </a:r>
            <a:r>
              <a:rPr lang="en-US" dirty="0" smtClean="0"/>
              <a:t> of mean and median</a:t>
            </a:r>
            <a:endParaRPr lang="en-US" dirty="0"/>
          </a:p>
          <a:p>
            <a:endParaRPr lang="en-US" dirty="0"/>
          </a:p>
          <a:p>
            <a:endParaRPr lang="en-US" dirty="0"/>
          </a:p>
          <a:p>
            <a:r>
              <a:rPr lang="en-US" dirty="0" err="1"/>
              <a:t>Etc</a:t>
            </a:r>
            <a:r>
              <a:rPr lang="en-US" dirty="0"/>
              <a:t>, something like this that gets them doing things that are commonly asked</a:t>
            </a:r>
          </a:p>
          <a:p>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25</a:t>
            </a:fld>
            <a:endParaRPr lang="en-US"/>
          </a:p>
        </p:txBody>
      </p:sp>
    </p:spTree>
    <p:extLst>
      <p:ext uri="{BB962C8B-B14F-4D97-AF65-F5344CB8AC3E}">
        <p14:creationId xmlns:p14="http://schemas.microsoft.com/office/powerpoint/2010/main" val="41213578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5A1FCD-79C7-4337-B79E-A51417706FB1}" type="slidenum">
              <a:rPr lang="en-US" smtClean="0"/>
              <a:t>26</a:t>
            </a:fld>
            <a:endParaRPr lang="en-US"/>
          </a:p>
        </p:txBody>
      </p:sp>
    </p:spTree>
    <p:extLst>
      <p:ext uri="{BB962C8B-B14F-4D97-AF65-F5344CB8AC3E}">
        <p14:creationId xmlns:p14="http://schemas.microsoft.com/office/powerpoint/2010/main" val="18651344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5A1FCD-79C7-4337-B79E-A51417706FB1}" type="slidenum">
              <a:rPr lang="en-US" smtClean="0"/>
              <a:t>27</a:t>
            </a:fld>
            <a:endParaRPr lang="en-US"/>
          </a:p>
        </p:txBody>
      </p:sp>
    </p:spTree>
    <p:extLst>
      <p:ext uri="{BB962C8B-B14F-4D97-AF65-F5344CB8AC3E}">
        <p14:creationId xmlns:p14="http://schemas.microsoft.com/office/powerpoint/2010/main" val="29051805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5A1FCD-79C7-4337-B79E-A51417706FB1}" type="slidenum">
              <a:rPr lang="en-US" smtClean="0"/>
              <a:t>28</a:t>
            </a:fld>
            <a:endParaRPr lang="en-US"/>
          </a:p>
        </p:txBody>
      </p:sp>
    </p:spTree>
    <p:extLst>
      <p:ext uri="{BB962C8B-B14F-4D97-AF65-F5344CB8AC3E}">
        <p14:creationId xmlns:p14="http://schemas.microsoft.com/office/powerpoint/2010/main" val="28710980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5A1FCD-79C7-4337-B79E-A51417706FB1}" type="slidenum">
              <a:rPr lang="en-US" smtClean="0"/>
              <a:t>29</a:t>
            </a:fld>
            <a:endParaRPr lang="en-US"/>
          </a:p>
        </p:txBody>
      </p:sp>
    </p:spTree>
    <p:extLst>
      <p:ext uri="{BB962C8B-B14F-4D97-AF65-F5344CB8AC3E}">
        <p14:creationId xmlns:p14="http://schemas.microsoft.com/office/powerpoint/2010/main" val="3168840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1977, pencil and graph paper were the standard tools for performing this work.</a:t>
            </a:r>
          </a:p>
          <a:p>
            <a:endParaRPr lang="en-US" dirty="0"/>
          </a:p>
          <a:p>
            <a:r>
              <a:rPr lang="en-US" dirty="0" smtClean="0"/>
              <a:t>Today, producing graphical output is easily available and much more intuitive to gaining an understanding of your data than the numerical methods stressed in many text books.</a:t>
            </a: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3</a:t>
            </a:fld>
            <a:endParaRPr lang="en-US"/>
          </a:p>
        </p:txBody>
      </p:sp>
    </p:spTree>
    <p:extLst>
      <p:ext uri="{BB962C8B-B14F-4D97-AF65-F5344CB8AC3E}">
        <p14:creationId xmlns:p14="http://schemas.microsoft.com/office/powerpoint/2010/main" val="11088042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Degree of dispersion with left graph?</a:t>
            </a:r>
          </a:p>
          <a:p>
            <a:r>
              <a:rPr lang="en-US" dirty="0" smtClean="0"/>
              <a:t>SD of left graph?</a:t>
            </a:r>
          </a:p>
          <a:p>
            <a:endParaRPr lang="en-US" dirty="0"/>
          </a:p>
          <a:p>
            <a:r>
              <a:rPr lang="en-US" dirty="0" smtClean="0"/>
              <a:t>Degree of dispersion right graph?</a:t>
            </a:r>
          </a:p>
          <a:p>
            <a:r>
              <a:rPr lang="en-US" dirty="0" smtClean="0"/>
              <a:t>SD of right graph?</a:t>
            </a:r>
          </a:p>
          <a:p>
            <a:endParaRPr lang="en-US" dirty="0"/>
          </a:p>
          <a:p>
            <a:r>
              <a:rPr lang="en-US" dirty="0" smtClean="0"/>
              <a:t>Given the dispersion, how much information is conveyed about these various populations if you have a value near the </a:t>
            </a:r>
            <a:r>
              <a:rPr lang="en-US" dirty="0" smtClean="0"/>
              <a:t>mid-point</a:t>
            </a:r>
            <a:r>
              <a:rPr lang="en-US" dirty="0" smtClean="0"/>
              <a:t>?</a:t>
            </a: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30</a:t>
            </a:fld>
            <a:endParaRPr lang="en-US"/>
          </a:p>
        </p:txBody>
      </p:sp>
    </p:spTree>
    <p:extLst>
      <p:ext uri="{BB962C8B-B14F-4D97-AF65-F5344CB8AC3E}">
        <p14:creationId xmlns:p14="http://schemas.microsoft.com/office/powerpoint/2010/main" val="26262675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wide IQR indicates a wide variance, a big, broad distribution/curve</a:t>
            </a:r>
          </a:p>
          <a:p>
            <a:endParaRPr lang="en-US" dirty="0"/>
          </a:p>
          <a:p>
            <a:r>
              <a:rPr lang="en-US" dirty="0" smtClean="0"/>
              <a:t>IQR = Interquartile Range = (Q3 – Q1).  This is the guts of the distribution at 50%, so it is tighter than 1 standard deviation of a normal distribution</a:t>
            </a:r>
          </a:p>
          <a:p>
            <a:endParaRPr lang="en-US" dirty="0" smtClean="0"/>
          </a:p>
          <a:p>
            <a:endParaRPr lang="en-US" dirty="0"/>
          </a:p>
          <a:p>
            <a:r>
              <a:rPr lang="en-US" dirty="0"/>
              <a:t>Whisker length indicates how many low and high values are present</a:t>
            </a:r>
          </a:p>
          <a:p>
            <a:endParaRPr lang="en-US" dirty="0"/>
          </a:p>
          <a:p>
            <a:r>
              <a:rPr lang="en-US" dirty="0" smtClean="0"/>
              <a:t>Whisker symmetry indicates the skewness of the distribution</a:t>
            </a:r>
          </a:p>
          <a:p>
            <a:endParaRPr lang="en-US" dirty="0"/>
          </a:p>
          <a:p>
            <a:r>
              <a:rPr lang="en-US" dirty="0" smtClean="0"/>
              <a:t>Outliers – data points beyond whiskers</a:t>
            </a:r>
          </a:p>
          <a:p>
            <a:endParaRPr lang="en-US" dirty="0"/>
          </a:p>
          <a:p>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31</a:t>
            </a:fld>
            <a:endParaRPr lang="en-US"/>
          </a:p>
        </p:txBody>
      </p:sp>
    </p:spTree>
    <p:extLst>
      <p:ext uri="{BB962C8B-B14F-4D97-AF65-F5344CB8AC3E}">
        <p14:creationId xmlns:p14="http://schemas.microsoft.com/office/powerpoint/2010/main" val="8202947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Keeping with </a:t>
            </a:r>
            <a:r>
              <a:rPr lang="en-US" dirty="0" err="1"/>
              <a:t>loafercreek</a:t>
            </a:r>
            <a:endParaRPr lang="en-US" dirty="0"/>
          </a:p>
          <a:p>
            <a:endParaRPr lang="en-US" dirty="0"/>
          </a:p>
          <a:p>
            <a:pPr marL="228600" indent="-228600">
              <a:buAutoNum type="arabicParenR"/>
            </a:pPr>
            <a:r>
              <a:rPr lang="en-US" dirty="0"/>
              <a:t>Generalized horizons, maybe</a:t>
            </a:r>
          </a:p>
          <a:p>
            <a:pPr marL="228600" indent="-228600">
              <a:buAutoNum type="arabicParenR"/>
            </a:pPr>
            <a:r>
              <a:rPr lang="en-US" dirty="0"/>
              <a:t>Summary of </a:t>
            </a:r>
            <a:r>
              <a:rPr lang="en-US" dirty="0" smtClean="0"/>
              <a:t>some </a:t>
            </a:r>
            <a:r>
              <a:rPr lang="en-US" dirty="0"/>
              <a:t>horizon thickness </a:t>
            </a:r>
            <a:endParaRPr lang="en-US" dirty="0" smtClean="0"/>
          </a:p>
          <a:p>
            <a:pPr marL="228600" indent="-228600">
              <a:buAutoNum type="arabicParenR"/>
            </a:pPr>
            <a:r>
              <a:rPr lang="en-US" dirty="0" err="1"/>
              <a:t>s</a:t>
            </a:r>
            <a:r>
              <a:rPr lang="en-US" dirty="0" err="1" smtClean="0"/>
              <a:t>d</a:t>
            </a:r>
            <a:r>
              <a:rPr lang="en-US" dirty="0" smtClean="0"/>
              <a:t> of horizon thickness</a:t>
            </a:r>
          </a:p>
          <a:p>
            <a:pPr marL="228600" indent="-228600">
              <a:buAutoNum type="arabicParenR"/>
            </a:pPr>
            <a:r>
              <a:rPr lang="en-US" dirty="0" err="1"/>
              <a:t>s</a:t>
            </a:r>
            <a:r>
              <a:rPr lang="en-US" dirty="0" err="1" smtClean="0"/>
              <a:t>d</a:t>
            </a:r>
            <a:r>
              <a:rPr lang="en-US" dirty="0" smtClean="0"/>
              <a:t> of horizon variable</a:t>
            </a:r>
          </a:p>
          <a:p>
            <a:pPr marL="228600" indent="-228600">
              <a:buAutoNum type="arabicParenR"/>
            </a:pPr>
            <a:r>
              <a:rPr lang="en-US" dirty="0" smtClean="0"/>
              <a:t>IQR for same</a:t>
            </a:r>
            <a:endParaRPr lang="en-US" dirty="0"/>
          </a:p>
          <a:p>
            <a:pPr marL="228600" indent="-228600">
              <a:buAutoNum type="arabicParenR"/>
            </a:pPr>
            <a:r>
              <a:rPr lang="en-US" dirty="0" smtClean="0"/>
              <a:t>Percentiles of a horizon variable, e.g. 5, 50, 90</a:t>
            </a:r>
          </a:p>
          <a:p>
            <a:pPr marL="228600" indent="-228600">
              <a:buAutoNum type="arabicParenR"/>
            </a:pPr>
            <a:endParaRPr lang="en-US" dirty="0"/>
          </a:p>
          <a:p>
            <a:r>
              <a:rPr lang="en-US" dirty="0" smtClean="0"/>
              <a:t>This step may not be canned script, but they </a:t>
            </a:r>
            <a:r>
              <a:rPr lang="en-US" dirty="0"/>
              <a:t>c</a:t>
            </a:r>
            <a:r>
              <a:rPr lang="en-US" dirty="0" smtClean="0"/>
              <a:t>ould do things for the next step</a:t>
            </a:r>
          </a:p>
          <a:p>
            <a:pPr marL="228600" indent="-228600">
              <a:buAutoNum type="arabicParenR"/>
            </a:pPr>
            <a:r>
              <a:rPr lang="en-US" dirty="0" smtClean="0"/>
              <a:t>For several variables list reasonable lo, </a:t>
            </a:r>
            <a:r>
              <a:rPr lang="en-US" dirty="0" err="1" smtClean="0"/>
              <a:t>rv</a:t>
            </a:r>
            <a:r>
              <a:rPr lang="en-US" dirty="0" smtClean="0"/>
              <a:t>, hi</a:t>
            </a:r>
            <a:endParaRPr lang="en-US" dirty="0"/>
          </a:p>
          <a:p>
            <a:endParaRPr lang="en-US" dirty="0"/>
          </a:p>
          <a:p>
            <a:r>
              <a:rPr lang="en-US" dirty="0" smtClean="0"/>
              <a:t>This could be the “crowning</a:t>
            </a:r>
            <a:r>
              <a:rPr lang="en-US" smtClean="0"/>
              <a:t>” exercise </a:t>
            </a:r>
            <a:r>
              <a:rPr lang="en-US" dirty="0" smtClean="0"/>
              <a:t>of this module, where the pitch for robust metrics be used for lo, </a:t>
            </a:r>
            <a:r>
              <a:rPr lang="en-US" dirty="0" err="1" smtClean="0"/>
              <a:t>rv</a:t>
            </a:r>
            <a:r>
              <a:rPr lang="en-US" dirty="0" smtClean="0"/>
              <a:t>, hi rather than rote measures, or tacit knowledge</a:t>
            </a:r>
          </a:p>
          <a:p>
            <a:endParaRPr lang="en-US" dirty="0"/>
          </a:p>
          <a:p>
            <a:r>
              <a:rPr lang="en-US" dirty="0" err="1"/>
              <a:t>Etc</a:t>
            </a:r>
            <a:r>
              <a:rPr lang="en-US" dirty="0"/>
              <a:t>, something like this that gets them doing things that are commonly asked</a:t>
            </a:r>
          </a:p>
          <a:p>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32</a:t>
            </a:fld>
            <a:endParaRPr lang="en-US"/>
          </a:p>
        </p:txBody>
      </p:sp>
    </p:spTree>
    <p:extLst>
      <p:ext uri="{BB962C8B-B14F-4D97-AF65-F5344CB8AC3E}">
        <p14:creationId xmlns:p14="http://schemas.microsoft.com/office/powerpoint/2010/main" val="27496387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Examining the relationships among variables is an important step</a:t>
            </a:r>
          </a:p>
          <a:p>
            <a:endParaRPr lang="en-US" dirty="0"/>
          </a:p>
          <a:p>
            <a:r>
              <a:rPr lang="en-US" dirty="0" smtClean="0"/>
              <a:t>We may be interested in how variables are related to each other, for example,</a:t>
            </a:r>
          </a:p>
          <a:p>
            <a:endParaRPr lang="en-US" dirty="0"/>
          </a:p>
          <a:p>
            <a:r>
              <a:rPr lang="en-US" dirty="0" smtClean="0"/>
              <a:t>How does O horizon thickness vary with slope gradient, wetness index, solar insolation, curvature </a:t>
            </a:r>
            <a:r>
              <a:rPr lang="en-US" dirty="0" err="1" smtClean="0"/>
              <a:t>etc</a:t>
            </a:r>
            <a:endParaRPr lang="en-US" dirty="0" smtClean="0"/>
          </a:p>
          <a:p>
            <a:endParaRPr lang="en-US" dirty="0"/>
          </a:p>
          <a:p>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33</a:t>
            </a:fld>
            <a:endParaRPr lang="en-US"/>
          </a:p>
        </p:txBody>
      </p:sp>
    </p:spTree>
    <p:extLst>
      <p:ext uri="{BB962C8B-B14F-4D97-AF65-F5344CB8AC3E}">
        <p14:creationId xmlns:p14="http://schemas.microsoft.com/office/powerpoint/2010/main" val="26254217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Who cares?</a:t>
            </a:r>
          </a:p>
          <a:p>
            <a:pPr lvl="1"/>
            <a:endParaRPr lang="en-US" dirty="0"/>
          </a:p>
          <a:p>
            <a:pPr lvl="1"/>
            <a:r>
              <a:rPr lang="en-US" dirty="0" smtClean="0"/>
              <a:t>You do, if two variables are highly correlated, you only need one to help explain the variability of the problem you are investigating. Otherwise, you are essentially double-counting, leading to overly confident predictions</a:t>
            </a:r>
          </a:p>
          <a:p>
            <a:pPr lvl="1"/>
            <a:endParaRPr lang="en-US" dirty="0"/>
          </a:p>
          <a:p>
            <a:pPr lvl="1"/>
            <a:r>
              <a:rPr lang="en-US" dirty="0" smtClean="0"/>
              <a:t>In the above matrix – tangent and plan curvature are highly correlated. What is the correlation coefficient of profile curvature and tangent curvature ? PLNC and TANC (A - ~ 81%)</a:t>
            </a:r>
          </a:p>
          <a:p>
            <a:pPr lvl="1"/>
            <a:endParaRPr lang="en-US" dirty="0"/>
          </a:p>
          <a:p>
            <a:pPr lvl="1"/>
            <a:r>
              <a:rPr lang="en-US" b="1" dirty="0" smtClean="0"/>
              <a:t>Pearson’s </a:t>
            </a:r>
            <a:r>
              <a:rPr lang="en-US" b="1" dirty="0"/>
              <a:t>Coefficient</a:t>
            </a:r>
            <a:r>
              <a:rPr lang="en-US" dirty="0"/>
              <a:t>: parametric technique that measures the degree of linear relationship between data</a:t>
            </a:r>
          </a:p>
          <a:p>
            <a:pPr lvl="1"/>
            <a:endParaRPr lang="en-US" dirty="0" smtClean="0"/>
          </a:p>
          <a:p>
            <a:pPr lvl="1"/>
            <a:r>
              <a:rPr lang="en-US" b="1" dirty="0" smtClean="0"/>
              <a:t>Spearman’s</a:t>
            </a:r>
            <a:r>
              <a:rPr lang="en-US" dirty="0" smtClean="0"/>
              <a:t> </a:t>
            </a:r>
            <a:r>
              <a:rPr lang="en-US" b="1" dirty="0" smtClean="0"/>
              <a:t>Rho</a:t>
            </a:r>
            <a:r>
              <a:rPr lang="en-US" dirty="0" smtClean="0"/>
              <a:t>: non-parametric technique that quantifies the degree of linear association between the ranks of data. </a:t>
            </a:r>
            <a:r>
              <a:rPr lang="en-US" dirty="0" err="1" smtClean="0"/>
              <a:t>Interp</a:t>
            </a:r>
            <a:r>
              <a:rPr lang="en-US" dirty="0" smtClean="0"/>
              <a:t> similar to Pearson’s, i.e. proportion of variability accounted for. More sensitive to outliers.</a:t>
            </a:r>
          </a:p>
          <a:p>
            <a:pPr lvl="1"/>
            <a:endParaRPr lang="en-US" dirty="0" smtClean="0"/>
          </a:p>
          <a:p>
            <a:pPr lvl="1"/>
            <a:r>
              <a:rPr lang="en-US" b="1" dirty="0" smtClean="0"/>
              <a:t>Kendall’s Tau</a:t>
            </a:r>
            <a:r>
              <a:rPr lang="en-US" dirty="0" smtClean="0"/>
              <a:t>: non-parametric measure of association based on the number of concordances and discordances in paired observations. Better for small sample sizes, less sensitive to outliers</a:t>
            </a:r>
          </a:p>
          <a:p>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34</a:t>
            </a:fld>
            <a:endParaRPr lang="en-US"/>
          </a:p>
        </p:txBody>
      </p:sp>
    </p:spTree>
    <p:extLst>
      <p:ext uri="{BB962C8B-B14F-4D97-AF65-F5344CB8AC3E}">
        <p14:creationId xmlns:p14="http://schemas.microsoft.com/office/powerpoint/2010/main" val="37579139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Boxplots </a:t>
            </a:r>
            <a:r>
              <a:rPr lang="en-US" dirty="0" smtClean="0"/>
              <a:t>rely</a:t>
            </a:r>
            <a:r>
              <a:rPr lang="en-US" baseline="0" dirty="0" smtClean="0"/>
              <a:t> on robust statistics like median and IQR rather than more sensitive ones like mean and standard deviation. </a:t>
            </a: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35</a:t>
            </a:fld>
            <a:endParaRPr lang="en-US"/>
          </a:p>
        </p:txBody>
      </p:sp>
    </p:spTree>
    <p:extLst>
      <p:ext uri="{BB962C8B-B14F-4D97-AF65-F5344CB8AC3E}">
        <p14:creationId xmlns:p14="http://schemas.microsoft.com/office/powerpoint/2010/main" val="26475844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Scatterplot is a quick way to visualize the relationships between variables:</a:t>
            </a:r>
          </a:p>
          <a:p>
            <a:endParaRPr lang="en-US" dirty="0"/>
          </a:p>
          <a:p>
            <a:r>
              <a:rPr lang="en-US" dirty="0" smtClean="0"/>
              <a:t>What is the relationship between plan curvature and minimum curvature (PLNC MINC)?</a:t>
            </a:r>
          </a:p>
          <a:p>
            <a:endParaRPr lang="en-US" dirty="0" smtClean="0"/>
          </a:p>
          <a:p>
            <a:r>
              <a:rPr lang="en-US" dirty="0" smtClean="0"/>
              <a:t>Is it positive or negative?</a:t>
            </a:r>
          </a:p>
          <a:p>
            <a:r>
              <a:rPr lang="en-US" dirty="0" smtClean="0"/>
              <a:t>Correlated or not?</a:t>
            </a:r>
          </a:p>
          <a:p>
            <a:r>
              <a:rPr lang="en-US" dirty="0" smtClean="0"/>
              <a:t>Linear or not?</a:t>
            </a:r>
          </a:p>
          <a:p>
            <a:endParaRPr lang="en-US" dirty="0" smtClean="0"/>
          </a:p>
          <a:p>
            <a:endParaRPr lang="en-US" dirty="0"/>
          </a:p>
          <a:p>
            <a:r>
              <a:rPr lang="en-US" dirty="0" smtClean="0"/>
              <a:t>Identify a couple variables that do not appear to be correlated very well?</a:t>
            </a:r>
            <a:endParaRPr lang="en-US" dirty="0"/>
          </a:p>
          <a:p>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36</a:t>
            </a:fld>
            <a:endParaRPr lang="en-US"/>
          </a:p>
        </p:txBody>
      </p:sp>
    </p:spTree>
    <p:extLst>
      <p:ext uri="{BB962C8B-B14F-4D97-AF65-F5344CB8AC3E}">
        <p14:creationId xmlns:p14="http://schemas.microsoft.com/office/powerpoint/2010/main" val="14327322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Boxplots are robust – </a:t>
            </a:r>
            <a:r>
              <a:rPr lang="en-US" dirty="0" smtClean="0"/>
              <a:t>work </a:t>
            </a:r>
            <a:r>
              <a:rPr lang="en-US" dirty="0" smtClean="0"/>
              <a:t>for normal and non-normally distributed data</a:t>
            </a:r>
          </a:p>
          <a:p>
            <a:endParaRPr lang="en-US" dirty="0"/>
          </a:p>
          <a:p>
            <a:r>
              <a:rPr lang="en-US" dirty="0" smtClean="0"/>
              <a:t>Quick visualization of relationships </a:t>
            </a:r>
          </a:p>
          <a:p>
            <a:endParaRPr lang="en-US" dirty="0"/>
          </a:p>
          <a:p>
            <a:r>
              <a:rPr lang="en-US" dirty="0" smtClean="0"/>
              <a:t>In this example, is there a difference in O horizon thickness by Soil Order?</a:t>
            </a:r>
          </a:p>
          <a:p>
            <a:endParaRPr lang="en-US" dirty="0"/>
          </a:p>
          <a:p>
            <a:r>
              <a:rPr lang="en-US" b="1" i="1" dirty="0" smtClean="0"/>
              <a:t>If notches do not overlap, </a:t>
            </a:r>
            <a:r>
              <a:rPr lang="en-US" b="1" i="1" dirty="0" smtClean="0"/>
              <a:t>a reasonable </a:t>
            </a:r>
            <a:r>
              <a:rPr lang="en-US" b="1" i="1" dirty="0" smtClean="0"/>
              <a:t>assumption </a:t>
            </a:r>
            <a:r>
              <a:rPr lang="en-US" b="1" i="1" dirty="0" smtClean="0"/>
              <a:t>is that </a:t>
            </a:r>
            <a:r>
              <a:rPr lang="en-US" b="1" i="1" dirty="0" smtClean="0"/>
              <a:t>medians are different (Chambers, et.al., 1983)</a:t>
            </a:r>
          </a:p>
          <a:p>
            <a:endParaRPr lang="en-US" b="1" i="1" dirty="0"/>
          </a:p>
          <a:p>
            <a:r>
              <a:rPr lang="en-US" b="1" i="1" dirty="0" smtClean="0"/>
              <a:t>Use   </a:t>
            </a:r>
            <a:r>
              <a:rPr lang="en-US" b="1" i="1" dirty="0" smtClean="0"/>
              <a:t>“notch=TRUE” </a:t>
            </a:r>
            <a:r>
              <a:rPr lang="en-US" b="1" i="1" dirty="0" smtClean="0"/>
              <a:t>when setting plot parameters to get notch</a:t>
            </a:r>
          </a:p>
          <a:p>
            <a:endParaRPr lang="en-US" dirty="0"/>
          </a:p>
          <a:p>
            <a:r>
              <a:rPr lang="en-US" dirty="0" smtClean="0"/>
              <a:t>Are the soil orders unique in this relationship?</a:t>
            </a:r>
          </a:p>
          <a:p>
            <a:endParaRPr lang="en-US" dirty="0"/>
          </a:p>
          <a:p>
            <a:r>
              <a:rPr lang="en-US" dirty="0" smtClean="0"/>
              <a:t>What can you report with this graph?</a:t>
            </a:r>
          </a:p>
          <a:p>
            <a:endParaRPr lang="en-US" dirty="0"/>
          </a:p>
          <a:p>
            <a:r>
              <a:rPr lang="en-US" dirty="0" smtClean="0"/>
              <a:t>What is the data distribution of O horizon thickness for </a:t>
            </a:r>
            <a:r>
              <a:rPr lang="en-US" dirty="0" err="1"/>
              <a:t>I</a:t>
            </a:r>
            <a:r>
              <a:rPr lang="en-US" dirty="0" err="1" smtClean="0"/>
              <a:t>nceptisols</a:t>
            </a:r>
            <a:r>
              <a:rPr lang="en-US" dirty="0" smtClean="0"/>
              <a:t>?</a:t>
            </a:r>
          </a:p>
          <a:p>
            <a:r>
              <a:rPr lang="en-US" dirty="0"/>
              <a:t> </a:t>
            </a:r>
            <a:r>
              <a:rPr lang="en-US" dirty="0" smtClean="0"/>
              <a:t>(normal, skewed (positive or negative) </a:t>
            </a: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37</a:t>
            </a:fld>
            <a:endParaRPr lang="en-US"/>
          </a:p>
        </p:txBody>
      </p:sp>
    </p:spTree>
    <p:extLst>
      <p:ext uri="{BB962C8B-B14F-4D97-AF65-F5344CB8AC3E}">
        <p14:creationId xmlns:p14="http://schemas.microsoft.com/office/powerpoint/2010/main" val="556957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solidFill>
                  <a:prstClr val="black"/>
                </a:solidFill>
              </a:rPr>
              <a:pPr/>
              <a:t>38</a:t>
            </a:fld>
            <a:endParaRPr lang="en-US">
              <a:solidFill>
                <a:prstClr val="black"/>
              </a:solidFill>
            </a:endParaRPr>
          </a:p>
        </p:txBody>
      </p:sp>
    </p:spTree>
    <p:extLst>
      <p:ext uri="{BB962C8B-B14F-4D97-AF65-F5344CB8AC3E}">
        <p14:creationId xmlns:p14="http://schemas.microsoft.com/office/powerpoint/2010/main" val="24713681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5A1FCD-79C7-4337-B79E-A51417706FB1}" type="slidenum">
              <a:rPr lang="en-US" smtClean="0"/>
              <a:t>39</a:t>
            </a:fld>
            <a:endParaRPr lang="en-US"/>
          </a:p>
        </p:txBody>
      </p:sp>
    </p:spTree>
    <p:extLst>
      <p:ext uri="{BB962C8B-B14F-4D97-AF65-F5344CB8AC3E}">
        <p14:creationId xmlns:p14="http://schemas.microsoft.com/office/powerpoint/2010/main" val="1044184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be complete, there are 4, but the distinction is </a:t>
            </a:r>
          </a:p>
          <a:p>
            <a:endParaRPr lang="en-US" dirty="0" smtClean="0"/>
          </a:p>
          <a:p>
            <a:r>
              <a:rPr lang="en-US" dirty="0"/>
              <a:t>T</a:t>
            </a:r>
            <a:r>
              <a:rPr lang="en-US" dirty="0" smtClean="0"/>
              <a:t>ypes </a:t>
            </a:r>
            <a:r>
              <a:rPr lang="en-US" dirty="0"/>
              <a:t>of EDA:</a:t>
            </a:r>
          </a:p>
          <a:p>
            <a:pPr lvl="1"/>
            <a:r>
              <a:rPr lang="en-US" dirty="0"/>
              <a:t>Univariate Non-graphical</a:t>
            </a:r>
          </a:p>
          <a:p>
            <a:pPr lvl="2"/>
            <a:r>
              <a:rPr lang="en-US" dirty="0"/>
              <a:t>descriptive statistics such as mean, median, IQR, standard deviation, skewness, kurtosis, </a:t>
            </a:r>
            <a:r>
              <a:rPr lang="en-US" dirty="0" err="1"/>
              <a:t>moran’s</a:t>
            </a:r>
            <a:r>
              <a:rPr lang="en-US" dirty="0"/>
              <a:t> I</a:t>
            </a:r>
          </a:p>
          <a:p>
            <a:pPr lvl="1"/>
            <a:r>
              <a:rPr lang="en-US" dirty="0"/>
              <a:t>Univariate Graphical</a:t>
            </a:r>
          </a:p>
          <a:p>
            <a:pPr lvl="2"/>
            <a:r>
              <a:rPr lang="en-US" dirty="0"/>
              <a:t>histograms, kernel density plots, </a:t>
            </a:r>
            <a:r>
              <a:rPr lang="en-US" dirty="0" err="1"/>
              <a:t>qqplots</a:t>
            </a:r>
            <a:endParaRPr lang="en-US" dirty="0"/>
          </a:p>
          <a:p>
            <a:pPr lvl="1"/>
            <a:r>
              <a:rPr lang="en-US" dirty="0"/>
              <a:t>Multivariate Non-graphical </a:t>
            </a:r>
          </a:p>
          <a:p>
            <a:pPr lvl="2"/>
            <a:r>
              <a:rPr lang="en-US" dirty="0"/>
              <a:t>correlation and covariance matrices</a:t>
            </a:r>
          </a:p>
          <a:p>
            <a:pPr lvl="1"/>
            <a:r>
              <a:rPr lang="en-US" dirty="0"/>
              <a:t>Multivariate Graphical</a:t>
            </a:r>
          </a:p>
          <a:p>
            <a:pPr lvl="2"/>
            <a:r>
              <a:rPr lang="en-US" dirty="0"/>
              <a:t>scatterplots, boxplots</a:t>
            </a:r>
          </a:p>
          <a:p>
            <a:endParaRPr lang="en-US" dirty="0" smtClean="0"/>
          </a:p>
          <a:p>
            <a:endParaRPr lang="en-US" dirty="0" smtClean="0"/>
          </a:p>
          <a:p>
            <a:r>
              <a:rPr lang="en-US" dirty="0" smtClean="0"/>
              <a:t>Graphical are the most powerful to gain insight into data</a:t>
            </a:r>
          </a:p>
          <a:p>
            <a:endParaRPr lang="en-US" dirty="0"/>
          </a:p>
          <a:p>
            <a:r>
              <a:rPr lang="en-US" dirty="0" smtClean="0"/>
              <a:t>Numerical is useful for reporting, determining threshold values for modeling or populating ranges and central tendencies</a:t>
            </a: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4</a:t>
            </a:fld>
            <a:endParaRPr lang="en-US"/>
          </a:p>
        </p:txBody>
      </p:sp>
    </p:spTree>
    <p:extLst>
      <p:ext uri="{BB962C8B-B14F-4D97-AF65-F5344CB8AC3E}">
        <p14:creationId xmlns:p14="http://schemas.microsoft.com/office/powerpoint/2010/main" val="169735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5A1FCD-79C7-4337-B79E-A51417706FB1}" type="slidenum">
              <a:rPr lang="en-US" smtClean="0"/>
              <a:t>5</a:t>
            </a:fld>
            <a:endParaRPr lang="en-US"/>
          </a:p>
        </p:txBody>
      </p:sp>
    </p:spTree>
    <p:extLst>
      <p:ext uri="{BB962C8B-B14F-4D97-AF65-F5344CB8AC3E}">
        <p14:creationId xmlns:p14="http://schemas.microsoft.com/office/powerpoint/2010/main" val="2007887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CC5A1FCD-79C7-4337-B79E-A51417706FB1}"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7168123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Might be a repetition of Ch. 2, but, so what.</a:t>
            </a:r>
          </a:p>
          <a:p>
            <a:endParaRPr lang="en-US" dirty="0"/>
          </a:p>
          <a:p>
            <a:r>
              <a:rPr lang="en-US" dirty="0" smtClean="0"/>
              <a:t>What variables have missing data?</a:t>
            </a:r>
          </a:p>
          <a:p>
            <a:endParaRPr lang="en-US" dirty="0"/>
          </a:p>
          <a:p>
            <a:r>
              <a:rPr lang="en-US" dirty="0" smtClean="0"/>
              <a:t>How many?</a:t>
            </a:r>
          </a:p>
          <a:p>
            <a:endParaRPr lang="en-US" dirty="0"/>
          </a:p>
          <a:p>
            <a:r>
              <a:rPr lang="en-US" dirty="0" smtClean="0"/>
              <a:t>Do other soils have missing data?</a:t>
            </a:r>
          </a:p>
          <a:p>
            <a:endParaRPr lang="en-US" dirty="0"/>
          </a:p>
          <a:p>
            <a:r>
              <a:rPr lang="en-US" dirty="0" smtClean="0"/>
              <a:t>How much?</a:t>
            </a:r>
          </a:p>
          <a:p>
            <a:endParaRPr lang="en-US" dirty="0" smtClean="0"/>
          </a:p>
          <a:p>
            <a:r>
              <a:rPr lang="en-US" dirty="0" smtClean="0"/>
              <a:t>Ideas – load </a:t>
            </a:r>
            <a:r>
              <a:rPr lang="en-US" dirty="0" err="1" smtClean="0"/>
              <a:t>loafercreek</a:t>
            </a:r>
            <a:endParaRPr lang="en-US" dirty="0" smtClean="0"/>
          </a:p>
          <a:p>
            <a:endParaRPr lang="en-US" dirty="0" smtClean="0"/>
          </a:p>
          <a:p>
            <a:r>
              <a:rPr lang="en-US" dirty="0" smtClean="0"/>
              <a:t>1) How many horizons in dataset?</a:t>
            </a:r>
          </a:p>
          <a:p>
            <a:r>
              <a:rPr lang="en-US" dirty="0"/>
              <a:t>2</a:t>
            </a:r>
            <a:r>
              <a:rPr lang="en-US" dirty="0" smtClean="0"/>
              <a:t>) How many A, B or C horizons?</a:t>
            </a:r>
          </a:p>
          <a:p>
            <a:r>
              <a:rPr lang="en-US" dirty="0" smtClean="0"/>
              <a:t>3) Any </a:t>
            </a:r>
            <a:r>
              <a:rPr lang="en-US" dirty="0"/>
              <a:t>sand silt, clay, co frags </a:t>
            </a:r>
            <a:r>
              <a:rPr lang="en-US" dirty="0" err="1"/>
              <a:t>etc</a:t>
            </a:r>
            <a:r>
              <a:rPr lang="en-US" dirty="0"/>
              <a:t> </a:t>
            </a:r>
            <a:r>
              <a:rPr lang="en-US" dirty="0" err="1"/>
              <a:t>wi</a:t>
            </a:r>
            <a:r>
              <a:rPr lang="en-US" dirty="0"/>
              <a:t> missing </a:t>
            </a:r>
            <a:r>
              <a:rPr lang="en-US" dirty="0" smtClean="0"/>
              <a:t>values?</a:t>
            </a:r>
          </a:p>
          <a:p>
            <a:r>
              <a:rPr lang="en-US" dirty="0" smtClean="0"/>
              <a:t>4) How many?</a:t>
            </a:r>
          </a:p>
          <a:p>
            <a:r>
              <a:rPr lang="en-US" dirty="0" smtClean="0"/>
              <a:t>5) Maybe do generalized horizons</a:t>
            </a:r>
          </a:p>
          <a:p>
            <a:r>
              <a:rPr lang="en-US" dirty="0" smtClean="0"/>
              <a:t>6) How many sites have no </a:t>
            </a:r>
            <a:r>
              <a:rPr lang="en-US" dirty="0" err="1" smtClean="0"/>
              <a:t>x,y</a:t>
            </a:r>
            <a:r>
              <a:rPr lang="en-US" dirty="0" smtClean="0"/>
              <a:t> </a:t>
            </a:r>
            <a:r>
              <a:rPr lang="en-US" dirty="0" err="1" smtClean="0"/>
              <a:t>coords</a:t>
            </a:r>
            <a:r>
              <a:rPr lang="en-US" dirty="0" smtClean="0"/>
              <a:t>?</a:t>
            </a:r>
          </a:p>
          <a:p>
            <a:endParaRPr lang="en-US" dirty="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CC5A1FCD-79C7-4337-B79E-A51417706FB1}" type="slidenum">
              <a:rPr lang="en-US" smtClean="0"/>
              <a:t>7</a:t>
            </a:fld>
            <a:endParaRPr lang="en-US"/>
          </a:p>
        </p:txBody>
      </p:sp>
    </p:spTree>
    <p:extLst>
      <p:ext uri="{BB962C8B-B14F-4D97-AF65-F5344CB8AC3E}">
        <p14:creationId xmlns:p14="http://schemas.microsoft.com/office/powerpoint/2010/main" val="35575409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Other measures not listed</a:t>
            </a:r>
          </a:p>
          <a:p>
            <a:endParaRPr lang="en-US" dirty="0" smtClean="0"/>
          </a:p>
          <a:p>
            <a:r>
              <a:rPr lang="en-US" dirty="0" smtClean="0"/>
              <a:t>Minimum</a:t>
            </a:r>
          </a:p>
          <a:p>
            <a:endParaRPr lang="en-US" dirty="0"/>
          </a:p>
          <a:p>
            <a:r>
              <a:rPr lang="en-US" dirty="0" smtClean="0"/>
              <a:t>Maximum</a:t>
            </a:r>
          </a:p>
          <a:p>
            <a:endParaRPr lang="en-US" dirty="0"/>
          </a:p>
          <a:p>
            <a:r>
              <a:rPr lang="en-US" dirty="0" smtClean="0"/>
              <a:t>Range – Maximum - minimum</a:t>
            </a: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8</a:t>
            </a:fld>
            <a:endParaRPr lang="en-US"/>
          </a:p>
        </p:txBody>
      </p:sp>
    </p:spTree>
    <p:extLst>
      <p:ext uri="{BB962C8B-B14F-4D97-AF65-F5344CB8AC3E}">
        <p14:creationId xmlns:p14="http://schemas.microsoft.com/office/powerpoint/2010/main" val="5085996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Don’t ignore the tools </a:t>
            </a:r>
            <a:r>
              <a:rPr lang="en-US" dirty="0" smtClean="0"/>
              <a:t>hidden in plain sight – take advantage of these tools in ArcGIS</a:t>
            </a: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9</a:t>
            </a:fld>
            <a:endParaRPr lang="en-US"/>
          </a:p>
        </p:txBody>
      </p:sp>
    </p:spTree>
    <p:extLst>
      <p:ext uri="{BB962C8B-B14F-4D97-AF65-F5344CB8AC3E}">
        <p14:creationId xmlns:p14="http://schemas.microsoft.com/office/powerpoint/2010/main" val="4008049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7CFF939-70E9-4E47-9899-4E3DA2789027}" type="datetimeFigureOut">
              <a:rPr lang="en-US" smtClean="0"/>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586942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CFF939-70E9-4E47-9899-4E3DA2789027}" type="datetimeFigureOut">
              <a:rPr lang="en-US" smtClean="0"/>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603755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CFF939-70E9-4E47-9899-4E3DA2789027}" type="datetimeFigureOut">
              <a:rPr lang="en-US" smtClean="0"/>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1850031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CFF939-70E9-4E47-9899-4E3DA2789027}" type="datetimeFigureOut">
              <a:rPr lang="en-US" smtClean="0"/>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3849243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CFF939-70E9-4E47-9899-4E3DA2789027}" type="datetimeFigureOut">
              <a:rPr lang="en-US" smtClean="0"/>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2736980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CFF939-70E9-4E47-9899-4E3DA2789027}" type="datetimeFigureOut">
              <a:rPr lang="en-US" smtClean="0"/>
              <a:t>4/6/2018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294318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CFF939-70E9-4E47-9899-4E3DA2789027}" type="datetimeFigureOut">
              <a:rPr lang="en-US" smtClean="0"/>
              <a:t>4/6/2018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1378862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7CFF939-70E9-4E47-9899-4E3DA2789027}" type="datetimeFigureOut">
              <a:rPr lang="en-US" smtClean="0"/>
              <a:t>4/6/2018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1620181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CFF939-70E9-4E47-9899-4E3DA2789027}" type="datetimeFigureOut">
              <a:rPr lang="en-US" smtClean="0"/>
              <a:t>4/6/2018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2902742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CFF939-70E9-4E47-9899-4E3DA2789027}" type="datetimeFigureOut">
              <a:rPr lang="en-US" smtClean="0"/>
              <a:t>4/6/2018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3204503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CFF939-70E9-4E47-9899-4E3DA2789027}" type="datetimeFigureOut">
              <a:rPr lang="en-US" smtClean="0"/>
              <a:t>4/6/2018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2245124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CFF939-70E9-4E47-9899-4E3DA2789027}" type="datetimeFigureOut">
              <a:rPr lang="en-US" smtClean="0"/>
              <a:t>4/6/2018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FC874A-277E-4A61-AE1F-B8EF08F22330}" type="slidenum">
              <a:rPr lang="en-US" smtClean="0"/>
              <a:t>‹#›</a:t>
            </a:fld>
            <a:endParaRPr lang="en-US"/>
          </a:p>
        </p:txBody>
      </p:sp>
    </p:spTree>
    <p:extLst>
      <p:ext uri="{BB962C8B-B14F-4D97-AF65-F5344CB8AC3E}">
        <p14:creationId xmlns:p14="http://schemas.microsoft.com/office/powerpoint/2010/main" val="4013203878"/>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8.emf"/><Relationship Id="rId5" Type="http://schemas.microsoft.com/office/2007/relationships/hdphoto" Target="../media/hdphoto1.wdp"/><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microsoft.com/office/2007/relationships/hdphoto" Target="../media/hdphoto2.wdp"/></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help.arcgis.com/en/arcgisdesktop/10.0/help/index.html#//00310000000q000000" TargetMode="External"/><Relationship Id="rId7" Type="http://schemas.openxmlformats.org/officeDocument/2006/relationships/hyperlink" Target="http://www.stat.cmu.edu/~hseltman/309/Book/chapter4.pdf"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hyperlink" Target="https://onlinecourses.science.psu.edu/stat509/book/export/html/155" TargetMode="External"/><Relationship Id="rId5" Type="http://schemas.openxmlformats.org/officeDocument/2006/relationships/hyperlink" Target="http://www.mayo.edu/mayo-edu-docs/center-for-translational-science-activities-documents/berd-5-6.pdf" TargetMode="External"/><Relationship Id="rId4" Type="http://schemas.openxmlformats.org/officeDocument/2006/relationships/hyperlink" Target="http://www.itl.nist.gov/div898/handbook/eda/section1/eda11.ht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help.rmetrics.org/fBasics/test-normalityTests.html"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emf"/><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Exploratory Data Analysis </a:t>
            </a:r>
            <a:br>
              <a:rPr lang="en-US" dirty="0" smtClean="0"/>
            </a:br>
            <a:r>
              <a:rPr lang="en-US" sz="2400" dirty="0" smtClean="0"/>
              <a:t>(EDA)</a:t>
            </a:r>
            <a:endParaRPr lang="en-US" sz="2400" dirty="0"/>
          </a:p>
        </p:txBody>
      </p:sp>
    </p:spTree>
    <p:extLst>
      <p:ext uri="{BB962C8B-B14F-4D97-AF65-F5344CB8AC3E}">
        <p14:creationId xmlns:p14="http://schemas.microsoft.com/office/powerpoint/2010/main" val="28733423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7383" t="4311" r="3369" b="15763"/>
          <a:stretch/>
        </p:blipFill>
        <p:spPr bwMode="auto">
          <a:xfrm>
            <a:off x="676894" y="4303050"/>
            <a:ext cx="3451310" cy="1872828"/>
          </a:xfrm>
          <a:prstGeom prst="rect">
            <a:avLst/>
          </a:prstGeom>
          <a:noFill/>
          <a:ln w="2857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normAutofit/>
          </a:bodyPr>
          <a:lstStyle/>
          <a:p>
            <a:pPr>
              <a:tabLst>
                <a:tab pos="5313363" algn="l"/>
              </a:tabLst>
            </a:pPr>
            <a:r>
              <a:rPr lang="en-US" dirty="0" smtClean="0"/>
              <a:t>Distributions</a:t>
            </a:r>
            <a:endParaRPr lang="en-US" dirty="0"/>
          </a:p>
        </p:txBody>
      </p:sp>
      <p:pic>
        <p:nvPicPr>
          <p:cNvPr id="1026" name="Picture 2"/>
          <p:cNvPicPr>
            <a:picLocks noChangeAspect="1" noChangeArrowheads="1"/>
          </p:cNvPicPr>
          <p:nvPr/>
        </p:nvPicPr>
        <p:blipFill rotWithShape="1">
          <a:blip r:embed="rId4">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1875" r="2557"/>
          <a:stretch/>
        </p:blipFill>
        <p:spPr bwMode="auto">
          <a:xfrm>
            <a:off x="636379" y="1462460"/>
            <a:ext cx="3451310" cy="1900121"/>
          </a:xfrm>
          <a:prstGeom prst="rect">
            <a:avLst/>
          </a:prstGeom>
          <a:noFill/>
          <a:ln w="2857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 name="TextBox 2"/>
          <p:cNvSpPr txBox="1"/>
          <p:nvPr/>
        </p:nvSpPr>
        <p:spPr>
          <a:xfrm>
            <a:off x="538047" y="6181725"/>
            <a:ext cx="3798860" cy="369332"/>
          </a:xfrm>
          <a:prstGeom prst="rect">
            <a:avLst/>
          </a:prstGeom>
          <a:noFill/>
        </p:spPr>
        <p:txBody>
          <a:bodyPr wrap="none" rtlCol="0">
            <a:spAutoFit/>
          </a:bodyPr>
          <a:lstStyle/>
          <a:p>
            <a:r>
              <a:rPr lang="en-US" dirty="0" smtClean="0"/>
              <a:t>Negatively skewed (skewed to the left)</a:t>
            </a:r>
            <a:endParaRPr lang="en-US" dirty="0"/>
          </a:p>
        </p:txBody>
      </p:sp>
      <p:sp>
        <p:nvSpPr>
          <p:cNvPr id="10" name="TextBox 9"/>
          <p:cNvSpPr txBox="1"/>
          <p:nvPr/>
        </p:nvSpPr>
        <p:spPr>
          <a:xfrm>
            <a:off x="4876800" y="6181725"/>
            <a:ext cx="3824637" cy="369332"/>
          </a:xfrm>
          <a:prstGeom prst="rect">
            <a:avLst/>
          </a:prstGeom>
          <a:noFill/>
        </p:spPr>
        <p:txBody>
          <a:bodyPr wrap="none" rtlCol="0">
            <a:spAutoFit/>
          </a:bodyPr>
          <a:lstStyle/>
          <a:p>
            <a:r>
              <a:rPr lang="en-US" dirty="0" smtClean="0"/>
              <a:t>Positively skewed (skewed to the right)</a:t>
            </a:r>
            <a:endParaRPr lang="en-US" dirty="0"/>
          </a:p>
        </p:txBody>
      </p:sp>
      <p:sp>
        <p:nvSpPr>
          <p:cNvPr id="11" name="TextBox 10"/>
          <p:cNvSpPr txBox="1"/>
          <p:nvPr/>
        </p:nvSpPr>
        <p:spPr>
          <a:xfrm>
            <a:off x="529227" y="3567859"/>
            <a:ext cx="4042773" cy="369332"/>
          </a:xfrm>
          <a:prstGeom prst="rect">
            <a:avLst/>
          </a:prstGeom>
          <a:noFill/>
        </p:spPr>
        <p:txBody>
          <a:bodyPr wrap="none" rtlCol="0">
            <a:spAutoFit/>
          </a:bodyPr>
          <a:lstStyle/>
          <a:p>
            <a:r>
              <a:rPr lang="en-US" dirty="0" smtClean="0"/>
              <a:t>Normal Distribution (no skew or kurtosis)</a:t>
            </a:r>
            <a:endParaRPr lang="en-US" dirty="0"/>
          </a:p>
        </p:txBody>
      </p:sp>
      <p:sp>
        <p:nvSpPr>
          <p:cNvPr id="13" name="TextBox 12"/>
          <p:cNvSpPr txBox="1"/>
          <p:nvPr/>
        </p:nvSpPr>
        <p:spPr>
          <a:xfrm>
            <a:off x="1999434" y="1970892"/>
            <a:ext cx="792205" cy="646331"/>
          </a:xfrm>
          <a:prstGeom prst="rect">
            <a:avLst/>
          </a:prstGeom>
          <a:noFill/>
        </p:spPr>
        <p:txBody>
          <a:bodyPr wrap="none" rtlCol="0">
            <a:spAutoFit/>
          </a:bodyPr>
          <a:lstStyle/>
          <a:p>
            <a:r>
              <a:rPr lang="en-US" sz="1200" b="1" dirty="0" smtClean="0">
                <a:solidFill>
                  <a:schemeClr val="bg1"/>
                </a:solidFill>
                <a:latin typeface="Arial Black" panose="020B0A04020102020204" pitchFamily="34" charset="0"/>
              </a:rPr>
              <a:t>Mean</a:t>
            </a:r>
          </a:p>
          <a:p>
            <a:r>
              <a:rPr lang="en-US" sz="1200" b="1" dirty="0" smtClean="0">
                <a:solidFill>
                  <a:schemeClr val="bg1"/>
                </a:solidFill>
                <a:latin typeface="Arial Black" panose="020B0A04020102020204" pitchFamily="34" charset="0"/>
              </a:rPr>
              <a:t>Median</a:t>
            </a:r>
          </a:p>
          <a:p>
            <a:r>
              <a:rPr lang="en-US" sz="1200" b="1" dirty="0" smtClean="0">
                <a:solidFill>
                  <a:schemeClr val="bg1"/>
                </a:solidFill>
                <a:latin typeface="Arial Black" panose="020B0A04020102020204" pitchFamily="34" charset="0"/>
              </a:rPr>
              <a:t>Mode</a:t>
            </a:r>
            <a:endParaRPr lang="en-US" sz="1200" b="1" dirty="0">
              <a:solidFill>
                <a:schemeClr val="bg1"/>
              </a:solidFill>
              <a:latin typeface="Arial Black" panose="020B0A04020102020204" pitchFamily="34" charset="0"/>
            </a:endParaRPr>
          </a:p>
        </p:txBody>
      </p:sp>
      <p:pic>
        <p:nvPicPr>
          <p:cNvPr id="23" name="Picture 22"/>
          <p:cNvPicPr>
            <a:picLocks noChangeAspect="1" noChangeArrowheads="1"/>
          </p:cNvPicPr>
          <p:nvPr/>
        </p:nvPicPr>
        <p:blipFill rotWithShape="1">
          <a:blip r:embed="rId6">
            <a:lum bright="-20000" contrast="40000"/>
            <a:extLst>
              <a:ext uri="{28A0092B-C50C-407E-A947-70E740481C1C}">
                <a14:useLocalDpi xmlns:a14="http://schemas.microsoft.com/office/drawing/2010/main" val="0"/>
              </a:ext>
            </a:extLst>
          </a:blip>
          <a:srcRect l="4378" t="15689" r="70721" b="8794"/>
          <a:stretch/>
        </p:blipFill>
        <p:spPr bwMode="auto">
          <a:xfrm>
            <a:off x="4996265" y="1687113"/>
            <a:ext cx="3384467" cy="1900120"/>
          </a:xfrm>
          <a:prstGeom prst="rect">
            <a:avLst/>
          </a:prstGeom>
          <a:noFill/>
          <a:ln w="2857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5" name="Straight Connector 24"/>
          <p:cNvCxnSpPr/>
          <p:nvPr/>
        </p:nvCxnSpPr>
        <p:spPr>
          <a:xfrm>
            <a:off x="6047138" y="1713174"/>
            <a:ext cx="26844" cy="182436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639243" y="2763354"/>
            <a:ext cx="13422" cy="84760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741402" y="2552180"/>
            <a:ext cx="638316" cy="276999"/>
          </a:xfrm>
          <a:prstGeom prst="rect">
            <a:avLst/>
          </a:prstGeom>
          <a:noFill/>
        </p:spPr>
        <p:txBody>
          <a:bodyPr wrap="none" rtlCol="0">
            <a:spAutoFit/>
          </a:bodyPr>
          <a:lstStyle/>
          <a:p>
            <a:r>
              <a:rPr lang="en-US" sz="1200" b="1" dirty="0" smtClean="0">
                <a:solidFill>
                  <a:schemeClr val="bg1"/>
                </a:solidFill>
                <a:latin typeface="Arial Black" panose="020B0A04020102020204" pitchFamily="34" charset="0"/>
              </a:rPr>
              <a:t>Mode</a:t>
            </a:r>
            <a:endParaRPr lang="en-US" sz="1200" b="1" dirty="0">
              <a:solidFill>
                <a:schemeClr val="bg1"/>
              </a:solidFill>
              <a:latin typeface="Arial Black" panose="020B0A04020102020204" pitchFamily="34" charset="0"/>
            </a:endParaRPr>
          </a:p>
        </p:txBody>
      </p:sp>
      <p:sp>
        <p:nvSpPr>
          <p:cNvPr id="37" name="TextBox 36"/>
          <p:cNvSpPr txBox="1"/>
          <p:nvPr/>
        </p:nvSpPr>
        <p:spPr>
          <a:xfrm>
            <a:off x="6870486" y="2552180"/>
            <a:ext cx="638316" cy="276999"/>
          </a:xfrm>
          <a:prstGeom prst="rect">
            <a:avLst/>
          </a:prstGeom>
          <a:noFill/>
        </p:spPr>
        <p:txBody>
          <a:bodyPr wrap="none" rtlCol="0">
            <a:spAutoFit/>
          </a:bodyPr>
          <a:lstStyle/>
          <a:p>
            <a:r>
              <a:rPr lang="en-US" sz="1200" b="1" dirty="0" smtClean="0">
                <a:solidFill>
                  <a:schemeClr val="bg1"/>
                </a:solidFill>
                <a:latin typeface="Arial Black" panose="020B0A04020102020204" pitchFamily="34" charset="0"/>
              </a:rPr>
              <a:t>Mode</a:t>
            </a:r>
            <a:endParaRPr lang="en-US" sz="1200" b="1" dirty="0">
              <a:solidFill>
                <a:schemeClr val="bg1"/>
              </a:solidFill>
              <a:latin typeface="Arial Black" panose="020B0A04020102020204" pitchFamily="34" charset="0"/>
            </a:endParaRPr>
          </a:p>
        </p:txBody>
      </p:sp>
      <p:sp>
        <p:nvSpPr>
          <p:cNvPr id="38" name="TextBox 37"/>
          <p:cNvSpPr txBox="1"/>
          <p:nvPr/>
        </p:nvSpPr>
        <p:spPr>
          <a:xfrm>
            <a:off x="6096052" y="3276934"/>
            <a:ext cx="638316" cy="276999"/>
          </a:xfrm>
          <a:prstGeom prst="rect">
            <a:avLst/>
          </a:prstGeom>
          <a:noFill/>
        </p:spPr>
        <p:txBody>
          <a:bodyPr wrap="none" rtlCol="0">
            <a:spAutoFit/>
          </a:bodyPr>
          <a:lstStyle/>
          <a:p>
            <a:r>
              <a:rPr lang="en-US" sz="1200" b="1" dirty="0" smtClean="0">
                <a:solidFill>
                  <a:schemeClr val="bg1"/>
                </a:solidFill>
                <a:latin typeface="Arial Black" panose="020B0A04020102020204" pitchFamily="34" charset="0"/>
              </a:rPr>
              <a:t>Mean</a:t>
            </a:r>
            <a:endParaRPr lang="en-US" sz="1200" b="1" dirty="0">
              <a:solidFill>
                <a:schemeClr val="bg1"/>
              </a:solidFill>
              <a:latin typeface="Arial Black" panose="020B0A04020102020204" pitchFamily="34" charset="0"/>
            </a:endParaRPr>
          </a:p>
        </p:txBody>
      </p:sp>
      <p:sp>
        <p:nvSpPr>
          <p:cNvPr id="39" name="TextBox 38"/>
          <p:cNvSpPr txBox="1"/>
          <p:nvPr/>
        </p:nvSpPr>
        <p:spPr>
          <a:xfrm>
            <a:off x="6573530" y="3287650"/>
            <a:ext cx="792205" cy="276999"/>
          </a:xfrm>
          <a:prstGeom prst="rect">
            <a:avLst/>
          </a:prstGeom>
          <a:noFill/>
        </p:spPr>
        <p:txBody>
          <a:bodyPr wrap="none" rtlCol="0">
            <a:spAutoFit/>
          </a:bodyPr>
          <a:lstStyle/>
          <a:p>
            <a:r>
              <a:rPr lang="en-US" sz="1200" b="1" dirty="0" smtClean="0">
                <a:solidFill>
                  <a:schemeClr val="bg1"/>
                </a:solidFill>
                <a:latin typeface="Arial Black" panose="020B0A04020102020204" pitchFamily="34" charset="0"/>
              </a:rPr>
              <a:t>Median</a:t>
            </a:r>
            <a:endParaRPr lang="en-US" sz="1200" b="1" dirty="0">
              <a:solidFill>
                <a:schemeClr val="bg1"/>
              </a:solidFill>
              <a:latin typeface="Arial Black" panose="020B0A04020102020204" pitchFamily="34" charset="0"/>
            </a:endParaRPr>
          </a:p>
        </p:txBody>
      </p:sp>
      <p:sp>
        <p:nvSpPr>
          <p:cNvPr id="40" name="TextBox 39"/>
          <p:cNvSpPr txBox="1"/>
          <p:nvPr/>
        </p:nvSpPr>
        <p:spPr>
          <a:xfrm>
            <a:off x="4852707" y="3610277"/>
            <a:ext cx="2116926" cy="369332"/>
          </a:xfrm>
          <a:prstGeom prst="rect">
            <a:avLst/>
          </a:prstGeom>
          <a:noFill/>
        </p:spPr>
        <p:txBody>
          <a:bodyPr wrap="none" rtlCol="0">
            <a:spAutoFit/>
          </a:bodyPr>
          <a:lstStyle/>
          <a:p>
            <a:r>
              <a:rPr lang="en-US" dirty="0" smtClean="0"/>
              <a:t>Bimodal Distribution</a:t>
            </a:r>
            <a:endParaRPr lang="en-US" dirty="0"/>
          </a:p>
        </p:txBody>
      </p:sp>
      <p:sp>
        <p:nvSpPr>
          <p:cNvPr id="42" name="TextBox 41"/>
          <p:cNvSpPr txBox="1"/>
          <p:nvPr/>
        </p:nvSpPr>
        <p:spPr>
          <a:xfrm>
            <a:off x="3082167" y="4295180"/>
            <a:ext cx="638316" cy="276999"/>
          </a:xfrm>
          <a:prstGeom prst="rect">
            <a:avLst/>
          </a:prstGeom>
          <a:noFill/>
        </p:spPr>
        <p:txBody>
          <a:bodyPr wrap="none" rtlCol="0">
            <a:spAutoFit/>
          </a:bodyPr>
          <a:lstStyle/>
          <a:p>
            <a:r>
              <a:rPr lang="en-US" sz="1200" b="1" dirty="0" smtClean="0">
                <a:solidFill>
                  <a:schemeClr val="bg1"/>
                </a:solidFill>
                <a:latin typeface="Arial Black" panose="020B0A04020102020204" pitchFamily="34" charset="0"/>
              </a:rPr>
              <a:t>Mode</a:t>
            </a:r>
            <a:endParaRPr lang="en-US" sz="1200" b="1" dirty="0">
              <a:solidFill>
                <a:schemeClr val="bg1"/>
              </a:solidFill>
              <a:latin typeface="Arial Black" panose="020B0A04020102020204" pitchFamily="34" charset="0"/>
            </a:endParaRPr>
          </a:p>
        </p:txBody>
      </p:sp>
      <p:sp>
        <p:nvSpPr>
          <p:cNvPr id="43" name="TextBox 42"/>
          <p:cNvSpPr txBox="1"/>
          <p:nvPr/>
        </p:nvSpPr>
        <p:spPr>
          <a:xfrm>
            <a:off x="2231455" y="4713141"/>
            <a:ext cx="689612" cy="276999"/>
          </a:xfrm>
          <a:prstGeom prst="rect">
            <a:avLst/>
          </a:prstGeom>
          <a:noFill/>
        </p:spPr>
        <p:txBody>
          <a:bodyPr wrap="none" rtlCol="0">
            <a:spAutoFit/>
          </a:bodyPr>
          <a:lstStyle/>
          <a:p>
            <a:r>
              <a:rPr lang="en-US" sz="1200" b="1" dirty="0" smtClean="0">
                <a:solidFill>
                  <a:schemeClr val="bg1"/>
                </a:solidFill>
                <a:latin typeface="Arial Black" panose="020B0A04020102020204" pitchFamily="34" charset="0"/>
              </a:rPr>
              <a:t> Mean</a:t>
            </a:r>
            <a:endParaRPr lang="en-US" sz="1200" b="1" dirty="0">
              <a:solidFill>
                <a:schemeClr val="bg1"/>
              </a:solidFill>
              <a:latin typeface="Arial Black" panose="020B0A04020102020204" pitchFamily="34" charset="0"/>
            </a:endParaRPr>
          </a:p>
        </p:txBody>
      </p:sp>
      <p:sp>
        <p:nvSpPr>
          <p:cNvPr id="44" name="TextBox 43"/>
          <p:cNvSpPr txBox="1"/>
          <p:nvPr/>
        </p:nvSpPr>
        <p:spPr>
          <a:xfrm>
            <a:off x="2402549" y="4483435"/>
            <a:ext cx="792205" cy="276999"/>
          </a:xfrm>
          <a:prstGeom prst="rect">
            <a:avLst/>
          </a:prstGeom>
          <a:noFill/>
        </p:spPr>
        <p:txBody>
          <a:bodyPr wrap="none" rtlCol="0">
            <a:spAutoFit/>
          </a:bodyPr>
          <a:lstStyle/>
          <a:p>
            <a:r>
              <a:rPr lang="en-US" sz="1200" b="1" dirty="0" smtClean="0">
                <a:solidFill>
                  <a:schemeClr val="bg1"/>
                </a:solidFill>
                <a:latin typeface="Arial Black" panose="020B0A04020102020204" pitchFamily="34" charset="0"/>
              </a:rPr>
              <a:t>Median</a:t>
            </a:r>
            <a:endParaRPr lang="en-US" sz="1200" b="1" dirty="0">
              <a:solidFill>
                <a:schemeClr val="bg1"/>
              </a:solidFill>
              <a:latin typeface="Arial Black" panose="020B0A04020102020204" pitchFamily="34" charset="0"/>
            </a:endParaRPr>
          </a:p>
        </p:txBody>
      </p:sp>
      <p:pic>
        <p:nvPicPr>
          <p:cNvPr id="48"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7090" t="4108" r="4471" b="15966"/>
          <a:stretch/>
        </p:blipFill>
        <p:spPr bwMode="auto">
          <a:xfrm flipH="1">
            <a:off x="5096884" y="4247971"/>
            <a:ext cx="3384467" cy="1878676"/>
          </a:xfrm>
          <a:prstGeom prst="rect">
            <a:avLst/>
          </a:prstGeom>
          <a:noFill/>
          <a:ln w="2857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9" name="TextBox 48"/>
          <p:cNvSpPr txBox="1"/>
          <p:nvPr/>
        </p:nvSpPr>
        <p:spPr>
          <a:xfrm>
            <a:off x="6232170" y="4660781"/>
            <a:ext cx="638316" cy="276999"/>
          </a:xfrm>
          <a:prstGeom prst="rect">
            <a:avLst/>
          </a:prstGeom>
          <a:noFill/>
        </p:spPr>
        <p:txBody>
          <a:bodyPr wrap="none" rtlCol="0">
            <a:spAutoFit/>
          </a:bodyPr>
          <a:lstStyle/>
          <a:p>
            <a:r>
              <a:rPr lang="en-US" sz="1200" b="1" dirty="0" smtClean="0">
                <a:solidFill>
                  <a:schemeClr val="bg1"/>
                </a:solidFill>
                <a:latin typeface="Arial Black" panose="020B0A04020102020204" pitchFamily="34" charset="0"/>
              </a:rPr>
              <a:t>Mean</a:t>
            </a:r>
            <a:endParaRPr lang="en-US" sz="1200" b="1" dirty="0">
              <a:solidFill>
                <a:schemeClr val="bg1"/>
              </a:solidFill>
              <a:latin typeface="Arial Black" panose="020B0A04020102020204" pitchFamily="34" charset="0"/>
            </a:endParaRPr>
          </a:p>
        </p:txBody>
      </p:sp>
      <p:sp>
        <p:nvSpPr>
          <p:cNvPr id="50" name="TextBox 49"/>
          <p:cNvSpPr txBox="1"/>
          <p:nvPr/>
        </p:nvSpPr>
        <p:spPr>
          <a:xfrm>
            <a:off x="6047138" y="4450382"/>
            <a:ext cx="792205" cy="276999"/>
          </a:xfrm>
          <a:prstGeom prst="rect">
            <a:avLst/>
          </a:prstGeom>
          <a:noFill/>
        </p:spPr>
        <p:txBody>
          <a:bodyPr wrap="none" rtlCol="0">
            <a:spAutoFit/>
          </a:bodyPr>
          <a:lstStyle/>
          <a:p>
            <a:r>
              <a:rPr lang="en-US" sz="1200" b="1" dirty="0" smtClean="0">
                <a:solidFill>
                  <a:schemeClr val="bg1"/>
                </a:solidFill>
                <a:latin typeface="Arial Black" panose="020B0A04020102020204" pitchFamily="34" charset="0"/>
              </a:rPr>
              <a:t>Median</a:t>
            </a:r>
            <a:endParaRPr lang="en-US" sz="1200" b="1" dirty="0">
              <a:solidFill>
                <a:schemeClr val="bg1"/>
              </a:solidFill>
              <a:latin typeface="Arial Black" panose="020B0A04020102020204" pitchFamily="34" charset="0"/>
            </a:endParaRPr>
          </a:p>
        </p:txBody>
      </p:sp>
      <p:sp>
        <p:nvSpPr>
          <p:cNvPr id="51" name="TextBox 50"/>
          <p:cNvSpPr txBox="1"/>
          <p:nvPr/>
        </p:nvSpPr>
        <p:spPr>
          <a:xfrm>
            <a:off x="5504038" y="4210273"/>
            <a:ext cx="638316" cy="276999"/>
          </a:xfrm>
          <a:prstGeom prst="rect">
            <a:avLst/>
          </a:prstGeom>
          <a:noFill/>
        </p:spPr>
        <p:txBody>
          <a:bodyPr wrap="none" rtlCol="0">
            <a:spAutoFit/>
          </a:bodyPr>
          <a:lstStyle/>
          <a:p>
            <a:r>
              <a:rPr lang="en-US" sz="1200" b="1" dirty="0" smtClean="0">
                <a:solidFill>
                  <a:schemeClr val="bg1"/>
                </a:solidFill>
                <a:latin typeface="Arial Black" panose="020B0A04020102020204" pitchFamily="34" charset="0"/>
              </a:rPr>
              <a:t>Mode</a:t>
            </a:r>
            <a:endParaRPr lang="en-US" sz="1200" b="1" dirty="0">
              <a:solidFill>
                <a:schemeClr val="bg1"/>
              </a:solidFill>
              <a:latin typeface="Arial Black" panose="020B0A04020102020204" pitchFamily="34" charset="0"/>
            </a:endParaRPr>
          </a:p>
        </p:txBody>
      </p:sp>
      <p:cxnSp>
        <p:nvCxnSpPr>
          <p:cNvPr id="30" name="Straight Connector 29"/>
          <p:cNvCxnSpPr/>
          <p:nvPr/>
        </p:nvCxnSpPr>
        <p:spPr>
          <a:xfrm>
            <a:off x="7188714" y="1713174"/>
            <a:ext cx="26844" cy="182436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692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0" presetClass="entr" presetSubtype="0" fill="hold"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500"/>
                                        <p:tgtEl>
                                          <p:spTgt spid="30"/>
                                        </p:tgtEl>
                                      </p:cBhvr>
                                    </p:animEffect>
                                  </p:childTnLst>
                                </p:cTn>
                              </p:par>
                              <p:par>
                                <p:cTn id="25" presetID="10" presetClass="entr" presetSubtype="0"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500"/>
                                        <p:tgtEl>
                                          <p:spTgt spid="2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fade">
                                      <p:cBhvr>
                                        <p:cTn id="30" dur="500"/>
                                        <p:tgtEl>
                                          <p:spTgt spid="3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fade">
                                      <p:cBhvr>
                                        <p:cTn id="33" dur="500"/>
                                        <p:tgtEl>
                                          <p:spTgt spid="3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fade">
                                      <p:cBhvr>
                                        <p:cTn id="36" dur="500"/>
                                        <p:tgtEl>
                                          <p:spTgt spid="3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fade">
                                      <p:cBhvr>
                                        <p:cTn id="39" dur="500"/>
                                        <p:tgtEl>
                                          <p:spTgt spid="3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500"/>
                                        <p:tgtEl>
                                          <p:spTgt spid="4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027"/>
                                        </p:tgtEl>
                                        <p:attrNameLst>
                                          <p:attrName>style.visibility</p:attrName>
                                        </p:attrNameLst>
                                      </p:cBhvr>
                                      <p:to>
                                        <p:strVal val="visible"/>
                                      </p:to>
                                    </p:set>
                                    <p:animEffect transition="in" filter="fade">
                                      <p:cBhvr>
                                        <p:cTn id="47" dur="500"/>
                                        <p:tgtEl>
                                          <p:spTgt spid="1027"/>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
                                        </p:tgtEl>
                                        <p:attrNameLst>
                                          <p:attrName>style.visibility</p:attrName>
                                        </p:attrNameLst>
                                      </p:cBhvr>
                                      <p:to>
                                        <p:strVal val="visible"/>
                                      </p:to>
                                    </p:set>
                                    <p:animEffect transition="in" filter="fade">
                                      <p:cBhvr>
                                        <p:cTn id="50" dur="500"/>
                                        <p:tgtEl>
                                          <p:spTgt spid="3"/>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43"/>
                                        </p:tgtEl>
                                        <p:attrNameLst>
                                          <p:attrName>style.visibility</p:attrName>
                                        </p:attrNameLst>
                                      </p:cBhvr>
                                      <p:to>
                                        <p:strVal val="visible"/>
                                      </p:to>
                                    </p:set>
                                    <p:animEffect transition="in" filter="fade">
                                      <p:cBhvr>
                                        <p:cTn id="53" dur="500"/>
                                        <p:tgtEl>
                                          <p:spTgt spid="43"/>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4"/>
                                        </p:tgtEl>
                                        <p:attrNameLst>
                                          <p:attrName>style.visibility</p:attrName>
                                        </p:attrNameLst>
                                      </p:cBhvr>
                                      <p:to>
                                        <p:strVal val="visible"/>
                                      </p:to>
                                    </p:set>
                                    <p:animEffect transition="in" filter="fade">
                                      <p:cBhvr>
                                        <p:cTn id="56" dur="500"/>
                                        <p:tgtEl>
                                          <p:spTgt spid="44"/>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2"/>
                                        </p:tgtEl>
                                        <p:attrNameLst>
                                          <p:attrName>style.visibility</p:attrName>
                                        </p:attrNameLst>
                                      </p:cBhvr>
                                      <p:to>
                                        <p:strVal val="visible"/>
                                      </p:to>
                                    </p:set>
                                    <p:animEffect transition="in" filter="fade">
                                      <p:cBhvr>
                                        <p:cTn id="59" dur="500"/>
                                        <p:tgtEl>
                                          <p:spTgt spid="4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48"/>
                                        </p:tgtEl>
                                        <p:attrNameLst>
                                          <p:attrName>style.visibility</p:attrName>
                                        </p:attrNameLst>
                                      </p:cBhvr>
                                      <p:to>
                                        <p:strVal val="visible"/>
                                      </p:to>
                                    </p:set>
                                    <p:animEffect transition="in" filter="fade">
                                      <p:cBhvr>
                                        <p:cTn id="64" dur="500"/>
                                        <p:tgtEl>
                                          <p:spTgt spid="48"/>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0"/>
                                        </p:tgtEl>
                                        <p:attrNameLst>
                                          <p:attrName>style.visibility</p:attrName>
                                        </p:attrNameLst>
                                      </p:cBhvr>
                                      <p:to>
                                        <p:strVal val="visible"/>
                                      </p:to>
                                    </p:set>
                                    <p:animEffect transition="in" filter="fade">
                                      <p:cBhvr>
                                        <p:cTn id="67" dur="500"/>
                                        <p:tgtEl>
                                          <p:spTgt spid="10"/>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51"/>
                                        </p:tgtEl>
                                        <p:attrNameLst>
                                          <p:attrName>style.visibility</p:attrName>
                                        </p:attrNameLst>
                                      </p:cBhvr>
                                      <p:to>
                                        <p:strVal val="visible"/>
                                      </p:to>
                                    </p:set>
                                    <p:animEffect transition="in" filter="fade">
                                      <p:cBhvr>
                                        <p:cTn id="70" dur="500"/>
                                        <p:tgtEl>
                                          <p:spTgt spid="51"/>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50"/>
                                        </p:tgtEl>
                                        <p:attrNameLst>
                                          <p:attrName>style.visibility</p:attrName>
                                        </p:attrNameLst>
                                      </p:cBhvr>
                                      <p:to>
                                        <p:strVal val="visible"/>
                                      </p:to>
                                    </p:set>
                                    <p:animEffect transition="in" filter="fade">
                                      <p:cBhvr>
                                        <p:cTn id="73" dur="500"/>
                                        <p:tgtEl>
                                          <p:spTgt spid="50"/>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49"/>
                                        </p:tgtEl>
                                        <p:attrNameLst>
                                          <p:attrName>style.visibility</p:attrName>
                                        </p:attrNameLst>
                                      </p:cBhvr>
                                      <p:to>
                                        <p:strVal val="visible"/>
                                      </p:to>
                                    </p:set>
                                    <p:animEffect transition="in" filter="fade">
                                      <p:cBhvr>
                                        <p:cTn id="76"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P spid="11" grpId="0"/>
      <p:bldP spid="13" grpId="0"/>
      <p:bldP spid="36" grpId="0"/>
      <p:bldP spid="37" grpId="0"/>
      <p:bldP spid="38" grpId="0"/>
      <p:bldP spid="39" grpId="0"/>
      <p:bldP spid="40" grpId="0"/>
      <p:bldP spid="42" grpId="0"/>
      <p:bldP spid="43" grpId="0"/>
      <p:bldP spid="44" grpId="0"/>
      <p:bldP spid="49" grpId="0"/>
      <p:bldP spid="50" grpId="0"/>
      <p:bldP spid="5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Distributions</a:t>
            </a:r>
            <a:endParaRPr lang="en-US" dirty="0"/>
          </a:p>
        </p:txBody>
      </p:sp>
      <p:sp>
        <p:nvSpPr>
          <p:cNvPr id="16" name="TextBox 15"/>
          <p:cNvSpPr txBox="1"/>
          <p:nvPr/>
        </p:nvSpPr>
        <p:spPr>
          <a:xfrm>
            <a:off x="6580397" y="3700806"/>
            <a:ext cx="1506182" cy="584775"/>
          </a:xfrm>
          <a:prstGeom prst="rect">
            <a:avLst/>
          </a:prstGeom>
          <a:noFill/>
        </p:spPr>
        <p:txBody>
          <a:bodyPr wrap="none" rtlCol="0">
            <a:spAutoFit/>
          </a:bodyPr>
          <a:lstStyle/>
          <a:p>
            <a:r>
              <a:rPr lang="en-US" dirty="0" smtClean="0"/>
              <a:t>High kurtosis </a:t>
            </a:r>
          </a:p>
          <a:p>
            <a:r>
              <a:rPr lang="en-US" sz="1400" dirty="0" smtClean="0"/>
              <a:t>(high </a:t>
            </a:r>
            <a:r>
              <a:rPr lang="en-US" sz="1400" dirty="0" err="1" smtClean="0"/>
              <a:t>peakedness</a:t>
            </a:r>
            <a:r>
              <a:rPr lang="en-US" sz="1400" dirty="0" smtClean="0"/>
              <a:t>)</a:t>
            </a:r>
            <a:endParaRPr lang="en-US" sz="1400" dirty="0"/>
          </a:p>
        </p:txBody>
      </p:sp>
      <p:sp>
        <p:nvSpPr>
          <p:cNvPr id="17" name="TextBox 16"/>
          <p:cNvSpPr txBox="1"/>
          <p:nvPr/>
        </p:nvSpPr>
        <p:spPr>
          <a:xfrm>
            <a:off x="6610877" y="6311118"/>
            <a:ext cx="1454181" cy="584775"/>
          </a:xfrm>
          <a:prstGeom prst="rect">
            <a:avLst/>
          </a:prstGeom>
          <a:noFill/>
        </p:spPr>
        <p:txBody>
          <a:bodyPr wrap="none" rtlCol="0">
            <a:spAutoFit/>
          </a:bodyPr>
          <a:lstStyle/>
          <a:p>
            <a:r>
              <a:rPr lang="en-US" dirty="0" smtClean="0"/>
              <a:t>Low kurtosis </a:t>
            </a:r>
          </a:p>
          <a:p>
            <a:r>
              <a:rPr lang="en-US" sz="1400" dirty="0" smtClean="0"/>
              <a:t>(low </a:t>
            </a:r>
            <a:r>
              <a:rPr lang="en-US" sz="1400" dirty="0" err="1" smtClean="0"/>
              <a:t>peakedness</a:t>
            </a:r>
            <a:r>
              <a:rPr lang="en-US" sz="1400" dirty="0" smtClean="0"/>
              <a:t>)</a:t>
            </a:r>
            <a:endParaRPr lang="en-US" sz="1400" dirty="0"/>
          </a:p>
        </p:txBody>
      </p:sp>
      <p:sp>
        <p:nvSpPr>
          <p:cNvPr id="21" name="TextBox 20"/>
          <p:cNvSpPr txBox="1"/>
          <p:nvPr/>
        </p:nvSpPr>
        <p:spPr>
          <a:xfrm>
            <a:off x="3048000" y="4931346"/>
            <a:ext cx="883575" cy="369332"/>
          </a:xfrm>
          <a:prstGeom prst="rect">
            <a:avLst/>
          </a:prstGeom>
          <a:noFill/>
        </p:spPr>
        <p:txBody>
          <a:bodyPr wrap="none" rtlCol="0">
            <a:spAutoFit/>
          </a:bodyPr>
          <a:lstStyle/>
          <a:p>
            <a:r>
              <a:rPr lang="en-US" dirty="0" smtClean="0"/>
              <a:t>Normal</a:t>
            </a:r>
          </a:p>
        </p:txBody>
      </p:sp>
      <p:pic>
        <p:nvPicPr>
          <p:cNvPr id="4" name="Picture 3"/>
          <p:cNvPicPr>
            <a:picLocks noChangeAspect="1"/>
          </p:cNvPicPr>
          <p:nvPr/>
        </p:nvPicPr>
        <p:blipFill>
          <a:blip r:embed="rId3"/>
          <a:stretch>
            <a:fillRect/>
          </a:stretch>
        </p:blipFill>
        <p:spPr>
          <a:xfrm>
            <a:off x="6705600" y="1752600"/>
            <a:ext cx="1860655" cy="1857564"/>
          </a:xfrm>
          <a:prstGeom prst="rect">
            <a:avLst/>
          </a:prstGeom>
        </p:spPr>
      </p:pic>
      <p:pic>
        <p:nvPicPr>
          <p:cNvPr id="5" name="Picture 4"/>
          <p:cNvPicPr>
            <a:picLocks noChangeAspect="1"/>
          </p:cNvPicPr>
          <p:nvPr/>
        </p:nvPicPr>
        <p:blipFill>
          <a:blip r:embed="rId4"/>
          <a:stretch>
            <a:fillRect/>
          </a:stretch>
        </p:blipFill>
        <p:spPr>
          <a:xfrm>
            <a:off x="6700879" y="4448841"/>
            <a:ext cx="1865376" cy="1862277"/>
          </a:xfrm>
          <a:prstGeom prst="rect">
            <a:avLst/>
          </a:prstGeom>
        </p:spPr>
      </p:pic>
      <p:pic>
        <p:nvPicPr>
          <p:cNvPr id="3" name="Picture 2"/>
          <p:cNvPicPr>
            <a:picLocks noChangeAspect="1"/>
          </p:cNvPicPr>
          <p:nvPr/>
        </p:nvPicPr>
        <p:blipFill>
          <a:blip r:embed="rId5"/>
          <a:stretch>
            <a:fillRect/>
          </a:stretch>
        </p:blipFill>
        <p:spPr>
          <a:xfrm>
            <a:off x="152400" y="1752600"/>
            <a:ext cx="6347844" cy="3124200"/>
          </a:xfrm>
          <a:prstGeom prst="rect">
            <a:avLst/>
          </a:prstGeom>
        </p:spPr>
      </p:pic>
    </p:spTree>
    <p:extLst>
      <p:ext uri="{BB962C8B-B14F-4D97-AF65-F5344CB8AC3E}">
        <p14:creationId xmlns:p14="http://schemas.microsoft.com/office/powerpoint/2010/main" val="2446878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Normality</a:t>
            </a:r>
            <a:endParaRPr lang="en-US" dirty="0"/>
          </a:p>
        </p:txBody>
      </p:sp>
      <p:sp>
        <p:nvSpPr>
          <p:cNvPr id="3" name="Content Placeholder 2"/>
          <p:cNvSpPr>
            <a:spLocks noGrp="1"/>
          </p:cNvSpPr>
          <p:nvPr>
            <p:ph idx="1"/>
          </p:nvPr>
        </p:nvSpPr>
        <p:spPr>
          <a:xfrm>
            <a:off x="228600" y="1524000"/>
            <a:ext cx="8763000" cy="4876800"/>
          </a:xfrm>
        </p:spPr>
        <p:txBody>
          <a:bodyPr>
            <a:normAutofit/>
          </a:bodyPr>
          <a:lstStyle/>
          <a:p>
            <a:pPr marL="0" indent="0">
              <a:buNone/>
            </a:pPr>
            <a:r>
              <a:rPr lang="en-US" dirty="0" smtClean="0"/>
              <a:t>Most statistical tests and models assume that data are normally distributed, i.e. parametric. When this assumption is violated, the results of the test or model could be inaccurate. There are two ways to handle data that are not normally distributed: </a:t>
            </a:r>
          </a:p>
          <a:p>
            <a:pPr marL="0" indent="0">
              <a:buNone/>
            </a:pPr>
            <a:endParaRPr lang="en-US" dirty="0" smtClean="0"/>
          </a:p>
          <a:p>
            <a:pPr marL="0" indent="0">
              <a:buNone/>
            </a:pPr>
            <a:r>
              <a:rPr lang="en-US" dirty="0" smtClean="0"/>
              <a:t>1. transform data so that it is normally distributed</a:t>
            </a:r>
          </a:p>
          <a:p>
            <a:pPr marL="0" indent="0">
              <a:buNone/>
            </a:pPr>
            <a:r>
              <a:rPr lang="en-US" dirty="0" smtClean="0"/>
              <a:t>2. </a:t>
            </a:r>
            <a:r>
              <a:rPr lang="en-US" dirty="0"/>
              <a:t>use nonparametric tests </a:t>
            </a:r>
            <a:r>
              <a:rPr lang="en-US" dirty="0" smtClean="0"/>
              <a:t>and statistics</a:t>
            </a:r>
          </a:p>
        </p:txBody>
      </p:sp>
    </p:spTree>
    <p:extLst>
      <p:ext uri="{BB962C8B-B14F-4D97-AF65-F5344CB8AC3E}">
        <p14:creationId xmlns:p14="http://schemas.microsoft.com/office/powerpoint/2010/main" val="35619177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Distributions - Graphical</a:t>
            </a:r>
            <a:endParaRPr lang="en-US" dirty="0"/>
          </a:p>
        </p:txBody>
      </p:sp>
      <p:sp>
        <p:nvSpPr>
          <p:cNvPr id="3" name="Content Placeholder 2"/>
          <p:cNvSpPr>
            <a:spLocks noGrp="1"/>
          </p:cNvSpPr>
          <p:nvPr>
            <p:ph idx="1"/>
          </p:nvPr>
        </p:nvSpPr>
        <p:spPr>
          <a:xfrm>
            <a:off x="457200" y="1295400"/>
            <a:ext cx="8229600" cy="4876800"/>
          </a:xfrm>
        </p:spPr>
        <p:txBody>
          <a:bodyPr>
            <a:normAutofit/>
          </a:bodyPr>
          <a:lstStyle/>
          <a:p>
            <a:r>
              <a:rPr lang="en-US" u="sng" dirty="0" smtClean="0"/>
              <a:t>Histogram</a:t>
            </a:r>
            <a:r>
              <a:rPr lang="en-US" dirty="0" smtClean="0"/>
              <a:t> </a:t>
            </a:r>
          </a:p>
          <a:p>
            <a:r>
              <a:rPr lang="en-US" u="sng" dirty="0" smtClean="0"/>
              <a:t>Density plot (aka kernel density plot) </a:t>
            </a:r>
            <a:endParaRPr lang="en-US" dirty="0" smtClean="0"/>
          </a:p>
          <a:p>
            <a:r>
              <a:rPr lang="en-US" u="sng" dirty="0" smtClean="0"/>
              <a:t>Quantile-quantile plot (</a:t>
            </a:r>
            <a:r>
              <a:rPr lang="en-US" u="sng" dirty="0" err="1" smtClean="0"/>
              <a:t>QQplot</a:t>
            </a:r>
            <a:r>
              <a:rPr lang="en-US" u="sng" dirty="0" smtClean="0"/>
              <a:t>) </a:t>
            </a:r>
            <a:endParaRPr lang="en-US" dirty="0"/>
          </a:p>
          <a:p>
            <a:r>
              <a:rPr lang="en-US" u="sng" dirty="0" smtClean="0"/>
              <a:t>Boxplot </a:t>
            </a:r>
            <a:r>
              <a:rPr lang="en-US" dirty="0" smtClean="0"/>
              <a:t>(aka Box and whisker plot)</a:t>
            </a:r>
          </a:p>
          <a:p>
            <a:r>
              <a:rPr lang="en-US" u="sng" dirty="0" smtClean="0"/>
              <a:t>Circular</a:t>
            </a:r>
            <a:endParaRPr lang="en-US" u="sng" dirty="0"/>
          </a:p>
        </p:txBody>
      </p:sp>
    </p:spTree>
    <p:extLst>
      <p:ext uri="{BB962C8B-B14F-4D97-AF65-F5344CB8AC3E}">
        <p14:creationId xmlns:p14="http://schemas.microsoft.com/office/powerpoint/2010/main" val="22471220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Distributions </a:t>
            </a:r>
            <a:r>
              <a:rPr lang="en-US" dirty="0" smtClean="0"/>
              <a:t>- Graphical</a:t>
            </a:r>
            <a:br>
              <a:rPr lang="en-US" dirty="0" smtClean="0"/>
            </a:br>
            <a:r>
              <a:rPr lang="en-US" dirty="0" smtClean="0"/>
              <a:t>Histograms and Kernel Density Plots</a:t>
            </a:r>
            <a:endParaRPr lang="en-US" dirty="0"/>
          </a:p>
        </p:txBody>
      </p:sp>
      <p:sp>
        <p:nvSpPr>
          <p:cNvPr id="3" name="TextBox 2"/>
          <p:cNvSpPr txBox="1"/>
          <p:nvPr/>
        </p:nvSpPr>
        <p:spPr>
          <a:xfrm>
            <a:off x="301752" y="6188848"/>
            <a:ext cx="1144929" cy="369332"/>
          </a:xfrm>
          <a:prstGeom prst="rect">
            <a:avLst/>
          </a:prstGeom>
          <a:noFill/>
        </p:spPr>
        <p:txBody>
          <a:bodyPr wrap="none" rtlCol="0">
            <a:spAutoFit/>
          </a:bodyPr>
          <a:lstStyle/>
          <a:p>
            <a:r>
              <a:rPr lang="en-US" dirty="0" smtClean="0"/>
              <a:t>Histogram</a:t>
            </a:r>
            <a:endParaRPr lang="en-US" dirty="0"/>
          </a:p>
        </p:txBody>
      </p:sp>
      <p:sp>
        <p:nvSpPr>
          <p:cNvPr id="6" name="TextBox 5"/>
          <p:cNvSpPr txBox="1"/>
          <p:nvPr/>
        </p:nvSpPr>
        <p:spPr>
          <a:xfrm>
            <a:off x="4800600" y="6188848"/>
            <a:ext cx="1961434" cy="369332"/>
          </a:xfrm>
          <a:prstGeom prst="rect">
            <a:avLst/>
          </a:prstGeom>
          <a:noFill/>
        </p:spPr>
        <p:txBody>
          <a:bodyPr wrap="none" rtlCol="0">
            <a:spAutoFit/>
          </a:bodyPr>
          <a:lstStyle/>
          <a:p>
            <a:r>
              <a:rPr lang="en-US" dirty="0" err="1" smtClean="0"/>
              <a:t>Kernal</a:t>
            </a:r>
            <a:r>
              <a:rPr lang="en-US" dirty="0" smtClean="0"/>
              <a:t> </a:t>
            </a:r>
            <a:r>
              <a:rPr lang="en-US" dirty="0"/>
              <a:t>D</a:t>
            </a:r>
            <a:r>
              <a:rPr lang="en-US" dirty="0" smtClean="0"/>
              <a:t>ensity Plot</a:t>
            </a:r>
            <a:endParaRPr lang="en-US" dirty="0"/>
          </a:p>
        </p:txBody>
      </p:sp>
      <p:pic>
        <p:nvPicPr>
          <p:cNvPr id="4" name="Picture 3"/>
          <p:cNvPicPr>
            <a:picLocks noChangeAspect="1"/>
          </p:cNvPicPr>
          <p:nvPr/>
        </p:nvPicPr>
        <p:blipFill>
          <a:blip r:embed="rId3"/>
          <a:stretch>
            <a:fillRect/>
          </a:stretch>
        </p:blipFill>
        <p:spPr>
          <a:xfrm>
            <a:off x="377952" y="2215759"/>
            <a:ext cx="3962400" cy="3955818"/>
          </a:xfrm>
          <a:prstGeom prst="rect">
            <a:avLst/>
          </a:prstGeom>
        </p:spPr>
      </p:pic>
      <p:pic>
        <p:nvPicPr>
          <p:cNvPr id="5" name="Picture 4"/>
          <p:cNvPicPr>
            <a:picLocks noChangeAspect="1"/>
          </p:cNvPicPr>
          <p:nvPr/>
        </p:nvPicPr>
        <p:blipFill>
          <a:blip r:embed="rId4"/>
          <a:stretch>
            <a:fillRect/>
          </a:stretch>
        </p:blipFill>
        <p:spPr>
          <a:xfrm>
            <a:off x="4800600" y="2209800"/>
            <a:ext cx="3959352" cy="3952775"/>
          </a:xfrm>
          <a:prstGeom prst="rect">
            <a:avLst/>
          </a:prstGeom>
        </p:spPr>
      </p:pic>
    </p:spTree>
    <p:extLst>
      <p:ext uri="{BB962C8B-B14F-4D97-AF65-F5344CB8AC3E}">
        <p14:creationId xmlns:p14="http://schemas.microsoft.com/office/powerpoint/2010/main" val="22296728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Distributions - Graphical</a:t>
            </a:r>
            <a:br>
              <a:rPr lang="en-US" dirty="0"/>
            </a:br>
            <a:r>
              <a:rPr lang="en-US" dirty="0" smtClean="0"/>
              <a:t>Quantile-quantile </a:t>
            </a:r>
            <a:r>
              <a:rPr lang="en-US" dirty="0"/>
              <a:t>Plots</a:t>
            </a:r>
          </a:p>
        </p:txBody>
      </p:sp>
      <p:pic>
        <p:nvPicPr>
          <p:cNvPr id="3" name="Picture 2"/>
          <p:cNvPicPr>
            <a:picLocks noChangeAspect="1"/>
          </p:cNvPicPr>
          <p:nvPr/>
        </p:nvPicPr>
        <p:blipFill>
          <a:blip r:embed="rId3"/>
          <a:stretch>
            <a:fillRect/>
          </a:stretch>
        </p:blipFill>
        <p:spPr>
          <a:xfrm>
            <a:off x="290083" y="1488420"/>
            <a:ext cx="5029200" cy="5020846"/>
          </a:xfrm>
          <a:prstGeom prst="rect">
            <a:avLst/>
          </a:prstGeom>
        </p:spPr>
      </p:pic>
      <p:pic>
        <p:nvPicPr>
          <p:cNvPr id="7" name="Picture 6"/>
          <p:cNvPicPr>
            <a:picLocks noChangeAspect="1"/>
          </p:cNvPicPr>
          <p:nvPr/>
        </p:nvPicPr>
        <p:blipFill>
          <a:blip r:embed="rId4"/>
          <a:stretch>
            <a:fillRect/>
          </a:stretch>
        </p:blipFill>
        <p:spPr>
          <a:xfrm>
            <a:off x="5867400" y="3525335"/>
            <a:ext cx="2976745" cy="2971800"/>
          </a:xfrm>
          <a:prstGeom prst="rect">
            <a:avLst/>
          </a:prstGeom>
        </p:spPr>
      </p:pic>
      <p:sp>
        <p:nvSpPr>
          <p:cNvPr id="4" name="TextBox 3"/>
          <p:cNvSpPr txBox="1"/>
          <p:nvPr/>
        </p:nvSpPr>
        <p:spPr>
          <a:xfrm>
            <a:off x="5791200" y="6497135"/>
            <a:ext cx="2581028" cy="369332"/>
          </a:xfrm>
          <a:prstGeom prst="rect">
            <a:avLst/>
          </a:prstGeom>
          <a:noFill/>
        </p:spPr>
        <p:txBody>
          <a:bodyPr wrap="none" rtlCol="0">
            <a:spAutoFit/>
          </a:bodyPr>
          <a:lstStyle/>
          <a:p>
            <a:r>
              <a:rPr lang="en-US" dirty="0" smtClean="0"/>
              <a:t>Density plot of same data</a:t>
            </a:r>
            <a:endParaRPr lang="en-US" dirty="0"/>
          </a:p>
        </p:txBody>
      </p:sp>
    </p:spTree>
    <p:extLst>
      <p:ext uri="{BB962C8B-B14F-4D97-AF65-F5344CB8AC3E}">
        <p14:creationId xmlns:p14="http://schemas.microsoft.com/office/powerpoint/2010/main" val="36524585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Boxplots</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8053" y="1597039"/>
            <a:ext cx="4956048" cy="4471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676400" y="6248400"/>
            <a:ext cx="1138453" cy="276999"/>
          </a:xfrm>
          <a:prstGeom prst="rect">
            <a:avLst/>
          </a:prstGeom>
          <a:noFill/>
        </p:spPr>
        <p:txBody>
          <a:bodyPr wrap="none" rtlCol="0">
            <a:spAutoFit/>
          </a:bodyPr>
          <a:lstStyle/>
          <a:p>
            <a:r>
              <a:rPr lang="en-US" sz="1200" dirty="0" err="1" smtClean="0"/>
              <a:t>Seltman</a:t>
            </a:r>
            <a:r>
              <a:rPr lang="en-US" sz="1200" dirty="0" smtClean="0"/>
              <a:t> (2009)</a:t>
            </a:r>
            <a:endParaRPr lang="en-US" sz="1200" dirty="0"/>
          </a:p>
        </p:txBody>
      </p:sp>
    </p:spTree>
    <p:extLst>
      <p:ext uri="{BB962C8B-B14F-4D97-AF65-F5344CB8AC3E}">
        <p14:creationId xmlns:p14="http://schemas.microsoft.com/office/powerpoint/2010/main" val="12580666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Distributions - Graphical</a:t>
            </a:r>
            <a:br>
              <a:rPr lang="en-US" dirty="0"/>
            </a:br>
            <a:r>
              <a:rPr lang="en-US" dirty="0" smtClean="0"/>
              <a:t>Rose </a:t>
            </a:r>
            <a:r>
              <a:rPr lang="en-US" dirty="0"/>
              <a:t>Plots</a:t>
            </a:r>
          </a:p>
        </p:txBody>
      </p:sp>
      <p:pic>
        <p:nvPicPr>
          <p:cNvPr id="5" name="Picture 4"/>
          <p:cNvPicPr>
            <a:picLocks noChangeAspect="1"/>
          </p:cNvPicPr>
          <p:nvPr/>
        </p:nvPicPr>
        <p:blipFill>
          <a:blip r:embed="rId3"/>
          <a:stretch>
            <a:fillRect/>
          </a:stretch>
        </p:blipFill>
        <p:spPr>
          <a:xfrm>
            <a:off x="304800" y="2209800"/>
            <a:ext cx="4114800" cy="3985403"/>
          </a:xfrm>
          <a:prstGeom prst="rect">
            <a:avLst/>
          </a:prstGeom>
        </p:spPr>
      </p:pic>
      <p:pic>
        <p:nvPicPr>
          <p:cNvPr id="6" name="Picture 5"/>
          <p:cNvPicPr>
            <a:picLocks noChangeAspect="1"/>
          </p:cNvPicPr>
          <p:nvPr/>
        </p:nvPicPr>
        <p:blipFill>
          <a:blip r:embed="rId4"/>
          <a:stretch>
            <a:fillRect/>
          </a:stretch>
        </p:blipFill>
        <p:spPr>
          <a:xfrm>
            <a:off x="4572000" y="2185062"/>
            <a:ext cx="3962400" cy="4010141"/>
          </a:xfrm>
          <a:prstGeom prst="rect">
            <a:avLst/>
          </a:prstGeom>
        </p:spPr>
      </p:pic>
    </p:spTree>
    <p:extLst>
      <p:ext uri="{BB962C8B-B14F-4D97-AF65-F5344CB8AC3E}">
        <p14:creationId xmlns:p14="http://schemas.microsoft.com/office/powerpoint/2010/main" val="19183586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66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229600" cy="1143000"/>
          </a:xfrm>
        </p:spPr>
        <p:txBody>
          <a:bodyPr>
            <a:normAutofit fontScale="90000"/>
          </a:bodyPr>
          <a:lstStyle/>
          <a:p>
            <a:pPr marL="685800" indent="-685800">
              <a:spcBef>
                <a:spcPts val="0"/>
              </a:spcBef>
            </a:pPr>
            <a:r>
              <a:rPr lang="en-US" dirty="0" smtClean="0"/>
              <a:t>Exercise</a:t>
            </a:r>
            <a:br>
              <a:rPr lang="en-US" dirty="0" smtClean="0"/>
            </a:br>
            <a:r>
              <a:rPr lang="en-US" dirty="0" smtClean="0"/>
              <a:t>Data Distributions</a:t>
            </a:r>
            <a:r>
              <a:rPr lang="en-US" dirty="0"/>
              <a:t/>
            </a:r>
            <a:br>
              <a:rPr lang="en-US" dirty="0"/>
            </a:br>
            <a:endParaRPr lang="en-US" dirty="0"/>
          </a:p>
        </p:txBody>
      </p:sp>
      <p:sp>
        <p:nvSpPr>
          <p:cNvPr id="3" name="Content Placeholder 2"/>
          <p:cNvSpPr>
            <a:spLocks noGrp="1"/>
          </p:cNvSpPr>
          <p:nvPr>
            <p:ph idx="1"/>
          </p:nvPr>
        </p:nvSpPr>
        <p:spPr>
          <a:xfrm>
            <a:off x="381000" y="1447800"/>
            <a:ext cx="8229600" cy="4525963"/>
          </a:xfrm>
        </p:spPr>
        <p:txBody>
          <a:bodyPr>
            <a:normAutofit lnSpcReduction="10000"/>
          </a:bodyPr>
          <a:lstStyle/>
          <a:p>
            <a:r>
              <a:rPr lang="en-US" dirty="0" smtClean="0"/>
              <a:t>Run: </a:t>
            </a:r>
          </a:p>
          <a:p>
            <a:pPr marL="0" indent="0">
              <a:buNone/>
            </a:pPr>
            <a:r>
              <a:rPr lang="en-US" dirty="0" smtClean="0"/>
              <a:t>	2_distribution_graphs.R</a:t>
            </a:r>
          </a:p>
          <a:p>
            <a:pPr marL="0" indent="0">
              <a:buNone/>
            </a:pPr>
            <a:r>
              <a:rPr lang="en-US" dirty="0" smtClean="0"/>
              <a:t>	3_mean_median.R</a:t>
            </a:r>
          </a:p>
          <a:p>
            <a:pPr marL="0" indent="0">
              <a:buNone/>
            </a:pPr>
            <a:r>
              <a:rPr lang="en-US" dirty="0"/>
              <a:t>	</a:t>
            </a:r>
            <a:r>
              <a:rPr lang="en-US" dirty="0" smtClean="0"/>
              <a:t>4_distribution_qq_box.R</a:t>
            </a:r>
          </a:p>
          <a:p>
            <a:pPr marL="0" indent="0">
              <a:buNone/>
            </a:pPr>
            <a:r>
              <a:rPr lang="en-US" dirty="0"/>
              <a:t>	</a:t>
            </a:r>
            <a:r>
              <a:rPr lang="en-US" dirty="0" smtClean="0"/>
              <a:t>5_relationship_scatter.R</a:t>
            </a:r>
          </a:p>
          <a:p>
            <a:pPr marL="0" indent="0">
              <a:buNone/>
            </a:pPr>
            <a:r>
              <a:rPr lang="en-US" dirty="0"/>
              <a:t>	</a:t>
            </a:r>
            <a:r>
              <a:rPr lang="en-US" dirty="0" smtClean="0"/>
              <a:t>6_stacked_bar.R</a:t>
            </a:r>
          </a:p>
          <a:p>
            <a:r>
              <a:rPr lang="en-US" dirty="0" smtClean="0"/>
              <a:t>Q&amp;A </a:t>
            </a:r>
            <a:r>
              <a:rPr lang="en-US" dirty="0"/>
              <a:t>on scripts 2, 3, 4, 5, 6</a:t>
            </a:r>
            <a:endParaRPr lang="en-US" dirty="0" smtClean="0"/>
          </a:p>
          <a:p>
            <a:r>
              <a:rPr lang="en-US" dirty="0" smtClean="0"/>
              <a:t>Repeat </a:t>
            </a:r>
            <a:r>
              <a:rPr lang="en-US" dirty="0"/>
              <a:t>using your own data</a:t>
            </a:r>
          </a:p>
        </p:txBody>
      </p:sp>
    </p:spTree>
    <p:extLst>
      <p:ext uri="{BB962C8B-B14F-4D97-AF65-F5344CB8AC3E}">
        <p14:creationId xmlns:p14="http://schemas.microsoft.com/office/powerpoint/2010/main" val="23440393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Central Tendency</a:t>
            </a:r>
            <a:endParaRPr lang="en-US" dirty="0"/>
          </a:p>
        </p:txBody>
      </p:sp>
      <p:sp>
        <p:nvSpPr>
          <p:cNvPr id="8" name="Content Placeholder 2"/>
          <p:cNvSpPr>
            <a:spLocks noGrp="1"/>
          </p:cNvSpPr>
          <p:nvPr>
            <p:ph idx="1"/>
          </p:nvPr>
        </p:nvSpPr>
        <p:spPr>
          <a:xfrm>
            <a:off x="304800" y="1409171"/>
            <a:ext cx="8382000" cy="4525963"/>
          </a:xfrm>
        </p:spPr>
        <p:txBody>
          <a:bodyPr/>
          <a:lstStyle/>
          <a:p>
            <a:r>
              <a:rPr lang="en-US" dirty="0"/>
              <a:t>M</a:t>
            </a:r>
            <a:r>
              <a:rPr lang="en-US" dirty="0" smtClean="0"/>
              <a:t>easures used </a:t>
            </a:r>
            <a:r>
              <a:rPr lang="en-US" dirty="0"/>
              <a:t>to determine the mid-point of the range of observed </a:t>
            </a:r>
            <a:r>
              <a:rPr lang="en-US" dirty="0" smtClean="0"/>
              <a:t>values</a:t>
            </a:r>
          </a:p>
          <a:p>
            <a:r>
              <a:rPr lang="en-US" dirty="0" smtClean="0"/>
              <a:t>The </a:t>
            </a:r>
            <a:r>
              <a:rPr lang="en-US" dirty="0"/>
              <a:t>mean and median are the most </a:t>
            </a:r>
            <a:r>
              <a:rPr lang="en-US" dirty="0" smtClean="0"/>
              <a:t>commonly used measures for our purposes</a:t>
            </a:r>
          </a:p>
          <a:p>
            <a:r>
              <a:rPr lang="en-US" dirty="0"/>
              <a:t>In NASIS speak, this should ideally be equivalent to the representative value (RV) for numeric and integer </a:t>
            </a:r>
            <a:r>
              <a:rPr lang="en-US" dirty="0" smtClean="0"/>
              <a:t>data – is it?</a:t>
            </a: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3228927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457200" y="1371600"/>
            <a:ext cx="8229600" cy="4525963"/>
          </a:xfrm>
        </p:spPr>
        <p:txBody>
          <a:bodyPr>
            <a:normAutofit/>
          </a:bodyPr>
          <a:lstStyle/>
          <a:p>
            <a:r>
              <a:rPr lang="en-US" dirty="0" smtClean="0"/>
              <a:t>Define exploratory data analysis (EDA)</a:t>
            </a:r>
          </a:p>
          <a:p>
            <a:r>
              <a:rPr lang="en-US" dirty="0" smtClean="0"/>
              <a:t>Discuss EDA techniques	</a:t>
            </a:r>
          </a:p>
          <a:p>
            <a:r>
              <a:rPr lang="en-US" dirty="0" smtClean="0"/>
              <a:t>Demonstrate EDA techniques in R</a:t>
            </a:r>
          </a:p>
          <a:p>
            <a:r>
              <a:rPr lang="en-US" dirty="0" smtClean="0"/>
              <a:t>Reference EDA techniques in ArcMap and additional extended techniques in R	</a:t>
            </a:r>
          </a:p>
          <a:p>
            <a:endParaRPr lang="en-US" dirty="0"/>
          </a:p>
        </p:txBody>
      </p:sp>
    </p:spTree>
    <p:extLst>
      <p:ext uri="{BB962C8B-B14F-4D97-AF65-F5344CB8AC3E}">
        <p14:creationId xmlns:p14="http://schemas.microsoft.com/office/powerpoint/2010/main" val="18945682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Central Tendency</a:t>
            </a:r>
            <a:endParaRPr lang="en-US" dirty="0"/>
          </a:p>
        </p:txBody>
      </p:sp>
      <p:sp>
        <p:nvSpPr>
          <p:cNvPr id="8" name="Content Placeholder 2"/>
          <p:cNvSpPr>
            <a:spLocks noGrp="1"/>
          </p:cNvSpPr>
          <p:nvPr>
            <p:ph idx="1"/>
          </p:nvPr>
        </p:nvSpPr>
        <p:spPr>
          <a:xfrm>
            <a:off x="304800" y="1409171"/>
            <a:ext cx="8382000" cy="4525963"/>
          </a:xfrm>
        </p:spPr>
        <p:txBody>
          <a:bodyPr/>
          <a:lstStyle/>
          <a:p>
            <a:r>
              <a:rPr lang="en-US" dirty="0"/>
              <a:t>M</a:t>
            </a:r>
            <a:r>
              <a:rPr lang="en-US" dirty="0" smtClean="0"/>
              <a:t>ean – arithmetic average </a:t>
            </a:r>
          </a:p>
          <a:p>
            <a:pPr marL="0" indent="0">
              <a:buNone/>
            </a:pPr>
            <a:r>
              <a:rPr lang="en-US" sz="2400" dirty="0" smtClean="0"/>
              <a:t>     </a:t>
            </a:r>
            <a:r>
              <a:rPr lang="en-US" dirty="0" smtClean="0"/>
              <a:t>(sum of values)/total number of observations</a:t>
            </a:r>
          </a:p>
          <a:p>
            <a:r>
              <a:rPr lang="en-US" dirty="0"/>
              <a:t>M</a:t>
            </a:r>
            <a:r>
              <a:rPr lang="en-US" dirty="0" smtClean="0"/>
              <a:t>edian </a:t>
            </a:r>
            <a:r>
              <a:rPr lang="en-US" dirty="0"/>
              <a:t>– </a:t>
            </a:r>
            <a:r>
              <a:rPr lang="en-US" dirty="0" smtClean="0"/>
              <a:t>the value of middle data point in a dataset </a:t>
            </a:r>
          </a:p>
          <a:p>
            <a:r>
              <a:rPr lang="en-US" dirty="0"/>
              <a:t>M</a:t>
            </a:r>
            <a:r>
              <a:rPr lang="en-US" dirty="0" smtClean="0"/>
              <a:t>ode – the most frequently occurring value in a data set</a:t>
            </a:r>
          </a:p>
          <a:p>
            <a:pPr marL="0" indent="0">
              <a:buNone/>
            </a:pPr>
            <a:endParaRPr lang="en-US" dirty="0"/>
          </a:p>
        </p:txBody>
      </p:sp>
    </p:spTree>
    <p:extLst>
      <p:ext uri="{BB962C8B-B14F-4D97-AF65-F5344CB8AC3E}">
        <p14:creationId xmlns:p14="http://schemas.microsoft.com/office/powerpoint/2010/main" val="11338173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Central Tendency - numerical</a:t>
            </a:r>
            <a:endParaRPr lang="en-US" dirty="0"/>
          </a:p>
        </p:txBody>
      </p:sp>
      <p:sp>
        <p:nvSpPr>
          <p:cNvPr id="8" name="Content Placeholder 2"/>
          <p:cNvSpPr>
            <a:spLocks noGrp="1"/>
          </p:cNvSpPr>
          <p:nvPr>
            <p:ph idx="1"/>
          </p:nvPr>
        </p:nvSpPr>
        <p:spPr>
          <a:xfrm>
            <a:off x="304800" y="1409171"/>
            <a:ext cx="8382000" cy="4525963"/>
          </a:xfrm>
        </p:spPr>
        <p:txBody>
          <a:bodyPr/>
          <a:lstStyle/>
          <a:p>
            <a:r>
              <a:rPr lang="en-US" dirty="0" smtClean="0"/>
              <a:t>Numerical summaries in R</a:t>
            </a:r>
          </a:p>
          <a:p>
            <a:r>
              <a:rPr lang="en-US" dirty="0"/>
              <a:t>s</a:t>
            </a:r>
            <a:r>
              <a:rPr lang="en-US" dirty="0" smtClean="0"/>
              <a:t>ummary(x), e.g.</a:t>
            </a:r>
          </a:p>
          <a:p>
            <a:endParaRPr lang="en-US" dirty="0"/>
          </a:p>
          <a:p>
            <a:endParaRPr lang="en-US" dirty="0" smtClean="0"/>
          </a:p>
          <a:p>
            <a:r>
              <a:rPr lang="en-US" dirty="0" smtClean="0"/>
              <a:t>mean(x)</a:t>
            </a:r>
          </a:p>
          <a:p>
            <a:r>
              <a:rPr lang="en-US" dirty="0"/>
              <a:t>m</a:t>
            </a:r>
            <a:r>
              <a:rPr lang="en-US" dirty="0" smtClean="0"/>
              <a:t>edian(x)</a:t>
            </a:r>
          </a:p>
          <a:p>
            <a:endParaRPr lang="en-US" dirty="0" smtClean="0"/>
          </a:p>
        </p:txBody>
      </p:sp>
      <p:pic>
        <p:nvPicPr>
          <p:cNvPr id="3" name="Picture 2"/>
          <p:cNvPicPr>
            <a:picLocks noChangeAspect="1"/>
          </p:cNvPicPr>
          <p:nvPr/>
        </p:nvPicPr>
        <p:blipFill>
          <a:blip r:embed="rId3"/>
          <a:stretch>
            <a:fillRect/>
          </a:stretch>
        </p:blipFill>
        <p:spPr>
          <a:xfrm>
            <a:off x="442546" y="2767277"/>
            <a:ext cx="7632424" cy="904875"/>
          </a:xfrm>
          <a:prstGeom prst="rect">
            <a:avLst/>
          </a:prstGeom>
        </p:spPr>
      </p:pic>
    </p:spTree>
    <p:extLst>
      <p:ext uri="{BB962C8B-B14F-4D97-AF65-F5344CB8AC3E}">
        <p14:creationId xmlns:p14="http://schemas.microsoft.com/office/powerpoint/2010/main" val="20253909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Central Tendency</a:t>
            </a:r>
            <a:endParaRPr lang="en-US" dirty="0"/>
          </a:p>
        </p:txBody>
      </p:sp>
      <p:pic>
        <p:nvPicPr>
          <p:cNvPr id="3" name="Picture 2"/>
          <p:cNvPicPr>
            <a:picLocks noChangeAspect="1"/>
          </p:cNvPicPr>
          <p:nvPr/>
        </p:nvPicPr>
        <p:blipFill>
          <a:blip r:embed="rId3"/>
          <a:stretch>
            <a:fillRect/>
          </a:stretch>
        </p:blipFill>
        <p:spPr>
          <a:xfrm>
            <a:off x="1905000" y="1219200"/>
            <a:ext cx="5457825" cy="5448759"/>
          </a:xfrm>
          <a:prstGeom prst="rect">
            <a:avLst/>
          </a:prstGeom>
        </p:spPr>
      </p:pic>
    </p:spTree>
    <p:extLst>
      <p:ext uri="{BB962C8B-B14F-4D97-AF65-F5344CB8AC3E}">
        <p14:creationId xmlns:p14="http://schemas.microsoft.com/office/powerpoint/2010/main" val="32591857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Central Tendency</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600200"/>
            <a:ext cx="7762875" cy="4314825"/>
          </a:xfrm>
          <a:prstGeom prst="rect">
            <a:avLst/>
          </a:prstGeom>
        </p:spPr>
      </p:pic>
    </p:spTree>
    <p:extLst>
      <p:ext uri="{BB962C8B-B14F-4D97-AF65-F5344CB8AC3E}">
        <p14:creationId xmlns:p14="http://schemas.microsoft.com/office/powerpoint/2010/main" val="36624760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Boxplots</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8053" y="1597039"/>
            <a:ext cx="4956048" cy="4471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676400" y="6248400"/>
            <a:ext cx="1138453" cy="276999"/>
          </a:xfrm>
          <a:prstGeom prst="rect">
            <a:avLst/>
          </a:prstGeom>
          <a:noFill/>
        </p:spPr>
        <p:txBody>
          <a:bodyPr wrap="none" rtlCol="0">
            <a:spAutoFit/>
          </a:bodyPr>
          <a:lstStyle/>
          <a:p>
            <a:r>
              <a:rPr lang="en-US" sz="1200" dirty="0" err="1" smtClean="0"/>
              <a:t>Seltman</a:t>
            </a:r>
            <a:r>
              <a:rPr lang="en-US" sz="1200" dirty="0" smtClean="0"/>
              <a:t> (2009)</a:t>
            </a:r>
            <a:endParaRPr lang="en-US" sz="1200" dirty="0"/>
          </a:p>
        </p:txBody>
      </p:sp>
    </p:spTree>
    <p:extLst>
      <p:ext uri="{BB962C8B-B14F-4D97-AF65-F5344CB8AC3E}">
        <p14:creationId xmlns:p14="http://schemas.microsoft.com/office/powerpoint/2010/main" val="20823656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66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229600" cy="1143000"/>
          </a:xfrm>
        </p:spPr>
        <p:txBody>
          <a:bodyPr>
            <a:normAutofit fontScale="90000"/>
          </a:bodyPr>
          <a:lstStyle/>
          <a:p>
            <a:pPr marL="685800" indent="-685800">
              <a:spcBef>
                <a:spcPts val="0"/>
              </a:spcBef>
            </a:pPr>
            <a:r>
              <a:rPr lang="en-US" dirty="0" smtClean="0"/>
              <a:t>Exercise</a:t>
            </a:r>
            <a:br>
              <a:rPr lang="en-US" dirty="0" smtClean="0"/>
            </a:br>
            <a:r>
              <a:rPr lang="en-US" dirty="0" smtClean="0"/>
              <a:t>Central Tendency</a:t>
            </a:r>
            <a:r>
              <a:rPr lang="en-US" dirty="0"/>
              <a:t/>
            </a:r>
            <a:br>
              <a:rPr lang="en-US" dirty="0"/>
            </a:br>
            <a:endParaRPr lang="en-US" dirty="0"/>
          </a:p>
        </p:txBody>
      </p:sp>
      <p:sp>
        <p:nvSpPr>
          <p:cNvPr id="3" name="Content Placeholder 2"/>
          <p:cNvSpPr>
            <a:spLocks noGrp="1"/>
          </p:cNvSpPr>
          <p:nvPr>
            <p:ph idx="1"/>
          </p:nvPr>
        </p:nvSpPr>
        <p:spPr>
          <a:xfrm>
            <a:off x="457200" y="1447800"/>
            <a:ext cx="8229600" cy="4525963"/>
          </a:xfrm>
        </p:spPr>
        <p:txBody>
          <a:bodyPr>
            <a:normAutofit/>
          </a:bodyPr>
          <a:lstStyle/>
          <a:p>
            <a:r>
              <a:rPr lang="en-US" dirty="0"/>
              <a:t>Run: </a:t>
            </a:r>
          </a:p>
          <a:p>
            <a:pPr marL="0" indent="0">
              <a:buNone/>
            </a:pPr>
            <a:r>
              <a:rPr lang="en-US" dirty="0"/>
              <a:t>	</a:t>
            </a:r>
            <a:r>
              <a:rPr lang="en-US" dirty="0" smtClean="0"/>
              <a:t>1_descriptive.R</a:t>
            </a:r>
            <a:endParaRPr lang="en-US" dirty="0"/>
          </a:p>
          <a:p>
            <a:pPr marL="0" indent="0">
              <a:buNone/>
            </a:pPr>
            <a:r>
              <a:rPr lang="en-US" dirty="0"/>
              <a:t>	</a:t>
            </a:r>
            <a:r>
              <a:rPr lang="en-US" dirty="0" smtClean="0"/>
              <a:t>7_box_density_by_group.R</a:t>
            </a:r>
            <a:endParaRPr lang="en-US" dirty="0"/>
          </a:p>
          <a:p>
            <a:pPr marL="0" indent="0">
              <a:buNone/>
            </a:pPr>
            <a:r>
              <a:rPr lang="en-US" dirty="0"/>
              <a:t>	</a:t>
            </a:r>
            <a:r>
              <a:rPr lang="en-US" dirty="0" smtClean="0"/>
              <a:t>8_box_multivariate_by_horizon.R</a:t>
            </a:r>
          </a:p>
          <a:p>
            <a:r>
              <a:rPr lang="en-US" dirty="0" smtClean="0"/>
              <a:t>Q&amp;A </a:t>
            </a:r>
            <a:r>
              <a:rPr lang="en-US" dirty="0"/>
              <a:t>on scripts 1, 2, 3, 4, 7, 8</a:t>
            </a:r>
          </a:p>
          <a:p>
            <a:r>
              <a:rPr lang="en-US" dirty="0" smtClean="0"/>
              <a:t>Repeat </a:t>
            </a:r>
            <a:r>
              <a:rPr lang="en-US" dirty="0"/>
              <a:t>using your own data</a:t>
            </a:r>
          </a:p>
        </p:txBody>
      </p:sp>
    </p:spTree>
    <p:extLst>
      <p:ext uri="{BB962C8B-B14F-4D97-AF65-F5344CB8AC3E}">
        <p14:creationId xmlns:p14="http://schemas.microsoft.com/office/powerpoint/2010/main" val="4854422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Dispersion</a:t>
            </a:r>
            <a:endParaRPr lang="en-US" dirty="0"/>
          </a:p>
        </p:txBody>
      </p:sp>
      <p:sp>
        <p:nvSpPr>
          <p:cNvPr id="8" name="Content Placeholder 2"/>
          <p:cNvSpPr>
            <a:spLocks noGrp="1"/>
          </p:cNvSpPr>
          <p:nvPr>
            <p:ph idx="1"/>
          </p:nvPr>
        </p:nvSpPr>
        <p:spPr>
          <a:xfrm>
            <a:off x="304800" y="1409171"/>
            <a:ext cx="8534400" cy="4525963"/>
          </a:xfrm>
        </p:spPr>
        <p:txBody>
          <a:bodyPr/>
          <a:lstStyle/>
          <a:p>
            <a:r>
              <a:rPr lang="en-US" dirty="0"/>
              <a:t>M</a:t>
            </a:r>
            <a:r>
              <a:rPr lang="en-US" dirty="0" smtClean="0"/>
              <a:t>easures used </a:t>
            </a:r>
            <a:r>
              <a:rPr lang="en-US" dirty="0"/>
              <a:t>to determine the </a:t>
            </a:r>
            <a:r>
              <a:rPr lang="en-US" dirty="0" smtClean="0"/>
              <a:t>spread of values around the mid-point </a:t>
            </a:r>
          </a:p>
          <a:p>
            <a:r>
              <a:rPr lang="en-US" dirty="0"/>
              <a:t>D</a:t>
            </a:r>
            <a:r>
              <a:rPr lang="en-US" dirty="0" smtClean="0"/>
              <a:t>etermine if </a:t>
            </a:r>
            <a:r>
              <a:rPr lang="en-US" dirty="0"/>
              <a:t>samples are spread widely across the range of observations or concentrated </a:t>
            </a:r>
            <a:r>
              <a:rPr lang="en-US" dirty="0" smtClean="0"/>
              <a:t>near the mid-point</a:t>
            </a:r>
          </a:p>
          <a:p>
            <a:r>
              <a:rPr lang="en-US" dirty="0" smtClean="0"/>
              <a:t>Standard Deviation, Coefficient of Variation and Interquartile Range are the most commonly used measures</a:t>
            </a:r>
          </a:p>
          <a:p>
            <a:pPr marL="0" indent="0">
              <a:buNone/>
            </a:pP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8397065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Dispersion</a:t>
            </a:r>
            <a:endParaRPr lang="en-US" dirty="0"/>
          </a:p>
        </p:txBody>
      </p:sp>
      <p:sp>
        <p:nvSpPr>
          <p:cNvPr id="8" name="Content Placeholder 2"/>
          <p:cNvSpPr>
            <a:spLocks noGrp="1"/>
          </p:cNvSpPr>
          <p:nvPr>
            <p:ph idx="1"/>
          </p:nvPr>
        </p:nvSpPr>
        <p:spPr>
          <a:xfrm>
            <a:off x="304800" y="1409171"/>
            <a:ext cx="8610600" cy="4525963"/>
          </a:xfrm>
        </p:spPr>
        <p:txBody>
          <a:bodyPr/>
          <a:lstStyle/>
          <a:p>
            <a:r>
              <a:rPr lang="en-US" dirty="0" smtClean="0"/>
              <a:t>Standard Deviation = </a:t>
            </a:r>
          </a:p>
          <a:p>
            <a:endParaRPr lang="en-US" dirty="0" smtClean="0"/>
          </a:p>
          <a:p>
            <a:r>
              <a:rPr lang="en-US" dirty="0" smtClean="0"/>
              <a:t>Coefficient of Variation =</a:t>
            </a:r>
          </a:p>
          <a:p>
            <a:pPr marL="0" indent="0">
              <a:buNone/>
            </a:pPr>
            <a:r>
              <a:rPr lang="en-US" dirty="0"/>
              <a:t> </a:t>
            </a:r>
            <a:r>
              <a:rPr lang="en-US" dirty="0" smtClean="0"/>
              <a:t>   </a:t>
            </a:r>
            <a:r>
              <a:rPr lang="en-US" dirty="0" err="1" smtClean="0"/>
              <a:t>unitless</a:t>
            </a:r>
            <a:r>
              <a:rPr lang="en-US" dirty="0" smtClean="0"/>
              <a:t> representation of SD</a:t>
            </a:r>
          </a:p>
          <a:p>
            <a:pPr marL="0" indent="0">
              <a:buNone/>
            </a:pPr>
            <a:r>
              <a:rPr lang="en-US" dirty="0" smtClean="0"/>
              <a:t> </a:t>
            </a:r>
          </a:p>
          <a:p>
            <a:r>
              <a:rPr lang="en-US" dirty="0" smtClean="0"/>
              <a:t>Interquartile Range = 75</a:t>
            </a:r>
            <a:r>
              <a:rPr lang="en-US" baseline="30000" dirty="0" smtClean="0"/>
              <a:t>th</a:t>
            </a:r>
            <a:r>
              <a:rPr lang="en-US" dirty="0" smtClean="0"/>
              <a:t> percentile – 25</a:t>
            </a:r>
            <a:r>
              <a:rPr lang="en-US" baseline="30000" dirty="0" smtClean="0"/>
              <a:t>th</a:t>
            </a:r>
            <a:r>
              <a:rPr lang="en-US" dirty="0" smtClean="0"/>
              <a:t> percentile</a:t>
            </a:r>
          </a:p>
          <a:p>
            <a:pPr marL="0" indent="0">
              <a:buNone/>
            </a:pPr>
            <a:endParaRPr lang="en-US" dirty="0"/>
          </a:p>
          <a:p>
            <a:pPr marL="0" indent="0">
              <a:buNone/>
            </a:pPr>
            <a:endParaRPr lang="en-US" dirty="0" smtClean="0"/>
          </a:p>
          <a:p>
            <a:pPr marL="0" indent="0">
              <a:buNone/>
            </a:pPr>
            <a:endParaRPr lang="en-US" dirty="0"/>
          </a:p>
        </p:txBody>
      </p:sp>
      <p:pic>
        <p:nvPicPr>
          <p:cNvPr id="3" name="Picture 2"/>
          <p:cNvPicPr>
            <a:picLocks noChangeAspect="1"/>
          </p:cNvPicPr>
          <p:nvPr/>
        </p:nvPicPr>
        <p:blipFill>
          <a:blip r:embed="rId3"/>
          <a:stretch>
            <a:fillRect/>
          </a:stretch>
        </p:blipFill>
        <p:spPr>
          <a:xfrm>
            <a:off x="4267200" y="1409171"/>
            <a:ext cx="2714625" cy="685800"/>
          </a:xfrm>
          <a:prstGeom prst="rect">
            <a:avLst/>
          </a:prstGeom>
        </p:spPr>
      </p:pic>
      <p:pic>
        <p:nvPicPr>
          <p:cNvPr id="4" name="Picture 3"/>
          <p:cNvPicPr>
            <a:picLocks noChangeAspect="1"/>
          </p:cNvPicPr>
          <p:nvPr/>
        </p:nvPicPr>
        <p:blipFill>
          <a:blip r:embed="rId4"/>
          <a:stretch>
            <a:fillRect/>
          </a:stretch>
        </p:blipFill>
        <p:spPr>
          <a:xfrm>
            <a:off x="5014912" y="2623344"/>
            <a:ext cx="1219200" cy="476250"/>
          </a:xfrm>
          <a:prstGeom prst="rect">
            <a:avLst/>
          </a:prstGeom>
        </p:spPr>
      </p:pic>
    </p:spTree>
    <p:extLst>
      <p:ext uri="{BB962C8B-B14F-4D97-AF65-F5344CB8AC3E}">
        <p14:creationId xmlns:p14="http://schemas.microsoft.com/office/powerpoint/2010/main" val="13254383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Dispersion</a:t>
            </a:r>
            <a:endParaRPr lang="en-US" dirty="0"/>
          </a:p>
        </p:txBody>
      </p:sp>
      <p:sp>
        <p:nvSpPr>
          <p:cNvPr id="8" name="Content Placeholder 2"/>
          <p:cNvSpPr>
            <a:spLocks noGrp="1"/>
          </p:cNvSpPr>
          <p:nvPr>
            <p:ph idx="1"/>
          </p:nvPr>
        </p:nvSpPr>
        <p:spPr>
          <a:xfrm>
            <a:off x="304800" y="1409171"/>
            <a:ext cx="8610600" cy="4525963"/>
          </a:xfrm>
        </p:spPr>
        <p:txBody>
          <a:bodyPr/>
          <a:lstStyle/>
          <a:p>
            <a:r>
              <a:rPr lang="en-US" dirty="0" smtClean="0"/>
              <a:t>Percentiles (a.k.a. quantiles) – division of data values into bins of respectively specified intervals</a:t>
            </a:r>
          </a:p>
          <a:p>
            <a:r>
              <a:rPr lang="en-US" dirty="0" smtClean="0"/>
              <a:t>Default for R = min, 25th, 50th, 75th, max</a:t>
            </a:r>
          </a:p>
          <a:p>
            <a:r>
              <a:rPr lang="en-US" dirty="0" smtClean="0"/>
              <a:t>The Interquartile Range = 75</a:t>
            </a:r>
            <a:r>
              <a:rPr lang="en-US" baseline="30000" dirty="0" smtClean="0"/>
              <a:t>th</a:t>
            </a:r>
            <a:r>
              <a:rPr lang="en-US" dirty="0" smtClean="0"/>
              <a:t> – 25</a:t>
            </a:r>
            <a:r>
              <a:rPr lang="en-US" baseline="30000" dirty="0" smtClean="0"/>
              <a:t>th</a:t>
            </a:r>
            <a:r>
              <a:rPr lang="en-US" dirty="0" smtClean="0"/>
              <a:t> </a:t>
            </a:r>
          </a:p>
          <a:p>
            <a:pPr marL="0" indent="0">
              <a:buNone/>
            </a:pPr>
            <a:r>
              <a:rPr lang="en-US" dirty="0"/>
              <a:t> </a:t>
            </a:r>
            <a:r>
              <a:rPr lang="en-US" dirty="0" smtClean="0"/>
              <a:t>   a.k.a. – the guts of the data</a:t>
            </a:r>
          </a:p>
          <a:p>
            <a:r>
              <a:rPr lang="en-US" dirty="0" smtClean="0"/>
              <a:t> Using percentiles, what would be a reasonable</a:t>
            </a:r>
          </a:p>
          <a:p>
            <a:pPr marL="0" indent="0">
              <a:buNone/>
            </a:pPr>
            <a:r>
              <a:rPr lang="en-US" dirty="0" smtClean="0"/>
              <a:t>     proxy of 1 Standard Deviation?</a:t>
            </a:r>
          </a:p>
          <a:p>
            <a:pPr marL="0" indent="0">
              <a:buNone/>
            </a:pP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0304897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Dispersion - numerical</a:t>
            </a:r>
            <a:endParaRPr lang="en-US" dirty="0"/>
          </a:p>
        </p:txBody>
      </p:sp>
      <p:sp>
        <p:nvSpPr>
          <p:cNvPr id="8" name="Content Placeholder 2"/>
          <p:cNvSpPr>
            <a:spLocks noGrp="1"/>
          </p:cNvSpPr>
          <p:nvPr>
            <p:ph idx="1"/>
          </p:nvPr>
        </p:nvSpPr>
        <p:spPr>
          <a:xfrm>
            <a:off x="304800" y="1409171"/>
            <a:ext cx="8382000" cy="4525963"/>
          </a:xfrm>
        </p:spPr>
        <p:txBody>
          <a:bodyPr>
            <a:normAutofit lnSpcReduction="10000"/>
          </a:bodyPr>
          <a:lstStyle/>
          <a:p>
            <a:r>
              <a:rPr lang="en-US" dirty="0" smtClean="0"/>
              <a:t>Numerical summaries in R</a:t>
            </a:r>
          </a:p>
          <a:p>
            <a:r>
              <a:rPr lang="en-US" dirty="0" err="1" smtClean="0"/>
              <a:t>sd</a:t>
            </a:r>
            <a:r>
              <a:rPr lang="en-US" dirty="0" smtClean="0"/>
              <a:t>(x), e.g.</a:t>
            </a:r>
          </a:p>
          <a:p>
            <a:pPr marL="0" indent="0">
              <a:buNone/>
            </a:pPr>
            <a:endParaRPr lang="en-US" dirty="0"/>
          </a:p>
          <a:p>
            <a:pPr marL="0" indent="0">
              <a:buNone/>
            </a:pPr>
            <a:endParaRPr lang="en-US" dirty="0" smtClean="0"/>
          </a:p>
          <a:p>
            <a:r>
              <a:rPr lang="en-US" dirty="0" smtClean="0"/>
              <a:t>IQR(x)</a:t>
            </a:r>
          </a:p>
          <a:p>
            <a:r>
              <a:rPr lang="en-US" dirty="0" smtClean="0"/>
              <a:t>kurtosis and skewness – available in other packages, write a function, OR</a:t>
            </a:r>
          </a:p>
          <a:p>
            <a:r>
              <a:rPr lang="en-US" dirty="0"/>
              <a:t>L</a:t>
            </a:r>
            <a:r>
              <a:rPr lang="en-US" dirty="0" smtClean="0"/>
              <a:t>ook at a plot</a:t>
            </a:r>
          </a:p>
          <a:p>
            <a:endParaRPr lang="en-US" dirty="0" smtClean="0"/>
          </a:p>
        </p:txBody>
      </p:sp>
      <p:pic>
        <p:nvPicPr>
          <p:cNvPr id="4" name="Picture 3"/>
          <p:cNvPicPr>
            <a:picLocks noChangeAspect="1"/>
          </p:cNvPicPr>
          <p:nvPr/>
        </p:nvPicPr>
        <p:blipFill>
          <a:blip r:embed="rId3"/>
          <a:stretch>
            <a:fillRect/>
          </a:stretch>
        </p:blipFill>
        <p:spPr>
          <a:xfrm>
            <a:off x="685800" y="2819400"/>
            <a:ext cx="3962400" cy="583746"/>
          </a:xfrm>
          <a:prstGeom prst="rect">
            <a:avLst/>
          </a:prstGeom>
        </p:spPr>
      </p:pic>
    </p:spTree>
    <p:extLst>
      <p:ext uri="{BB962C8B-B14F-4D97-AF65-F5344CB8AC3E}">
        <p14:creationId xmlns:p14="http://schemas.microsoft.com/office/powerpoint/2010/main" val="20561677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a:xfrm>
            <a:off x="304800" y="3048000"/>
            <a:ext cx="7696200" cy="4114800"/>
          </a:xfrm>
        </p:spPr>
        <p:txBody>
          <a:bodyPr>
            <a:noAutofit/>
          </a:bodyPr>
          <a:lstStyle/>
          <a:p>
            <a:pPr marL="685800" indent="-685800">
              <a:spcBef>
                <a:spcPts val="0"/>
              </a:spcBef>
              <a:buAutoNum type="arabicPeriod"/>
            </a:pPr>
            <a:r>
              <a:rPr lang="en-US" sz="2400" dirty="0" smtClean="0"/>
              <a:t>insight </a:t>
            </a:r>
            <a:r>
              <a:rPr lang="en-US" sz="2400" dirty="0" smtClean="0"/>
              <a:t>into a data </a:t>
            </a:r>
            <a:r>
              <a:rPr lang="en-US" sz="2400" dirty="0" smtClean="0"/>
              <a:t>set;</a:t>
            </a:r>
          </a:p>
          <a:p>
            <a:pPr marL="685800" indent="-685800">
              <a:spcBef>
                <a:spcPts val="0"/>
              </a:spcBef>
              <a:buAutoNum type="arabicPeriod"/>
            </a:pPr>
            <a:r>
              <a:rPr lang="en-US" sz="2400" dirty="0" smtClean="0"/>
              <a:t>uncover </a:t>
            </a:r>
            <a:r>
              <a:rPr lang="en-US" sz="2400" dirty="0" smtClean="0"/>
              <a:t>underlying </a:t>
            </a:r>
            <a:r>
              <a:rPr lang="en-US" sz="2400" dirty="0" smtClean="0"/>
              <a:t>structure;</a:t>
            </a:r>
            <a:endParaRPr lang="en-US" sz="2400" dirty="0"/>
          </a:p>
          <a:p>
            <a:pPr marL="685800" indent="-685800">
              <a:spcBef>
                <a:spcPts val="0"/>
              </a:spcBef>
              <a:buAutoNum type="arabicPeriod"/>
            </a:pPr>
            <a:r>
              <a:rPr lang="en-US" sz="2400" dirty="0" smtClean="0"/>
              <a:t>extract </a:t>
            </a:r>
            <a:r>
              <a:rPr lang="en-US" sz="2400" dirty="0" smtClean="0"/>
              <a:t>important </a:t>
            </a:r>
            <a:r>
              <a:rPr lang="en-US" sz="2400" dirty="0" smtClean="0"/>
              <a:t>variables;</a:t>
            </a:r>
            <a:endParaRPr lang="en-US" sz="2400" dirty="0"/>
          </a:p>
          <a:p>
            <a:pPr marL="685800" indent="-685800">
              <a:spcBef>
                <a:spcPts val="0"/>
              </a:spcBef>
              <a:buAutoNum type="arabicPeriod"/>
            </a:pPr>
            <a:r>
              <a:rPr lang="en-US" sz="2400" dirty="0" smtClean="0"/>
              <a:t>detect </a:t>
            </a:r>
            <a:r>
              <a:rPr lang="en-US" sz="2400" dirty="0" smtClean="0"/>
              <a:t>outliers and </a:t>
            </a:r>
            <a:r>
              <a:rPr lang="en-US" sz="2400" dirty="0" smtClean="0"/>
              <a:t>anomalies;</a:t>
            </a:r>
            <a:endParaRPr lang="en-US" sz="2400" dirty="0"/>
          </a:p>
          <a:p>
            <a:pPr marL="685800" indent="-685800">
              <a:spcBef>
                <a:spcPts val="0"/>
              </a:spcBef>
              <a:buAutoNum type="arabicPeriod"/>
            </a:pPr>
            <a:r>
              <a:rPr lang="en-US" sz="2400" dirty="0" smtClean="0"/>
              <a:t>test </a:t>
            </a:r>
            <a:r>
              <a:rPr lang="en-US" sz="2400" dirty="0" smtClean="0"/>
              <a:t>underlying </a:t>
            </a:r>
            <a:r>
              <a:rPr lang="en-US" sz="2400" dirty="0" smtClean="0"/>
              <a:t>assumptions;</a:t>
            </a:r>
            <a:endParaRPr lang="en-US" sz="2400" dirty="0"/>
          </a:p>
          <a:p>
            <a:pPr marL="685800" indent="-685800">
              <a:spcBef>
                <a:spcPts val="0"/>
              </a:spcBef>
              <a:buAutoNum type="arabicPeriod"/>
            </a:pPr>
            <a:r>
              <a:rPr lang="en-US" sz="2400" dirty="0" smtClean="0"/>
              <a:t>develop </a:t>
            </a:r>
            <a:r>
              <a:rPr lang="en-US" sz="2400" dirty="0" smtClean="0"/>
              <a:t>parsimonious models; </a:t>
            </a:r>
            <a:r>
              <a:rPr lang="en-US" sz="2400" dirty="0" smtClean="0"/>
              <a:t>and</a:t>
            </a:r>
            <a:endParaRPr lang="en-US" sz="2400" dirty="0"/>
          </a:p>
          <a:p>
            <a:pPr marL="685800" indent="-685800">
              <a:spcBef>
                <a:spcPts val="0"/>
              </a:spcBef>
              <a:buAutoNum type="arabicPeriod"/>
            </a:pPr>
            <a:r>
              <a:rPr lang="en-US" sz="2400" dirty="0" smtClean="0"/>
              <a:t>determine </a:t>
            </a:r>
            <a:r>
              <a:rPr lang="en-US" sz="2400" dirty="0" smtClean="0"/>
              <a:t>optimal factor settings 			    				 	  (</a:t>
            </a:r>
            <a:r>
              <a:rPr lang="en-US" sz="2400" dirty="0" err="1" smtClean="0"/>
              <a:t>Filliben</a:t>
            </a:r>
            <a:r>
              <a:rPr lang="en-US" sz="2400" dirty="0" smtClean="0"/>
              <a:t>, 2004).”</a:t>
            </a:r>
            <a:endParaRPr lang="en-US" sz="2400" dirty="0"/>
          </a:p>
        </p:txBody>
      </p:sp>
      <p:sp>
        <p:nvSpPr>
          <p:cNvPr id="4" name="TextBox 3"/>
          <p:cNvSpPr txBox="1"/>
          <p:nvPr/>
        </p:nvSpPr>
        <p:spPr>
          <a:xfrm>
            <a:off x="304800" y="1219200"/>
            <a:ext cx="8610600" cy="1661993"/>
          </a:xfrm>
          <a:prstGeom prst="rect">
            <a:avLst/>
          </a:prstGeom>
          <a:noFill/>
        </p:spPr>
        <p:txBody>
          <a:bodyPr wrap="square" rtlCol="0">
            <a:spAutoFit/>
          </a:bodyPr>
          <a:lstStyle/>
          <a:p>
            <a:r>
              <a:rPr lang="en-US" sz="2400" dirty="0"/>
              <a:t>Coined by John Tukey in 1977, EDA represents: </a:t>
            </a:r>
          </a:p>
          <a:p>
            <a:pPr marL="685800" indent="-685800">
              <a:spcBef>
                <a:spcPts val="1800"/>
              </a:spcBef>
              <a:buNone/>
            </a:pPr>
            <a:r>
              <a:rPr lang="en-US" sz="2400" dirty="0"/>
              <a:t>“an approach/philosophy for data analysis that employs a variety </a:t>
            </a:r>
          </a:p>
          <a:p>
            <a:pPr marL="685800" indent="-685800">
              <a:spcBef>
                <a:spcPts val="1800"/>
              </a:spcBef>
              <a:buNone/>
            </a:pPr>
            <a:r>
              <a:rPr lang="en-US" sz="2400" dirty="0"/>
              <a:t>of techniques (mostly </a:t>
            </a:r>
            <a:r>
              <a:rPr lang="en-US" sz="2400" b="1" dirty="0"/>
              <a:t>graphical</a:t>
            </a:r>
            <a:r>
              <a:rPr lang="en-US" sz="2400" dirty="0"/>
              <a:t>) to maximize:</a:t>
            </a:r>
          </a:p>
        </p:txBody>
      </p:sp>
    </p:spTree>
    <p:extLst>
      <p:ext uri="{BB962C8B-B14F-4D97-AF65-F5344CB8AC3E}">
        <p14:creationId xmlns:p14="http://schemas.microsoft.com/office/powerpoint/2010/main" val="1965366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Dispersion - graphical</a:t>
            </a:r>
            <a:endParaRPr lang="en-US" dirty="0"/>
          </a:p>
        </p:txBody>
      </p:sp>
      <p:sp>
        <p:nvSpPr>
          <p:cNvPr id="16" name="TextBox 15"/>
          <p:cNvSpPr txBox="1"/>
          <p:nvPr/>
        </p:nvSpPr>
        <p:spPr>
          <a:xfrm>
            <a:off x="228600" y="4876800"/>
            <a:ext cx="1882823" cy="646331"/>
          </a:xfrm>
          <a:prstGeom prst="rect">
            <a:avLst/>
          </a:prstGeom>
          <a:noFill/>
        </p:spPr>
        <p:txBody>
          <a:bodyPr wrap="none" rtlCol="0">
            <a:spAutoFit/>
          </a:bodyPr>
          <a:lstStyle/>
          <a:p>
            <a:r>
              <a:rPr lang="en-US" dirty="0" smtClean="0"/>
              <a:t>High kurtosis </a:t>
            </a:r>
          </a:p>
          <a:p>
            <a:r>
              <a:rPr lang="en-US" dirty="0" smtClean="0"/>
              <a:t>(high </a:t>
            </a:r>
            <a:r>
              <a:rPr lang="en-US" dirty="0" err="1" smtClean="0"/>
              <a:t>peakedness</a:t>
            </a:r>
            <a:r>
              <a:rPr lang="en-US" dirty="0" smtClean="0"/>
              <a:t>)</a:t>
            </a:r>
            <a:endParaRPr lang="en-US" dirty="0"/>
          </a:p>
        </p:txBody>
      </p:sp>
      <p:sp>
        <p:nvSpPr>
          <p:cNvPr id="17" name="TextBox 16"/>
          <p:cNvSpPr txBox="1"/>
          <p:nvPr/>
        </p:nvSpPr>
        <p:spPr>
          <a:xfrm>
            <a:off x="6582508" y="4800600"/>
            <a:ext cx="1816203" cy="646331"/>
          </a:xfrm>
          <a:prstGeom prst="rect">
            <a:avLst/>
          </a:prstGeom>
          <a:noFill/>
        </p:spPr>
        <p:txBody>
          <a:bodyPr wrap="none" rtlCol="0">
            <a:spAutoFit/>
          </a:bodyPr>
          <a:lstStyle/>
          <a:p>
            <a:r>
              <a:rPr lang="en-US" dirty="0" smtClean="0"/>
              <a:t>Low kurtosis </a:t>
            </a:r>
          </a:p>
          <a:p>
            <a:r>
              <a:rPr lang="en-US" dirty="0" smtClean="0"/>
              <a:t>(low </a:t>
            </a:r>
            <a:r>
              <a:rPr lang="en-US" dirty="0" err="1" smtClean="0"/>
              <a:t>peakedness</a:t>
            </a:r>
            <a:r>
              <a:rPr lang="en-US" dirty="0" smtClean="0"/>
              <a:t>)</a:t>
            </a:r>
            <a:endParaRPr lang="en-US" dirty="0"/>
          </a:p>
        </p:txBody>
      </p:sp>
      <p:pic>
        <p:nvPicPr>
          <p:cNvPr id="4" name="Picture 3"/>
          <p:cNvPicPr>
            <a:picLocks noChangeAspect="1"/>
          </p:cNvPicPr>
          <p:nvPr/>
        </p:nvPicPr>
        <p:blipFill>
          <a:blip r:embed="rId3"/>
          <a:stretch>
            <a:fillRect/>
          </a:stretch>
        </p:blipFill>
        <p:spPr>
          <a:xfrm>
            <a:off x="228600" y="2438400"/>
            <a:ext cx="2277108" cy="2273325"/>
          </a:xfrm>
          <a:prstGeom prst="rect">
            <a:avLst/>
          </a:prstGeom>
        </p:spPr>
      </p:pic>
      <p:pic>
        <p:nvPicPr>
          <p:cNvPr id="5" name="Picture 4"/>
          <p:cNvPicPr>
            <a:picLocks noChangeAspect="1"/>
          </p:cNvPicPr>
          <p:nvPr/>
        </p:nvPicPr>
        <p:blipFill>
          <a:blip r:embed="rId4"/>
          <a:stretch>
            <a:fillRect/>
          </a:stretch>
        </p:blipFill>
        <p:spPr>
          <a:xfrm>
            <a:off x="6553200" y="2421395"/>
            <a:ext cx="2276856" cy="2273074"/>
          </a:xfrm>
          <a:prstGeom prst="rect">
            <a:avLst/>
          </a:prstGeom>
        </p:spPr>
      </p:pic>
      <p:sp>
        <p:nvSpPr>
          <p:cNvPr id="10" name="TextBox 9"/>
          <p:cNvSpPr txBox="1"/>
          <p:nvPr/>
        </p:nvSpPr>
        <p:spPr>
          <a:xfrm>
            <a:off x="3905178" y="4939099"/>
            <a:ext cx="883575" cy="369332"/>
          </a:xfrm>
          <a:prstGeom prst="rect">
            <a:avLst/>
          </a:prstGeom>
          <a:noFill/>
        </p:spPr>
        <p:txBody>
          <a:bodyPr wrap="none" rtlCol="0">
            <a:spAutoFit/>
          </a:bodyPr>
          <a:lstStyle/>
          <a:p>
            <a:r>
              <a:rPr lang="en-US" dirty="0" smtClean="0"/>
              <a:t>Normal</a:t>
            </a:r>
          </a:p>
        </p:txBody>
      </p:sp>
      <p:pic>
        <p:nvPicPr>
          <p:cNvPr id="9" name="Picture 8"/>
          <p:cNvPicPr>
            <a:picLocks noChangeAspect="1"/>
          </p:cNvPicPr>
          <p:nvPr/>
        </p:nvPicPr>
        <p:blipFill>
          <a:blip r:embed="rId5"/>
          <a:stretch>
            <a:fillRect/>
          </a:stretch>
        </p:blipFill>
        <p:spPr>
          <a:xfrm>
            <a:off x="3208537" y="2421395"/>
            <a:ext cx="2276856" cy="2273074"/>
          </a:xfrm>
          <a:prstGeom prst="rect">
            <a:avLst/>
          </a:prstGeom>
        </p:spPr>
      </p:pic>
    </p:spTree>
    <p:extLst>
      <p:ext uri="{BB962C8B-B14F-4D97-AF65-F5344CB8AC3E}">
        <p14:creationId xmlns:p14="http://schemas.microsoft.com/office/powerpoint/2010/main" val="7640406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Boxplots</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8053" y="1597039"/>
            <a:ext cx="4956048" cy="4471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676400" y="6248400"/>
            <a:ext cx="1138453" cy="276999"/>
          </a:xfrm>
          <a:prstGeom prst="rect">
            <a:avLst/>
          </a:prstGeom>
          <a:noFill/>
        </p:spPr>
        <p:txBody>
          <a:bodyPr wrap="none" rtlCol="0">
            <a:spAutoFit/>
          </a:bodyPr>
          <a:lstStyle/>
          <a:p>
            <a:r>
              <a:rPr lang="en-US" sz="1200" dirty="0" err="1" smtClean="0"/>
              <a:t>Seltman</a:t>
            </a:r>
            <a:r>
              <a:rPr lang="en-US" sz="1200" dirty="0" smtClean="0"/>
              <a:t> (2009)</a:t>
            </a:r>
            <a:endParaRPr lang="en-US" sz="1200" dirty="0"/>
          </a:p>
        </p:txBody>
      </p:sp>
    </p:spTree>
    <p:extLst>
      <p:ext uri="{BB962C8B-B14F-4D97-AF65-F5344CB8AC3E}">
        <p14:creationId xmlns:p14="http://schemas.microsoft.com/office/powerpoint/2010/main" val="15766880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066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229600" cy="1143000"/>
          </a:xfrm>
        </p:spPr>
        <p:txBody>
          <a:bodyPr>
            <a:normAutofit fontScale="90000"/>
          </a:bodyPr>
          <a:lstStyle/>
          <a:p>
            <a:pPr marL="685800" indent="-685800">
              <a:spcBef>
                <a:spcPts val="0"/>
              </a:spcBef>
            </a:pPr>
            <a:r>
              <a:rPr lang="en-US" dirty="0" smtClean="0"/>
              <a:t>Exercise</a:t>
            </a:r>
            <a:br>
              <a:rPr lang="en-US" dirty="0" smtClean="0"/>
            </a:br>
            <a:r>
              <a:rPr lang="en-US" dirty="0" smtClean="0"/>
              <a:t>Dispersion</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dirty="0"/>
              <a:t>Run: </a:t>
            </a:r>
          </a:p>
          <a:p>
            <a:pPr marL="0" indent="0">
              <a:buNone/>
            </a:pPr>
            <a:r>
              <a:rPr lang="en-US" dirty="0"/>
              <a:t>	</a:t>
            </a:r>
            <a:r>
              <a:rPr lang="en-US" dirty="0" smtClean="0"/>
              <a:t>9_depth_distribution_multivariate.R</a:t>
            </a:r>
            <a:endParaRPr lang="en-US" dirty="0"/>
          </a:p>
          <a:p>
            <a:r>
              <a:rPr lang="en-US" dirty="0" smtClean="0"/>
              <a:t>Q&amp;A on scripts 1, 2, 7, 8, 9</a:t>
            </a:r>
          </a:p>
          <a:p>
            <a:r>
              <a:rPr lang="en-US" dirty="0" smtClean="0"/>
              <a:t>Repeat </a:t>
            </a:r>
            <a:r>
              <a:rPr lang="en-US" dirty="0"/>
              <a:t>using your own data</a:t>
            </a:r>
          </a:p>
          <a:p>
            <a:pPr lvl="2"/>
            <a:endParaRPr lang="en-US" dirty="0" smtClean="0"/>
          </a:p>
        </p:txBody>
      </p:sp>
    </p:spTree>
    <p:extLst>
      <p:ext uri="{BB962C8B-B14F-4D97-AF65-F5344CB8AC3E}">
        <p14:creationId xmlns:p14="http://schemas.microsoft.com/office/powerpoint/2010/main" val="7157773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Multivariate Non-graphical</a:t>
            </a:r>
            <a:endParaRPr lang="en-US" dirty="0"/>
          </a:p>
        </p:txBody>
      </p:sp>
      <p:sp>
        <p:nvSpPr>
          <p:cNvPr id="3" name="Content Placeholder 2"/>
          <p:cNvSpPr>
            <a:spLocks noGrp="1"/>
          </p:cNvSpPr>
          <p:nvPr>
            <p:ph idx="1"/>
          </p:nvPr>
        </p:nvSpPr>
        <p:spPr>
          <a:xfrm>
            <a:off x="457200" y="1295400"/>
            <a:ext cx="8229600" cy="5410200"/>
          </a:xfrm>
        </p:spPr>
        <p:txBody>
          <a:bodyPr>
            <a:normAutofit/>
          </a:bodyPr>
          <a:lstStyle/>
          <a:p>
            <a:r>
              <a:rPr lang="en-US" u="sng" dirty="0" smtClean="0"/>
              <a:t>Correlation</a:t>
            </a:r>
            <a:r>
              <a:rPr lang="en-US" dirty="0" smtClean="0"/>
              <a:t> </a:t>
            </a:r>
            <a:r>
              <a:rPr lang="en-US" dirty="0"/>
              <a:t>- </a:t>
            </a:r>
            <a:r>
              <a:rPr lang="en-US" dirty="0" smtClean="0"/>
              <a:t>a quantitative measure of the relationship of two or more variables</a:t>
            </a:r>
          </a:p>
          <a:p>
            <a:pPr lvl="1"/>
            <a:r>
              <a:rPr lang="en-US" dirty="0" smtClean="0"/>
              <a:t>assess predictability and multicolinearity of variables</a:t>
            </a:r>
          </a:p>
          <a:p>
            <a:r>
              <a:rPr lang="en-US" u="sng" dirty="0" smtClean="0"/>
              <a:t>Covariance</a:t>
            </a:r>
            <a:r>
              <a:rPr lang="en-US" dirty="0" smtClean="0"/>
              <a:t> - </a:t>
            </a:r>
            <a:r>
              <a:rPr lang="en-US" dirty="0"/>
              <a:t>a </a:t>
            </a:r>
            <a:r>
              <a:rPr lang="en-US" dirty="0" smtClean="0"/>
              <a:t>quantitative measure of the similarity </a:t>
            </a:r>
            <a:r>
              <a:rPr lang="en-US" dirty="0"/>
              <a:t>between two variables with respect to location and mean </a:t>
            </a:r>
            <a:r>
              <a:rPr lang="en-US" dirty="0" smtClean="0"/>
              <a:t>value</a:t>
            </a:r>
            <a:endParaRPr lang="en-US" dirty="0"/>
          </a:p>
          <a:p>
            <a:pPr marL="0" indent="0">
              <a:buNone/>
            </a:pPr>
            <a:r>
              <a:rPr lang="en-US" dirty="0" smtClean="0"/>
              <a:t> </a:t>
            </a:r>
            <a:endParaRPr lang="en-US" dirty="0"/>
          </a:p>
        </p:txBody>
      </p:sp>
    </p:spTree>
    <p:extLst>
      <p:ext uri="{BB962C8B-B14F-4D97-AF65-F5344CB8AC3E}">
        <p14:creationId xmlns:p14="http://schemas.microsoft.com/office/powerpoint/2010/main" val="9643180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1" y="274638"/>
            <a:ext cx="8787426" cy="1143000"/>
          </a:xfrm>
        </p:spPr>
        <p:txBody>
          <a:bodyPr>
            <a:noAutofit/>
          </a:bodyPr>
          <a:lstStyle/>
          <a:p>
            <a:r>
              <a:rPr lang="en-US" dirty="0" smtClean="0"/>
              <a:t>Multivariate Non-graphical Correlation</a:t>
            </a:r>
            <a:endParaRPr lang="en-US" dirty="0"/>
          </a:p>
        </p:txBody>
      </p:sp>
      <p:sp>
        <p:nvSpPr>
          <p:cNvPr id="3" name="Content Placeholder 2"/>
          <p:cNvSpPr>
            <a:spLocks noGrp="1"/>
          </p:cNvSpPr>
          <p:nvPr>
            <p:ph idx="1"/>
          </p:nvPr>
        </p:nvSpPr>
        <p:spPr>
          <a:xfrm>
            <a:off x="160868" y="1600200"/>
            <a:ext cx="8778959" cy="2841095"/>
          </a:xfrm>
        </p:spPr>
        <p:txBody>
          <a:bodyPr>
            <a:normAutofit fontScale="92500" lnSpcReduction="10000"/>
          </a:bodyPr>
          <a:lstStyle/>
          <a:p>
            <a:r>
              <a:rPr lang="en-US" dirty="0"/>
              <a:t>C</a:t>
            </a:r>
            <a:r>
              <a:rPr lang="en-US" dirty="0" smtClean="0"/>
              <a:t>orrelation is </a:t>
            </a:r>
            <a:r>
              <a:rPr lang="en-US" dirty="0"/>
              <a:t>a representation </a:t>
            </a:r>
            <a:r>
              <a:rPr lang="en-US" dirty="0" smtClean="0"/>
              <a:t>how two variables are related</a:t>
            </a:r>
          </a:p>
          <a:p>
            <a:r>
              <a:rPr lang="en-US" dirty="0" smtClean="0"/>
              <a:t>Results range </a:t>
            </a:r>
            <a:r>
              <a:rPr lang="en-US" dirty="0"/>
              <a:t>between -1 </a:t>
            </a:r>
            <a:r>
              <a:rPr lang="en-US" dirty="0" smtClean="0"/>
              <a:t>and 1 (perfect inverse to perfect positive correlation)</a:t>
            </a:r>
          </a:p>
          <a:p>
            <a:r>
              <a:rPr lang="en-US" dirty="0" smtClean="0"/>
              <a:t>Values </a:t>
            </a:r>
            <a:r>
              <a:rPr lang="en-US" dirty="0"/>
              <a:t>close to zero </a:t>
            </a:r>
            <a:r>
              <a:rPr lang="en-US" dirty="0" smtClean="0"/>
              <a:t>indicate the </a:t>
            </a:r>
            <a:r>
              <a:rPr lang="en-US" dirty="0"/>
              <a:t>two variables are </a:t>
            </a:r>
            <a:r>
              <a:rPr lang="en-US" dirty="0" smtClean="0"/>
              <a:t>uncorrelated </a:t>
            </a:r>
            <a:endParaRPr lang="en-US" dirty="0"/>
          </a:p>
          <a:p>
            <a:pPr marL="0" indent="0">
              <a:buNone/>
            </a:pPr>
            <a:endParaRPr lang="en-US" dirty="0" smtClean="0"/>
          </a:p>
        </p:txBody>
      </p:sp>
      <p:pic>
        <p:nvPicPr>
          <p:cNvPr id="4" name="Picture 3"/>
          <p:cNvPicPr>
            <a:picLocks noChangeAspect="1"/>
          </p:cNvPicPr>
          <p:nvPr/>
        </p:nvPicPr>
        <p:blipFill>
          <a:blip r:embed="rId3"/>
          <a:stretch>
            <a:fillRect/>
          </a:stretch>
        </p:blipFill>
        <p:spPr>
          <a:xfrm>
            <a:off x="279537" y="4876800"/>
            <a:ext cx="8533153" cy="1790172"/>
          </a:xfrm>
          <a:prstGeom prst="rect">
            <a:avLst/>
          </a:prstGeom>
        </p:spPr>
      </p:pic>
    </p:spTree>
    <p:extLst>
      <p:ext uri="{BB962C8B-B14F-4D97-AF65-F5344CB8AC3E}">
        <p14:creationId xmlns:p14="http://schemas.microsoft.com/office/powerpoint/2010/main" val="18925673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Multivariate Graphical</a:t>
            </a:r>
            <a:endParaRPr lang="en-US" dirty="0"/>
          </a:p>
        </p:txBody>
      </p:sp>
      <p:sp>
        <p:nvSpPr>
          <p:cNvPr id="3" name="Content Placeholder 2"/>
          <p:cNvSpPr>
            <a:spLocks noGrp="1"/>
          </p:cNvSpPr>
          <p:nvPr>
            <p:ph idx="1"/>
          </p:nvPr>
        </p:nvSpPr>
        <p:spPr>
          <a:xfrm>
            <a:off x="457200" y="1447800"/>
            <a:ext cx="8229600" cy="5181600"/>
          </a:xfrm>
        </p:spPr>
        <p:txBody>
          <a:bodyPr>
            <a:normAutofit/>
          </a:bodyPr>
          <a:lstStyle/>
          <a:p>
            <a:r>
              <a:rPr lang="en-US" u="sng" dirty="0" smtClean="0"/>
              <a:t>Scatterplots</a:t>
            </a:r>
            <a:r>
              <a:rPr lang="en-US" dirty="0" smtClean="0"/>
              <a:t> – graphical display of one variable plotted on the horizontal axis and another on the vertical axis</a:t>
            </a:r>
          </a:p>
          <a:p>
            <a:pPr lvl="1"/>
            <a:r>
              <a:rPr lang="en-US" dirty="0" smtClean="0"/>
              <a:t>visually assess relationship between variables</a:t>
            </a:r>
          </a:p>
          <a:p>
            <a:r>
              <a:rPr lang="en-US" u="sng" dirty="0" smtClean="0"/>
              <a:t>Boxplots</a:t>
            </a:r>
            <a:r>
              <a:rPr lang="en-US" dirty="0" smtClean="0"/>
              <a:t> – a </a:t>
            </a:r>
            <a:r>
              <a:rPr lang="en-US" dirty="0"/>
              <a:t>visual representation of </a:t>
            </a:r>
            <a:r>
              <a:rPr lang="en-US" dirty="0" smtClean="0"/>
              <a:t>median, quartiles, symmetry</a:t>
            </a:r>
            <a:r>
              <a:rPr lang="en-US" dirty="0"/>
              <a:t>, skew, and outliers</a:t>
            </a:r>
            <a:endParaRPr lang="en-US" dirty="0" smtClean="0"/>
          </a:p>
          <a:p>
            <a:pPr marL="0" indent="0">
              <a:buNone/>
            </a:pPr>
            <a:endParaRPr lang="en-US" dirty="0" smtClean="0"/>
          </a:p>
        </p:txBody>
      </p:sp>
    </p:spTree>
    <p:extLst>
      <p:ext uri="{BB962C8B-B14F-4D97-AF65-F5344CB8AC3E}">
        <p14:creationId xmlns:p14="http://schemas.microsoft.com/office/powerpoint/2010/main" val="23688005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711" y="274638"/>
            <a:ext cx="8892785" cy="1143000"/>
          </a:xfrm>
        </p:spPr>
        <p:txBody>
          <a:bodyPr>
            <a:normAutofit/>
          </a:bodyPr>
          <a:lstStyle/>
          <a:p>
            <a:r>
              <a:rPr lang="en-US" dirty="0" smtClean="0"/>
              <a:t>Multivariate Graphical - Scatterplots</a:t>
            </a:r>
            <a:endParaRPr lang="en-US" dirty="0"/>
          </a:p>
        </p:txBody>
      </p:sp>
      <p:pic>
        <p:nvPicPr>
          <p:cNvPr id="3" name="Picture 2"/>
          <p:cNvPicPr>
            <a:picLocks noChangeAspect="1"/>
          </p:cNvPicPr>
          <p:nvPr/>
        </p:nvPicPr>
        <p:blipFill>
          <a:blip r:embed="rId3"/>
          <a:stretch>
            <a:fillRect/>
          </a:stretch>
        </p:blipFill>
        <p:spPr>
          <a:xfrm>
            <a:off x="228600" y="1291457"/>
            <a:ext cx="2973034" cy="2968095"/>
          </a:xfrm>
          <a:prstGeom prst="rect">
            <a:avLst/>
          </a:prstGeom>
        </p:spPr>
      </p:pic>
      <p:pic>
        <p:nvPicPr>
          <p:cNvPr id="4" name="Picture 3"/>
          <p:cNvPicPr>
            <a:picLocks noChangeAspect="1"/>
          </p:cNvPicPr>
          <p:nvPr/>
        </p:nvPicPr>
        <p:blipFill>
          <a:blip r:embed="rId4"/>
          <a:stretch>
            <a:fillRect/>
          </a:stretch>
        </p:blipFill>
        <p:spPr>
          <a:xfrm>
            <a:off x="3581400" y="1333790"/>
            <a:ext cx="5436096" cy="5427066"/>
          </a:xfrm>
          <a:prstGeom prst="rect">
            <a:avLst/>
          </a:prstGeom>
        </p:spPr>
      </p:pic>
      <p:sp>
        <p:nvSpPr>
          <p:cNvPr id="9" name="TextBox 8"/>
          <p:cNvSpPr txBox="1"/>
          <p:nvPr/>
        </p:nvSpPr>
        <p:spPr>
          <a:xfrm>
            <a:off x="141644" y="4343400"/>
            <a:ext cx="2712719" cy="369332"/>
          </a:xfrm>
          <a:prstGeom prst="rect">
            <a:avLst/>
          </a:prstGeom>
          <a:noFill/>
        </p:spPr>
        <p:txBody>
          <a:bodyPr wrap="square" rtlCol="0">
            <a:spAutoFit/>
          </a:bodyPr>
          <a:lstStyle/>
          <a:p>
            <a:r>
              <a:rPr lang="en-US" dirty="0" smtClean="0"/>
              <a:t>Simple scatterplot</a:t>
            </a:r>
            <a:endParaRPr lang="en-US" dirty="0"/>
          </a:p>
        </p:txBody>
      </p:sp>
      <p:sp>
        <p:nvSpPr>
          <p:cNvPr id="11" name="TextBox 10"/>
          <p:cNvSpPr txBox="1"/>
          <p:nvPr/>
        </p:nvSpPr>
        <p:spPr>
          <a:xfrm>
            <a:off x="1689717" y="6391524"/>
            <a:ext cx="2712719" cy="369332"/>
          </a:xfrm>
          <a:prstGeom prst="rect">
            <a:avLst/>
          </a:prstGeom>
          <a:noFill/>
        </p:spPr>
        <p:txBody>
          <a:bodyPr wrap="square" rtlCol="0">
            <a:spAutoFit/>
          </a:bodyPr>
          <a:lstStyle/>
          <a:p>
            <a:r>
              <a:rPr lang="en-US" dirty="0" smtClean="0"/>
              <a:t>Scatterplot matrix</a:t>
            </a:r>
            <a:endParaRPr lang="en-US" dirty="0"/>
          </a:p>
        </p:txBody>
      </p:sp>
      <p:sp>
        <p:nvSpPr>
          <p:cNvPr id="10" name="Rectangle 9"/>
          <p:cNvSpPr/>
          <p:nvPr/>
        </p:nvSpPr>
        <p:spPr>
          <a:xfrm>
            <a:off x="5334000" y="5029200"/>
            <a:ext cx="609600" cy="609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64884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Multivariate </a:t>
            </a:r>
            <a:r>
              <a:rPr lang="en-US" dirty="0"/>
              <a:t>Graphical - </a:t>
            </a:r>
            <a:r>
              <a:rPr lang="en-US" dirty="0" smtClean="0"/>
              <a:t>Boxplots</a:t>
            </a:r>
            <a:endParaRPr lang="en-US" dirty="0"/>
          </a:p>
        </p:txBody>
      </p:sp>
      <p:pic>
        <p:nvPicPr>
          <p:cNvPr id="5" name="Content Placeholder 4"/>
          <p:cNvPicPr>
            <a:picLocks noGrp="1" noChangeAspect="1"/>
          </p:cNvPicPr>
          <p:nvPr>
            <p:ph idx="1"/>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tretch>
            <a:fillRect/>
          </a:stretch>
        </p:blipFill>
        <p:spPr>
          <a:xfrm>
            <a:off x="1981200" y="1216731"/>
            <a:ext cx="4953000" cy="5113437"/>
          </a:xfrm>
          <a:ln w="28575">
            <a:solidFill>
              <a:schemeClr val="bg1"/>
            </a:solidFill>
          </a:ln>
        </p:spPr>
      </p:pic>
      <p:sp>
        <p:nvSpPr>
          <p:cNvPr id="3" name="TextBox 2"/>
          <p:cNvSpPr txBox="1"/>
          <p:nvPr/>
        </p:nvSpPr>
        <p:spPr>
          <a:xfrm>
            <a:off x="1905000" y="6330168"/>
            <a:ext cx="1834413" cy="369332"/>
          </a:xfrm>
          <a:prstGeom prst="rect">
            <a:avLst/>
          </a:prstGeom>
          <a:noFill/>
        </p:spPr>
        <p:txBody>
          <a:bodyPr wrap="none" rtlCol="0">
            <a:spAutoFit/>
          </a:bodyPr>
          <a:lstStyle/>
          <a:p>
            <a:r>
              <a:rPr lang="en-US" dirty="0" smtClean="0"/>
              <a:t>Boxplot  by group</a:t>
            </a:r>
            <a:endParaRPr lang="en-US" dirty="0"/>
          </a:p>
        </p:txBody>
      </p:sp>
    </p:spTree>
    <p:extLst>
      <p:ext uri="{BB962C8B-B14F-4D97-AF65-F5344CB8AC3E}">
        <p14:creationId xmlns:p14="http://schemas.microsoft.com/office/powerpoint/2010/main" val="63960904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066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229600" cy="1143000"/>
          </a:xfrm>
        </p:spPr>
        <p:txBody>
          <a:bodyPr>
            <a:normAutofit fontScale="90000"/>
          </a:bodyPr>
          <a:lstStyle/>
          <a:p>
            <a:pPr marL="685800" indent="-685800">
              <a:spcBef>
                <a:spcPts val="0"/>
              </a:spcBef>
            </a:pPr>
            <a:r>
              <a:rPr lang="en-US" dirty="0" smtClean="0"/>
              <a:t>Exercise</a:t>
            </a:r>
            <a:br>
              <a:rPr lang="en-US" dirty="0" smtClean="0"/>
            </a:br>
            <a:r>
              <a:rPr lang="en-US" dirty="0" smtClean="0"/>
              <a:t>Multivariate</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Run: </a:t>
            </a:r>
          </a:p>
          <a:p>
            <a:pPr marL="0" indent="0">
              <a:buNone/>
            </a:pPr>
            <a:r>
              <a:rPr lang="en-US" dirty="0"/>
              <a:t>	</a:t>
            </a:r>
            <a:r>
              <a:rPr lang="en-US" dirty="0" smtClean="0"/>
              <a:t>10_scatterplot_correlation.R</a:t>
            </a:r>
          </a:p>
          <a:p>
            <a:r>
              <a:rPr lang="en-US" dirty="0" smtClean="0"/>
              <a:t>Q&amp;A on scripts 7, 8, 9, 10</a:t>
            </a:r>
            <a:endParaRPr lang="en-US" dirty="0"/>
          </a:p>
          <a:p>
            <a:r>
              <a:rPr lang="en-US" dirty="0"/>
              <a:t>Repeat using your own data</a:t>
            </a:r>
          </a:p>
          <a:p>
            <a:pPr marL="0" indent="0">
              <a:buNone/>
            </a:pPr>
            <a:endParaRPr lang="en-US" dirty="0"/>
          </a:p>
        </p:txBody>
      </p:sp>
    </p:spTree>
    <p:extLst>
      <p:ext uri="{BB962C8B-B14F-4D97-AF65-F5344CB8AC3E}">
        <p14:creationId xmlns:p14="http://schemas.microsoft.com/office/powerpoint/2010/main" val="34127527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92500" lnSpcReduction="20000"/>
          </a:bodyPr>
          <a:lstStyle/>
          <a:p>
            <a:r>
              <a:rPr lang="en-US" sz="2000" dirty="0"/>
              <a:t>Chambers, John M., William S. Cleveland, Beat </a:t>
            </a:r>
            <a:r>
              <a:rPr lang="en-US" sz="2000" dirty="0" err="1"/>
              <a:t>Kleiner</a:t>
            </a:r>
            <a:r>
              <a:rPr lang="en-US" sz="2000" dirty="0"/>
              <a:t>, and Paul A. Tukey. "Comparing Data Distributions." In Graphical Methods for Data Analysis, 62. Belmont, California: Wadsworth International Group;, </a:t>
            </a:r>
            <a:r>
              <a:rPr lang="en-US" sz="2000" dirty="0" smtClean="0"/>
              <a:t>1983</a:t>
            </a:r>
          </a:p>
          <a:p>
            <a:pPr marL="0" indent="0">
              <a:buNone/>
            </a:pPr>
            <a:endParaRPr lang="en-US" sz="2000" dirty="0" smtClean="0"/>
          </a:p>
          <a:p>
            <a:r>
              <a:rPr lang="en-US" sz="2000" dirty="0" smtClean="0"/>
              <a:t>ESRI ArcGIS. Normal QQ plot and general QQ plot</a:t>
            </a:r>
            <a:r>
              <a:rPr lang="en-US" sz="2000" dirty="0"/>
              <a:t>. </a:t>
            </a:r>
            <a:r>
              <a:rPr lang="en-US" sz="2000" dirty="0">
                <a:hlinkClick r:id="rId3"/>
              </a:rPr>
              <a:t>http://help.arcgis.com/en/arcgisdesktop/10.0/help/index.html#//</a:t>
            </a:r>
            <a:r>
              <a:rPr lang="en-US" sz="2000" dirty="0" smtClean="0">
                <a:hlinkClick r:id="rId3"/>
              </a:rPr>
              <a:t>00310000000q000000</a:t>
            </a:r>
            <a:r>
              <a:rPr lang="en-US" sz="2000" dirty="0" smtClean="0"/>
              <a:t> </a:t>
            </a:r>
          </a:p>
          <a:p>
            <a:r>
              <a:rPr lang="en-US" sz="2000" dirty="0" err="1" smtClean="0"/>
              <a:t>Filliben</a:t>
            </a:r>
            <a:r>
              <a:rPr lang="en-US" sz="2000" dirty="0" smtClean="0"/>
              <a:t>, J. J. 2004. NIST/SEMATECH e-Handbook of Statistical Methods. </a:t>
            </a:r>
            <a:r>
              <a:rPr lang="en-US" sz="2000" dirty="0" smtClean="0">
                <a:hlinkClick r:id="rId4"/>
              </a:rPr>
              <a:t>http://www.itl.nist.gov/div898/handbook/eda/section1/eda11.htm</a:t>
            </a:r>
            <a:endParaRPr lang="en-US" sz="2000" dirty="0" smtClean="0"/>
          </a:p>
          <a:p>
            <a:r>
              <a:rPr lang="en-US" sz="2000" dirty="0" smtClean="0"/>
              <a:t>Hoskin, T. Parametric and Nonparametric: Demystifying the Terms. Mayo Clinic. </a:t>
            </a:r>
            <a:r>
              <a:rPr lang="en-US" sz="2000" dirty="0" smtClean="0">
                <a:hlinkClick r:id="rId5"/>
              </a:rPr>
              <a:t>http</a:t>
            </a:r>
            <a:r>
              <a:rPr lang="en-US" sz="2000" dirty="0">
                <a:hlinkClick r:id="rId5"/>
              </a:rPr>
              <a:t>://</a:t>
            </a:r>
            <a:r>
              <a:rPr lang="en-US" sz="2000" dirty="0" smtClean="0">
                <a:hlinkClick r:id="rId5"/>
              </a:rPr>
              <a:t>www.mayo.edu/mayo-edu-docs/center-for-translational-science-activities-documents/berd-5-6.pdf</a:t>
            </a:r>
            <a:r>
              <a:rPr lang="en-US" sz="2000" dirty="0" smtClean="0"/>
              <a:t> </a:t>
            </a:r>
          </a:p>
          <a:p>
            <a:r>
              <a:rPr lang="en-US" sz="2000" dirty="0" smtClean="0"/>
              <a:t>King, T.S. and R. </a:t>
            </a:r>
            <a:r>
              <a:rPr lang="en-US" sz="2000" dirty="0" err="1" smtClean="0"/>
              <a:t>Lengerich</a:t>
            </a:r>
            <a:r>
              <a:rPr lang="en-US" sz="2000" dirty="0" smtClean="0"/>
              <a:t>. Statistics 509. Penn State University. </a:t>
            </a:r>
            <a:r>
              <a:rPr lang="en-US" sz="2000" dirty="0" smtClean="0">
                <a:hlinkClick r:id="rId6"/>
              </a:rPr>
              <a:t>https</a:t>
            </a:r>
            <a:r>
              <a:rPr lang="en-US" sz="2000" dirty="0">
                <a:hlinkClick r:id="rId6"/>
              </a:rPr>
              <a:t>://</a:t>
            </a:r>
            <a:r>
              <a:rPr lang="en-US" sz="2000" dirty="0" smtClean="0">
                <a:hlinkClick r:id="rId6"/>
              </a:rPr>
              <a:t>onlinecourses.science.psu.edu/stat509/book/export/html/155</a:t>
            </a:r>
            <a:endParaRPr lang="en-US" sz="2000" dirty="0" smtClean="0"/>
          </a:p>
          <a:p>
            <a:r>
              <a:rPr lang="en-US" sz="2000" dirty="0" err="1" smtClean="0"/>
              <a:t>Seltman</a:t>
            </a:r>
            <a:r>
              <a:rPr lang="en-US" sz="2000" dirty="0" smtClean="0"/>
              <a:t>, H. 2009. Experimental Design and Analysis. Chapter 4: Exploratory Data Analysis.</a:t>
            </a:r>
            <a:r>
              <a:rPr lang="en-US" sz="2000" dirty="0"/>
              <a:t> Carnegie Mellon University. </a:t>
            </a:r>
            <a:r>
              <a:rPr lang="en-US" sz="2000" dirty="0" smtClean="0"/>
              <a:t> </a:t>
            </a:r>
            <a:r>
              <a:rPr lang="en-US" sz="2000" dirty="0" smtClean="0">
                <a:hlinkClick r:id="rId7"/>
              </a:rPr>
              <a:t>http</a:t>
            </a:r>
            <a:r>
              <a:rPr lang="en-US" sz="2000" dirty="0">
                <a:hlinkClick r:id="rId7"/>
              </a:rPr>
              <a:t>://www.stat.cmu.edu/~</a:t>
            </a:r>
            <a:r>
              <a:rPr lang="en-US" sz="2000" dirty="0" smtClean="0">
                <a:hlinkClick r:id="rId7"/>
              </a:rPr>
              <a:t>hseltman/309/Book/chapter4.pdf</a:t>
            </a:r>
            <a:r>
              <a:rPr lang="en-US" sz="2000" dirty="0" smtClean="0"/>
              <a:t>  </a:t>
            </a:r>
            <a:endParaRPr lang="en-US" sz="2000" dirty="0"/>
          </a:p>
        </p:txBody>
      </p:sp>
    </p:spTree>
    <p:extLst>
      <p:ext uri="{BB962C8B-B14F-4D97-AF65-F5344CB8AC3E}">
        <p14:creationId xmlns:p14="http://schemas.microsoft.com/office/powerpoint/2010/main" val="25568798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457200" y="1447800"/>
            <a:ext cx="8229600" cy="4678363"/>
          </a:xfrm>
        </p:spPr>
        <p:txBody>
          <a:bodyPr>
            <a:normAutofit/>
          </a:bodyPr>
          <a:lstStyle/>
          <a:p>
            <a:r>
              <a:rPr lang="en-US" dirty="0" smtClean="0"/>
              <a:t>Two types of EDA:</a:t>
            </a:r>
          </a:p>
          <a:p>
            <a:pPr lvl="1"/>
            <a:r>
              <a:rPr lang="en-US" dirty="0" smtClean="0"/>
              <a:t>Non-graphical</a:t>
            </a:r>
          </a:p>
          <a:p>
            <a:pPr lvl="2"/>
            <a:r>
              <a:rPr lang="en-US" dirty="0" smtClean="0"/>
              <a:t>descriptive statistics such as mean, median, IQR, standard deviation, skewness</a:t>
            </a:r>
            <a:r>
              <a:rPr lang="en-US" dirty="0"/>
              <a:t>, kurtosis, correlation/covariance matrices, </a:t>
            </a:r>
            <a:r>
              <a:rPr lang="en-US" dirty="0" err="1"/>
              <a:t>moran’s</a:t>
            </a:r>
            <a:r>
              <a:rPr lang="en-US" dirty="0"/>
              <a:t> </a:t>
            </a:r>
            <a:r>
              <a:rPr lang="en-US" dirty="0" smtClean="0"/>
              <a:t>I</a:t>
            </a:r>
          </a:p>
          <a:p>
            <a:pPr lvl="1"/>
            <a:r>
              <a:rPr lang="en-US" dirty="0" smtClean="0"/>
              <a:t>Graphical</a:t>
            </a:r>
          </a:p>
          <a:p>
            <a:pPr lvl="2"/>
            <a:r>
              <a:rPr lang="en-US" dirty="0" smtClean="0"/>
              <a:t>histograms, kernel density plots, </a:t>
            </a:r>
            <a:r>
              <a:rPr lang="en-US" dirty="0" err="1" smtClean="0"/>
              <a:t>qqplots</a:t>
            </a:r>
            <a:r>
              <a:rPr lang="en-US" dirty="0" smtClean="0"/>
              <a:t>, scatterplot matrices, boxplots</a:t>
            </a:r>
          </a:p>
        </p:txBody>
      </p:sp>
    </p:spTree>
    <p:extLst>
      <p:ext uri="{BB962C8B-B14F-4D97-AF65-F5344CB8AC3E}">
        <p14:creationId xmlns:p14="http://schemas.microsoft.com/office/powerpoint/2010/main" val="137588958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Appendix </a:t>
            </a:r>
            <a:r>
              <a:rPr lang="en-US" dirty="0" smtClean="0"/>
              <a:t> – Multivariate </a:t>
            </a:r>
            <a:r>
              <a:rPr lang="en-US" dirty="0"/>
              <a:t>Graphical</a:t>
            </a:r>
            <a:br>
              <a:rPr lang="en-US" dirty="0"/>
            </a:br>
            <a:r>
              <a:rPr lang="en-US" dirty="0" smtClean="0"/>
              <a:t>Classification Tree</a:t>
            </a:r>
            <a:endParaRPr lang="en-US" dirty="0"/>
          </a:p>
        </p:txBody>
      </p:sp>
      <p:sp>
        <p:nvSpPr>
          <p:cNvPr id="3" name="Content Placeholder 2"/>
          <p:cNvSpPr>
            <a:spLocks noGrp="1"/>
          </p:cNvSpPr>
          <p:nvPr>
            <p:ph idx="1"/>
          </p:nvPr>
        </p:nvSpPr>
        <p:spPr/>
        <p:txBody>
          <a:bodyPr/>
          <a:lstStyle/>
          <a:p>
            <a:endParaRPr lang="en-US" dirty="0"/>
          </a:p>
        </p:txBody>
      </p:sp>
      <p:pic>
        <p:nvPicPr>
          <p:cNvPr id="4" name="Content Placeholder 4"/>
          <p:cNvPicPr>
            <a:picLocks noChangeAspect="1"/>
          </p:cNvPicPr>
          <p:nvPr/>
        </p:nvPicPr>
        <p:blipFill rotWithShape="1">
          <a:blip r:embed="rId2" cstate="print">
            <a:extLst>
              <a:ext uri="{28A0092B-C50C-407E-A947-70E740481C1C}">
                <a14:useLocalDpi xmlns:a14="http://schemas.microsoft.com/office/drawing/2010/main" val="0"/>
              </a:ext>
            </a:extLst>
          </a:blip>
          <a:srcRect l="7031" t="1433" r="4367" b="7913"/>
          <a:stretch/>
        </p:blipFill>
        <p:spPr>
          <a:xfrm>
            <a:off x="1488192" y="1814245"/>
            <a:ext cx="6167616" cy="4668748"/>
          </a:xfrm>
          <a:prstGeom prst="rect">
            <a:avLst/>
          </a:prstGeom>
          <a:ln w="28575">
            <a:solidFill>
              <a:schemeClr val="bg1"/>
            </a:solidFill>
          </a:ln>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6404" t="2351" r="3820" b="7742"/>
          <a:stretch/>
        </p:blipFill>
        <p:spPr>
          <a:xfrm>
            <a:off x="1488192" y="1814245"/>
            <a:ext cx="6167616" cy="4668748"/>
          </a:xfrm>
          <a:prstGeom prst="rect">
            <a:avLst/>
          </a:prstGeom>
          <a:ln w="28575">
            <a:solidFill>
              <a:schemeClr val="bg1"/>
            </a:solidFill>
          </a:ln>
        </p:spPr>
      </p:pic>
    </p:spTree>
    <p:extLst>
      <p:ext uri="{BB962C8B-B14F-4D97-AF65-F5344CB8AC3E}">
        <p14:creationId xmlns:p14="http://schemas.microsoft.com/office/powerpoint/2010/main" val="20732442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Appendix - Multivariate </a:t>
            </a:r>
            <a:r>
              <a:rPr lang="en-US" dirty="0"/>
              <a:t>Graphical</a:t>
            </a:r>
            <a:br>
              <a:rPr lang="en-US" dirty="0"/>
            </a:br>
            <a:r>
              <a:rPr lang="en-US" dirty="0" smtClean="0"/>
              <a:t>Regression Tree</a:t>
            </a:r>
            <a:endParaRPr lang="en-US" dirty="0"/>
          </a:p>
        </p:txBody>
      </p:sp>
      <p:sp>
        <p:nvSpPr>
          <p:cNvPr id="3" name="Content Placeholder 2"/>
          <p:cNvSpPr>
            <a:spLocks noGrp="1"/>
          </p:cNvSpPr>
          <p:nvPr>
            <p:ph idx="1"/>
          </p:nvPr>
        </p:nvSpPr>
        <p:spPr/>
        <p:txBody>
          <a:bodyPr/>
          <a:lstStyle/>
          <a:p>
            <a:endParaRPr lang="en-US" dirty="0"/>
          </a:p>
        </p:txBody>
      </p:sp>
      <p:pic>
        <p:nvPicPr>
          <p:cNvPr id="4" name="Content Placeholder 4"/>
          <p:cNvPicPr>
            <a:picLocks noChangeAspect="1"/>
          </p:cNvPicPr>
          <p:nvPr/>
        </p:nvPicPr>
        <p:blipFill rotWithShape="1">
          <a:blip r:embed="rId2" cstate="print">
            <a:extLst>
              <a:ext uri="{28A0092B-C50C-407E-A947-70E740481C1C}">
                <a14:useLocalDpi xmlns:a14="http://schemas.microsoft.com/office/drawing/2010/main" val="0"/>
              </a:ext>
            </a:extLst>
          </a:blip>
          <a:srcRect l="7031" t="1433" r="4367" b="7913"/>
          <a:stretch/>
        </p:blipFill>
        <p:spPr>
          <a:xfrm>
            <a:off x="1488192" y="1814245"/>
            <a:ext cx="6167616" cy="4668748"/>
          </a:xfrm>
          <a:prstGeom prst="rect">
            <a:avLst/>
          </a:prstGeom>
          <a:ln w="28575">
            <a:solidFill>
              <a:schemeClr val="bg1"/>
            </a:solidFill>
          </a:ln>
        </p:spPr>
      </p:pic>
    </p:spTree>
    <p:extLst>
      <p:ext uri="{BB962C8B-B14F-4D97-AF65-F5344CB8AC3E}">
        <p14:creationId xmlns:p14="http://schemas.microsoft.com/office/powerpoint/2010/main" val="174536720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Appendix </a:t>
            </a:r>
            <a:r>
              <a:rPr lang="en-US" dirty="0" smtClean="0"/>
              <a:t> </a:t>
            </a:r>
            <a:r>
              <a:rPr lang="en-US" dirty="0"/>
              <a:t>– </a:t>
            </a:r>
            <a:r>
              <a:rPr lang="en-US" dirty="0" smtClean="0"/>
              <a:t>Multivariate </a:t>
            </a:r>
            <a:r>
              <a:rPr lang="en-US" dirty="0"/>
              <a:t>Graphical</a:t>
            </a:r>
            <a:br>
              <a:rPr lang="en-US" dirty="0"/>
            </a:br>
            <a:r>
              <a:rPr lang="en-US" dirty="0" smtClean="0"/>
              <a:t>TEUI</a:t>
            </a:r>
            <a:endParaRPr lang="en-US" dirty="0"/>
          </a:p>
        </p:txBody>
      </p:sp>
      <p:sp>
        <p:nvSpPr>
          <p:cNvPr id="3" name="Content Placeholder 2"/>
          <p:cNvSpPr>
            <a:spLocks noGrp="1"/>
          </p:cNvSpPr>
          <p:nvPr>
            <p:ph idx="1"/>
          </p:nvPr>
        </p:nvSpPr>
        <p:spPr>
          <a:xfrm>
            <a:off x="457200" y="1866900"/>
            <a:ext cx="4114800" cy="4525963"/>
          </a:xfrm>
        </p:spPr>
        <p:txBody>
          <a:bodyPr/>
          <a:lstStyle/>
          <a:p>
            <a:r>
              <a:rPr lang="en-US" dirty="0" smtClean="0"/>
              <a:t>TEUI = Terrestrial </a:t>
            </a:r>
            <a:r>
              <a:rPr lang="en-US" dirty="0"/>
              <a:t>Ecological Unit </a:t>
            </a:r>
            <a:r>
              <a:rPr lang="en-US" dirty="0" smtClean="0"/>
              <a:t>Inventory </a:t>
            </a:r>
            <a:endParaRPr lang="en-US" dirty="0"/>
          </a:p>
          <a:p>
            <a:r>
              <a:rPr lang="en-US" dirty="0" smtClean="0"/>
              <a:t>It is an </a:t>
            </a:r>
            <a:r>
              <a:rPr lang="en-US" dirty="0"/>
              <a:t>ArcGIS Add-in </a:t>
            </a:r>
            <a:r>
              <a:rPr lang="en-US" dirty="0" smtClean="0"/>
              <a:t>developed by USFS and can be used to compare data between </a:t>
            </a:r>
            <a:r>
              <a:rPr lang="en-US" dirty="0" err="1" smtClean="0"/>
              <a:t>mapunits</a:t>
            </a:r>
            <a:endParaRPr lang="en-US" dirty="0"/>
          </a:p>
          <a:p>
            <a:endParaRPr lang="en-US"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5344" t="30459" r="34638" b="4091"/>
          <a:stretch/>
        </p:blipFill>
        <p:spPr bwMode="auto">
          <a:xfrm>
            <a:off x="5181599" y="1866900"/>
            <a:ext cx="3126724"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887770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Appendix  </a:t>
            </a:r>
            <a:r>
              <a:rPr lang="en-US" dirty="0"/>
              <a:t>– </a:t>
            </a:r>
            <a:r>
              <a:rPr lang="en-US" dirty="0" smtClean="0"/>
              <a:t>EDA in ArcMap</a:t>
            </a:r>
            <a:endParaRPr lang="en-US" dirty="0"/>
          </a:p>
        </p:txBody>
      </p:sp>
      <p:sp>
        <p:nvSpPr>
          <p:cNvPr id="3" name="Content Placeholder 2"/>
          <p:cNvSpPr>
            <a:spLocks noGrp="1"/>
          </p:cNvSpPr>
          <p:nvPr>
            <p:ph idx="1"/>
          </p:nvPr>
        </p:nvSpPr>
        <p:spPr>
          <a:xfrm>
            <a:off x="457200" y="1283912"/>
            <a:ext cx="8229600" cy="4525963"/>
          </a:xfrm>
        </p:spPr>
        <p:txBody>
          <a:bodyPr/>
          <a:lstStyle/>
          <a:p>
            <a:r>
              <a:rPr lang="en-US" dirty="0" smtClean="0"/>
              <a:t>Geostatistical Analyst Toolbar (graphical assessment of normality and covariance)</a:t>
            </a:r>
          </a:p>
          <a:p>
            <a:endParaRPr lang="en-US" dirty="0"/>
          </a:p>
          <a:p>
            <a:endParaRPr lang="en-US" dirty="0" smtClean="0"/>
          </a:p>
          <a:p>
            <a:endParaRPr lang="en-US" dirty="0"/>
          </a:p>
          <a:p>
            <a:r>
              <a:rPr lang="en-US" dirty="0" smtClean="0"/>
              <a:t>Spatial Statistics Tool </a:t>
            </a:r>
            <a:r>
              <a:rPr lang="en-US" dirty="0" err="1" smtClean="0"/>
              <a:t>ArcToolbox</a:t>
            </a:r>
            <a:r>
              <a:rPr lang="en-US" dirty="0" smtClean="0"/>
              <a:t> &gt; Analyzing Patterns (spatial autocorrelation)</a:t>
            </a:r>
          </a:p>
          <a:p>
            <a:endParaRPr lang="en-US" dirty="0" smtClean="0"/>
          </a:p>
          <a:p>
            <a:pPr marL="457200" lvl="1" indent="0">
              <a:buNone/>
            </a:pPr>
            <a:endParaRPr lang="en-US" dirty="0"/>
          </a:p>
        </p:txBody>
      </p:sp>
      <p:pic>
        <p:nvPicPr>
          <p:cNvPr id="5124"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28450" t="9862" r="53649" b="72096"/>
          <a:stretch/>
        </p:blipFill>
        <p:spPr bwMode="auto">
          <a:xfrm>
            <a:off x="930913" y="2403894"/>
            <a:ext cx="4364968" cy="1759789"/>
          </a:xfrm>
          <a:prstGeom prst="rect">
            <a:avLst/>
          </a:prstGeom>
          <a:noFill/>
          <a:ln w="2857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5125"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t="44413" r="69128" b="41350"/>
          <a:stretch/>
        </p:blipFill>
        <p:spPr bwMode="auto">
          <a:xfrm>
            <a:off x="930913" y="5181600"/>
            <a:ext cx="4098287" cy="1452924"/>
          </a:xfrm>
          <a:prstGeom prst="rect">
            <a:avLst/>
          </a:prstGeom>
          <a:noFill/>
          <a:ln w="2857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78807124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Appendix  </a:t>
            </a:r>
            <a:r>
              <a:rPr lang="en-US" dirty="0"/>
              <a:t>– </a:t>
            </a:r>
            <a:r>
              <a:rPr lang="en-US" dirty="0" smtClean="0"/>
              <a:t>EDA in ArcMap</a:t>
            </a:r>
            <a:endParaRPr lang="en-US" dirty="0"/>
          </a:p>
        </p:txBody>
      </p:sp>
      <p:sp>
        <p:nvSpPr>
          <p:cNvPr id="3" name="Content Placeholder 2"/>
          <p:cNvSpPr>
            <a:spLocks noGrp="1"/>
          </p:cNvSpPr>
          <p:nvPr>
            <p:ph idx="1"/>
          </p:nvPr>
        </p:nvSpPr>
        <p:spPr>
          <a:xfrm>
            <a:off x="457200" y="1320340"/>
            <a:ext cx="8229600" cy="4525963"/>
          </a:xfrm>
        </p:spPr>
        <p:txBody>
          <a:bodyPr/>
          <a:lstStyle/>
          <a:p>
            <a:r>
              <a:rPr lang="en-US" dirty="0" smtClean="0"/>
              <a:t>Exploratory Regression (similar to step-wise regression)</a:t>
            </a:r>
          </a:p>
          <a:p>
            <a:endParaRPr lang="en-US" dirty="0"/>
          </a:p>
          <a:p>
            <a:endParaRPr lang="en-US" dirty="0" smtClean="0"/>
          </a:p>
          <a:p>
            <a:endParaRPr lang="en-US" dirty="0"/>
          </a:p>
          <a:p>
            <a:r>
              <a:rPr lang="en-US" dirty="0" smtClean="0"/>
              <a:t>Band Collection Statistics (used to calculate Pearson correlation and covariance matrices)</a:t>
            </a:r>
          </a:p>
          <a:p>
            <a:endParaRPr lang="en-US" dirty="0" smtClean="0"/>
          </a:p>
          <a:p>
            <a:pPr marL="457200" lvl="1" indent="0">
              <a:buNone/>
            </a:pPr>
            <a:endParaRPr lang="en-US"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2386" t="44317" r="47500" b="38455"/>
          <a:stretch/>
        </p:blipFill>
        <p:spPr bwMode="auto">
          <a:xfrm>
            <a:off x="951694" y="2438400"/>
            <a:ext cx="2452255" cy="1680244"/>
          </a:xfrm>
          <a:prstGeom prst="rect">
            <a:avLst/>
          </a:prstGeom>
          <a:noFill/>
          <a:ln w="2857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31761" t="63636" r="51705" b="27415"/>
          <a:stretch/>
        </p:blipFill>
        <p:spPr bwMode="auto">
          <a:xfrm>
            <a:off x="951695" y="5257800"/>
            <a:ext cx="2463800" cy="1066800"/>
          </a:xfrm>
          <a:prstGeom prst="rect">
            <a:avLst/>
          </a:prstGeom>
          <a:noFill/>
          <a:ln w="2857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39736357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Appendix </a:t>
            </a:r>
            <a:r>
              <a:rPr lang="en-US" dirty="0" smtClean="0"/>
              <a:t>– Basic EDA </a:t>
            </a:r>
            <a:br>
              <a:rPr lang="en-US" dirty="0" smtClean="0"/>
            </a:br>
            <a:r>
              <a:rPr lang="en-US" dirty="0" smtClean="0"/>
              <a:t>Commands in R</a:t>
            </a:r>
            <a:endParaRPr lang="en-US" dirty="0"/>
          </a:p>
        </p:txBody>
      </p:sp>
      <p:sp>
        <p:nvSpPr>
          <p:cNvPr id="3" name="Content Placeholder 2"/>
          <p:cNvSpPr>
            <a:spLocks noGrp="1"/>
          </p:cNvSpPr>
          <p:nvPr>
            <p:ph idx="1"/>
          </p:nvPr>
        </p:nvSpPr>
        <p:spPr>
          <a:xfrm>
            <a:off x="457200" y="1600200"/>
            <a:ext cx="8229600" cy="5029200"/>
          </a:xfrm>
        </p:spPr>
        <p:txBody>
          <a:bodyPr>
            <a:normAutofit fontScale="85000" lnSpcReduction="10000"/>
          </a:bodyPr>
          <a:lstStyle/>
          <a:p>
            <a:r>
              <a:rPr lang="en-US" dirty="0" smtClean="0"/>
              <a:t>Mean: mean(); Median: median(); Standard Deviation: </a:t>
            </a:r>
            <a:r>
              <a:rPr lang="en-US" dirty="0" err="1" smtClean="0"/>
              <a:t>sd</a:t>
            </a:r>
            <a:r>
              <a:rPr lang="en-US" dirty="0" smtClean="0"/>
              <a:t>(); Range: range(), Minimum: min(); Maximum: max()</a:t>
            </a:r>
          </a:p>
          <a:p>
            <a:r>
              <a:rPr lang="en-US" dirty="0" smtClean="0"/>
              <a:t>Descriptive Statistics for Normality (in </a:t>
            </a:r>
            <a:r>
              <a:rPr lang="en-US" dirty="0" err="1" smtClean="0"/>
              <a:t>fBasics</a:t>
            </a:r>
            <a:r>
              <a:rPr lang="en-US" dirty="0" smtClean="0"/>
              <a:t> package): </a:t>
            </a:r>
            <a:r>
              <a:rPr lang="en-US" dirty="0" err="1" smtClean="0"/>
              <a:t>dagoTest</a:t>
            </a:r>
            <a:r>
              <a:rPr lang="en-US" dirty="0" smtClean="0"/>
              <a:t>(variable) </a:t>
            </a:r>
          </a:p>
          <a:p>
            <a:pPr lvl="1"/>
            <a:r>
              <a:rPr lang="en-US" dirty="0" err="1" smtClean="0"/>
              <a:t>D’Agostino</a:t>
            </a:r>
            <a:r>
              <a:rPr lang="en-US" dirty="0" smtClean="0"/>
              <a:t> </a:t>
            </a:r>
            <a:r>
              <a:rPr lang="en-US" dirty="0" err="1" smtClean="0"/>
              <a:t>skewness</a:t>
            </a:r>
            <a:r>
              <a:rPr lang="en-US" dirty="0" smtClean="0"/>
              <a:t>, kurtosis, omnibus, and significance, see</a:t>
            </a:r>
            <a:r>
              <a:rPr lang="en-US" dirty="0"/>
              <a:t>: </a:t>
            </a:r>
            <a:r>
              <a:rPr lang="en-US" dirty="0">
                <a:hlinkClick r:id="rId2"/>
              </a:rPr>
              <a:t>http://</a:t>
            </a:r>
            <a:r>
              <a:rPr lang="en-US" dirty="0" smtClean="0">
                <a:hlinkClick r:id="rId2"/>
              </a:rPr>
              <a:t>help.rmetrics.org/fBasics/test-normalityTests.html</a:t>
            </a:r>
            <a:r>
              <a:rPr lang="en-US" dirty="0" smtClean="0"/>
              <a:t> for other normality tests</a:t>
            </a:r>
          </a:p>
          <a:p>
            <a:r>
              <a:rPr lang="en-US" dirty="0" smtClean="0"/>
              <a:t>Histogram: </a:t>
            </a:r>
            <a:r>
              <a:rPr lang="en-US" dirty="0" err="1" smtClean="0"/>
              <a:t>hist</a:t>
            </a:r>
            <a:r>
              <a:rPr lang="en-US" dirty="0" smtClean="0"/>
              <a:t>()</a:t>
            </a:r>
          </a:p>
          <a:p>
            <a:r>
              <a:rPr lang="en-US" dirty="0" err="1" smtClean="0"/>
              <a:t>QQPlot</a:t>
            </a:r>
            <a:r>
              <a:rPr lang="en-US" dirty="0"/>
              <a:t>: </a:t>
            </a:r>
            <a:r>
              <a:rPr lang="en-US" dirty="0" err="1"/>
              <a:t>qqnorm</a:t>
            </a:r>
            <a:r>
              <a:rPr lang="en-US" dirty="0"/>
              <a:t>()  and  </a:t>
            </a:r>
            <a:r>
              <a:rPr lang="en-US" dirty="0" err="1"/>
              <a:t>qqline</a:t>
            </a:r>
            <a:r>
              <a:rPr lang="en-US" dirty="0"/>
              <a:t>()</a:t>
            </a:r>
          </a:p>
          <a:p>
            <a:r>
              <a:rPr lang="en-US" dirty="0" smtClean="0"/>
              <a:t>Scatterplot: plot()</a:t>
            </a:r>
          </a:p>
          <a:p>
            <a:r>
              <a:rPr lang="en-US" dirty="0" smtClean="0"/>
              <a:t>Scatterplot Matrix: </a:t>
            </a:r>
            <a:r>
              <a:rPr lang="en-US" dirty="0" err="1" smtClean="0"/>
              <a:t>scatterplotMatrix</a:t>
            </a:r>
            <a:r>
              <a:rPr lang="en-US" dirty="0" smtClean="0"/>
              <a:t>() in car package</a:t>
            </a:r>
          </a:p>
          <a:p>
            <a:r>
              <a:rPr lang="en-US" dirty="0" smtClean="0"/>
              <a:t>Boxplot: boxplot()</a:t>
            </a:r>
          </a:p>
          <a:p>
            <a:pPr marL="2286000" lvl="5" indent="0">
              <a:buNone/>
            </a:pPr>
            <a:endParaRPr lang="en-US" dirty="0"/>
          </a:p>
          <a:p>
            <a:endParaRPr lang="en-US" dirty="0"/>
          </a:p>
        </p:txBody>
      </p:sp>
    </p:spTree>
    <p:extLst>
      <p:ext uri="{BB962C8B-B14F-4D97-AF65-F5344CB8AC3E}">
        <p14:creationId xmlns:p14="http://schemas.microsoft.com/office/powerpoint/2010/main" val="327489707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Appendix </a:t>
            </a:r>
            <a:r>
              <a:rPr lang="en-US" dirty="0" smtClean="0"/>
              <a:t>– Basic EDA </a:t>
            </a:r>
            <a:br>
              <a:rPr lang="en-US" dirty="0" smtClean="0"/>
            </a:br>
            <a:r>
              <a:rPr lang="en-US" dirty="0" smtClean="0"/>
              <a:t>Commands in R</a:t>
            </a:r>
            <a:endParaRPr lang="en-US" dirty="0"/>
          </a:p>
        </p:txBody>
      </p:sp>
      <p:sp>
        <p:nvSpPr>
          <p:cNvPr id="3" name="Content Placeholder 2"/>
          <p:cNvSpPr>
            <a:spLocks noGrp="1"/>
          </p:cNvSpPr>
          <p:nvPr>
            <p:ph idx="1"/>
          </p:nvPr>
        </p:nvSpPr>
        <p:spPr>
          <a:xfrm>
            <a:off x="457200" y="1600200"/>
            <a:ext cx="8229600" cy="4800600"/>
          </a:xfrm>
        </p:spPr>
        <p:txBody>
          <a:bodyPr>
            <a:normAutofit/>
          </a:bodyPr>
          <a:lstStyle/>
          <a:p>
            <a:r>
              <a:rPr lang="en-US" dirty="0"/>
              <a:t>Correlation Matrix: </a:t>
            </a:r>
          </a:p>
          <a:p>
            <a:pPr lvl="1"/>
            <a:r>
              <a:rPr lang="en-US" dirty="0" err="1"/>
              <a:t>cor</a:t>
            </a:r>
            <a:r>
              <a:rPr lang="en-US" dirty="0"/>
              <a:t>(data, method=“</a:t>
            </a:r>
            <a:r>
              <a:rPr lang="en-US" dirty="0" err="1"/>
              <a:t>kendall</a:t>
            </a:r>
            <a:r>
              <a:rPr lang="en-US" dirty="0"/>
              <a:t>”)</a:t>
            </a:r>
          </a:p>
          <a:p>
            <a:pPr lvl="1"/>
            <a:r>
              <a:rPr lang="en-US" dirty="0" err="1"/>
              <a:t>cor</a:t>
            </a:r>
            <a:r>
              <a:rPr lang="en-US" dirty="0"/>
              <a:t>(data, method=“spearman”)</a:t>
            </a:r>
          </a:p>
          <a:p>
            <a:pPr lvl="1"/>
            <a:r>
              <a:rPr lang="en-US" dirty="0" err="1"/>
              <a:t>cor</a:t>
            </a:r>
            <a:r>
              <a:rPr lang="en-US" dirty="0"/>
              <a:t>(data, method=“</a:t>
            </a:r>
            <a:r>
              <a:rPr lang="en-US" dirty="0" err="1"/>
              <a:t>pearson</a:t>
            </a:r>
            <a:r>
              <a:rPr lang="en-US" dirty="0"/>
              <a:t>”)</a:t>
            </a:r>
          </a:p>
          <a:p>
            <a:r>
              <a:rPr lang="en-US" dirty="0" smtClean="0"/>
              <a:t>Covariance </a:t>
            </a:r>
            <a:r>
              <a:rPr lang="en-US" dirty="0"/>
              <a:t>Matrix: </a:t>
            </a:r>
          </a:p>
          <a:p>
            <a:pPr lvl="1"/>
            <a:r>
              <a:rPr lang="en-US" dirty="0" err="1" smtClean="0"/>
              <a:t>cov</a:t>
            </a:r>
            <a:r>
              <a:rPr lang="en-US" dirty="0" smtClean="0"/>
              <a:t>(data</a:t>
            </a:r>
            <a:r>
              <a:rPr lang="en-US" dirty="0"/>
              <a:t>, method=“</a:t>
            </a:r>
            <a:r>
              <a:rPr lang="en-US" dirty="0" err="1"/>
              <a:t>kendall</a:t>
            </a:r>
            <a:r>
              <a:rPr lang="en-US" dirty="0"/>
              <a:t>”)</a:t>
            </a:r>
          </a:p>
          <a:p>
            <a:pPr lvl="1"/>
            <a:r>
              <a:rPr lang="en-US" dirty="0" err="1" smtClean="0"/>
              <a:t>cov</a:t>
            </a:r>
            <a:r>
              <a:rPr lang="en-US" dirty="0" smtClean="0"/>
              <a:t>(data</a:t>
            </a:r>
            <a:r>
              <a:rPr lang="en-US" dirty="0"/>
              <a:t>, method=“spearman”)</a:t>
            </a:r>
          </a:p>
          <a:p>
            <a:pPr lvl="1"/>
            <a:r>
              <a:rPr lang="en-US" dirty="0" err="1" smtClean="0"/>
              <a:t>cov</a:t>
            </a:r>
            <a:r>
              <a:rPr lang="en-US" dirty="0" smtClean="0"/>
              <a:t>(data</a:t>
            </a:r>
            <a:r>
              <a:rPr lang="en-US" dirty="0"/>
              <a:t>, method=“</a:t>
            </a:r>
            <a:r>
              <a:rPr lang="en-US" dirty="0" err="1"/>
              <a:t>pearson</a:t>
            </a:r>
            <a:r>
              <a:rPr lang="en-US" dirty="0"/>
              <a:t>”)</a:t>
            </a:r>
          </a:p>
          <a:p>
            <a:endParaRPr lang="en-US" dirty="0"/>
          </a:p>
          <a:p>
            <a:endParaRPr lang="en-US" dirty="0"/>
          </a:p>
        </p:txBody>
      </p:sp>
    </p:spTree>
    <p:extLst>
      <p:ext uri="{BB962C8B-B14F-4D97-AF65-F5344CB8AC3E}">
        <p14:creationId xmlns:p14="http://schemas.microsoft.com/office/powerpoint/2010/main" val="313799949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Appendix </a:t>
            </a:r>
            <a:r>
              <a:rPr lang="en-US" dirty="0" smtClean="0"/>
              <a:t>– Basic EDA </a:t>
            </a:r>
            <a:br>
              <a:rPr lang="en-US" dirty="0" smtClean="0"/>
            </a:br>
            <a:r>
              <a:rPr lang="en-US" dirty="0" smtClean="0"/>
              <a:t>Commands in R</a:t>
            </a:r>
            <a:endParaRPr lang="en-US" dirty="0"/>
          </a:p>
        </p:txBody>
      </p:sp>
      <p:sp>
        <p:nvSpPr>
          <p:cNvPr id="3" name="Content Placeholder 2"/>
          <p:cNvSpPr>
            <a:spLocks noGrp="1"/>
          </p:cNvSpPr>
          <p:nvPr>
            <p:ph idx="1"/>
          </p:nvPr>
        </p:nvSpPr>
        <p:spPr>
          <a:xfrm>
            <a:off x="457200" y="1600200"/>
            <a:ext cx="8229600" cy="4800600"/>
          </a:xfrm>
        </p:spPr>
        <p:txBody>
          <a:bodyPr>
            <a:normAutofit/>
          </a:bodyPr>
          <a:lstStyle/>
          <a:p>
            <a:r>
              <a:rPr lang="en-US" dirty="0" smtClean="0"/>
              <a:t>Regression Tree (in </a:t>
            </a:r>
            <a:r>
              <a:rPr lang="en-US" dirty="0" err="1" smtClean="0"/>
              <a:t>rpart</a:t>
            </a:r>
            <a:r>
              <a:rPr lang="en-US" dirty="0" smtClean="0"/>
              <a:t> package): fit&lt;-</a:t>
            </a:r>
            <a:r>
              <a:rPr lang="en-US" dirty="0" err="1" smtClean="0"/>
              <a:t>rpart</a:t>
            </a:r>
            <a:r>
              <a:rPr lang="en-US" dirty="0" smtClean="0"/>
              <a:t>(X~Y, method=“</a:t>
            </a:r>
            <a:r>
              <a:rPr lang="en-US" dirty="0" err="1" smtClean="0"/>
              <a:t>anova</a:t>
            </a:r>
            <a:r>
              <a:rPr lang="en-US" dirty="0" smtClean="0"/>
              <a:t>”)</a:t>
            </a:r>
          </a:p>
          <a:p>
            <a:r>
              <a:rPr lang="en-US" dirty="0" smtClean="0"/>
              <a:t>Classification Tree </a:t>
            </a:r>
            <a:r>
              <a:rPr lang="en-US" dirty="0"/>
              <a:t>(in </a:t>
            </a:r>
            <a:r>
              <a:rPr lang="en-US" dirty="0" err="1"/>
              <a:t>rpart</a:t>
            </a:r>
            <a:r>
              <a:rPr lang="en-US" dirty="0"/>
              <a:t> package</a:t>
            </a:r>
            <a:r>
              <a:rPr lang="en-US" dirty="0" smtClean="0"/>
              <a:t>): fit</a:t>
            </a:r>
            <a:r>
              <a:rPr lang="en-US" dirty="0"/>
              <a:t>&lt;-</a:t>
            </a:r>
            <a:r>
              <a:rPr lang="en-US" dirty="0" err="1"/>
              <a:t>rpart</a:t>
            </a:r>
            <a:r>
              <a:rPr lang="en-US" dirty="0"/>
              <a:t>(X~Y, method</a:t>
            </a:r>
            <a:r>
              <a:rPr lang="en-US" dirty="0" smtClean="0"/>
              <a:t>=“class”)</a:t>
            </a:r>
            <a:endParaRPr lang="en-US" dirty="0"/>
          </a:p>
          <a:p>
            <a:endParaRPr lang="en-US" dirty="0"/>
          </a:p>
          <a:p>
            <a:endParaRPr lang="en-US" dirty="0"/>
          </a:p>
        </p:txBody>
      </p:sp>
    </p:spTree>
    <p:extLst>
      <p:ext uri="{BB962C8B-B14F-4D97-AF65-F5344CB8AC3E}">
        <p14:creationId xmlns:p14="http://schemas.microsoft.com/office/powerpoint/2010/main" val="12270752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Inspect your data</a:t>
            </a:r>
            <a:endParaRPr lang="en-US" dirty="0"/>
          </a:p>
        </p:txBody>
      </p:sp>
      <p:sp>
        <p:nvSpPr>
          <p:cNvPr id="3" name="Content Placeholder 2"/>
          <p:cNvSpPr>
            <a:spLocks noGrp="1"/>
          </p:cNvSpPr>
          <p:nvPr>
            <p:ph idx="1"/>
          </p:nvPr>
        </p:nvSpPr>
        <p:spPr>
          <a:xfrm>
            <a:off x="457200" y="1295400"/>
            <a:ext cx="8229600" cy="4800600"/>
          </a:xfrm>
        </p:spPr>
        <p:txBody>
          <a:bodyPr>
            <a:noAutofit/>
          </a:bodyPr>
          <a:lstStyle/>
          <a:p>
            <a:pPr marL="0" indent="0">
              <a:buNone/>
            </a:pPr>
            <a:r>
              <a:rPr lang="en-US" sz="2400" dirty="0" smtClean="0"/>
              <a:t>Look before leaping, assess data completeness: </a:t>
            </a:r>
            <a:endParaRPr lang="en-US" sz="2400" dirty="0"/>
          </a:p>
          <a:p>
            <a:pPr marL="0" indent="0">
              <a:buNone/>
            </a:pPr>
            <a:endParaRPr lang="en-US" sz="2400" dirty="0" smtClean="0"/>
          </a:p>
          <a:p>
            <a:pPr marL="685800" indent="-685800">
              <a:spcBef>
                <a:spcPts val="0"/>
              </a:spcBef>
              <a:buNone/>
            </a:pPr>
            <a:r>
              <a:rPr lang="en-US" sz="2400" dirty="0" smtClean="0"/>
              <a:t>1. Are horizon designations current and standardized?	</a:t>
            </a:r>
          </a:p>
          <a:p>
            <a:pPr marL="685800" indent="-685800">
              <a:spcBef>
                <a:spcPts val="0"/>
              </a:spcBef>
              <a:buNone/>
            </a:pPr>
            <a:r>
              <a:rPr lang="en-US" sz="2400" dirty="0" smtClean="0"/>
              <a:t>2. Are data elements of interest populated?</a:t>
            </a:r>
          </a:p>
          <a:p>
            <a:pPr marL="685800" indent="-685800">
              <a:spcBef>
                <a:spcPts val="0"/>
              </a:spcBef>
              <a:buNone/>
            </a:pPr>
            <a:r>
              <a:rPr lang="en-US" sz="2400" dirty="0" smtClean="0"/>
              <a:t>3. What are the magnitudes of missing values?</a:t>
            </a:r>
            <a:endParaRPr lang="en-US" sz="2400" dirty="0"/>
          </a:p>
          <a:p>
            <a:pPr marL="685800" indent="-685800">
              <a:spcBef>
                <a:spcPts val="0"/>
              </a:spcBef>
              <a:buNone/>
            </a:pPr>
            <a:r>
              <a:rPr lang="en-US" sz="2400" dirty="0" smtClean="0"/>
              <a:t>4. What are the data types you are exploring?</a:t>
            </a:r>
            <a:endParaRPr lang="en-US" sz="2400" dirty="0"/>
          </a:p>
          <a:p>
            <a:pPr marL="685800" indent="-685800">
              <a:spcBef>
                <a:spcPts val="0"/>
              </a:spcBef>
              <a:buNone/>
            </a:pPr>
            <a:r>
              <a:rPr lang="en-US" sz="2400" dirty="0" smtClean="0"/>
              <a:t>5. Fix, modify or exclude </a:t>
            </a:r>
            <a:r>
              <a:rPr lang="en-US" sz="2400" dirty="0"/>
              <a:t>and document accordingly</a:t>
            </a:r>
            <a:r>
              <a:rPr lang="en-US" sz="2400" dirty="0" smtClean="0"/>
              <a:t>	</a:t>
            </a:r>
          </a:p>
          <a:p>
            <a:pPr marL="685800" indent="-685800">
              <a:spcBef>
                <a:spcPts val="0"/>
              </a:spcBef>
              <a:buNone/>
            </a:pPr>
            <a:endParaRPr lang="en-US" sz="2400" dirty="0"/>
          </a:p>
          <a:p>
            <a:pPr marL="685800" indent="-685800">
              <a:spcBef>
                <a:spcPts val="0"/>
              </a:spcBef>
              <a:buNone/>
            </a:pPr>
            <a:endParaRPr lang="en-US" dirty="0" smtClean="0"/>
          </a:p>
          <a:p>
            <a:pPr marL="685800" indent="-685800">
              <a:spcBef>
                <a:spcPts val="0"/>
              </a:spcBef>
              <a:buNone/>
            </a:pPr>
            <a:r>
              <a:rPr lang="en-US" sz="2400" dirty="0" smtClean="0"/>
              <a:t>		    	</a:t>
            </a:r>
            <a:endParaRPr lang="en-US" sz="2400" dirty="0"/>
          </a:p>
        </p:txBody>
      </p:sp>
    </p:spTree>
    <p:extLst>
      <p:ext uri="{BB962C8B-B14F-4D97-AF65-F5344CB8AC3E}">
        <p14:creationId xmlns:p14="http://schemas.microsoft.com/office/powerpoint/2010/main" val="17939856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66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229600" cy="1143000"/>
          </a:xfrm>
        </p:spPr>
        <p:txBody>
          <a:bodyPr>
            <a:normAutofit fontScale="90000"/>
          </a:bodyPr>
          <a:lstStyle/>
          <a:p>
            <a:pPr marL="685800" indent="-685800">
              <a:spcBef>
                <a:spcPts val="0"/>
              </a:spcBef>
            </a:pPr>
            <a:r>
              <a:rPr lang="en-US" dirty="0" smtClean="0"/>
              <a:t>Exercise</a:t>
            </a:r>
            <a:br>
              <a:rPr lang="en-US" dirty="0" smtClean="0"/>
            </a:br>
            <a:r>
              <a:rPr lang="en-US" dirty="0" smtClean="0"/>
              <a:t>Instructions</a:t>
            </a:r>
            <a:r>
              <a:rPr lang="en-US" dirty="0"/>
              <a:t/>
            </a:r>
            <a:br>
              <a:rPr lang="en-US" dirty="0"/>
            </a:br>
            <a:endParaRPr lang="en-US" dirty="0"/>
          </a:p>
        </p:txBody>
      </p:sp>
      <p:sp>
        <p:nvSpPr>
          <p:cNvPr id="3" name="Content Placeholder 2"/>
          <p:cNvSpPr>
            <a:spLocks noGrp="1"/>
          </p:cNvSpPr>
          <p:nvPr>
            <p:ph idx="1"/>
          </p:nvPr>
        </p:nvSpPr>
        <p:spPr>
          <a:xfrm>
            <a:off x="152400" y="1295400"/>
            <a:ext cx="8839200" cy="4525963"/>
          </a:xfrm>
        </p:spPr>
        <p:txBody>
          <a:bodyPr>
            <a:normAutofit fontScale="70000" lnSpcReduction="20000"/>
          </a:bodyPr>
          <a:lstStyle/>
          <a:p>
            <a:r>
              <a:rPr lang="en-US" dirty="0"/>
              <a:t>Create a folder, e.g. *\</a:t>
            </a:r>
            <a:r>
              <a:rPr lang="en-US" dirty="0" err="1" smtClean="0"/>
              <a:t>eda_examples</a:t>
            </a:r>
            <a:endParaRPr lang="en-US" dirty="0" smtClean="0"/>
          </a:p>
          <a:p>
            <a:r>
              <a:rPr lang="en-US" dirty="0" smtClean="0"/>
              <a:t>Download this file to the “</a:t>
            </a:r>
            <a:r>
              <a:rPr lang="en-US" dirty="0" err="1" smtClean="0"/>
              <a:t>eda_examples</a:t>
            </a:r>
            <a:r>
              <a:rPr lang="en-US" dirty="0" smtClean="0"/>
              <a:t>” folder:</a:t>
            </a:r>
          </a:p>
          <a:p>
            <a:pPr marL="0" indent="0">
              <a:buNone/>
            </a:pPr>
            <a:r>
              <a:rPr lang="en-US" sz="1600" dirty="0" smtClean="0"/>
              <a:t>          </a:t>
            </a:r>
          </a:p>
          <a:p>
            <a:pPr marL="0" indent="0">
              <a:buNone/>
            </a:pPr>
            <a:r>
              <a:rPr lang="en-US" sz="1600" dirty="0"/>
              <a:t> </a:t>
            </a:r>
            <a:r>
              <a:rPr lang="en-US" sz="1600" dirty="0" smtClean="0"/>
              <a:t>          </a:t>
            </a:r>
            <a:r>
              <a:rPr lang="en-US" sz="1800" dirty="0" smtClean="0"/>
              <a:t>https</a:t>
            </a:r>
            <a:r>
              <a:rPr lang="en-US" sz="1800" dirty="0"/>
              <a:t>://</a:t>
            </a:r>
            <a:r>
              <a:rPr lang="en-US" sz="1800" dirty="0" smtClean="0"/>
              <a:t>github.com/ncss-tech/stats_for_soil_survey/blob/master/data/exploratory_data/eda_examples.zip</a:t>
            </a:r>
          </a:p>
          <a:p>
            <a:endParaRPr lang="en-US" dirty="0" smtClean="0"/>
          </a:p>
          <a:p>
            <a:r>
              <a:rPr lang="en-US" dirty="0" smtClean="0"/>
              <a:t>Unzip eda_examples.zip </a:t>
            </a:r>
          </a:p>
          <a:p>
            <a:r>
              <a:rPr lang="en-US" dirty="0" smtClean="0"/>
              <a:t>These sample scripts will be used throughout this module</a:t>
            </a:r>
          </a:p>
          <a:p>
            <a:r>
              <a:rPr lang="en-US" dirty="0" smtClean="0"/>
              <a:t>Set your workspace to *\</a:t>
            </a:r>
            <a:r>
              <a:rPr lang="en-US" dirty="0" err="1" smtClean="0"/>
              <a:t>eda_examples</a:t>
            </a:r>
            <a:r>
              <a:rPr lang="en-US" dirty="0" smtClean="0"/>
              <a:t> </a:t>
            </a:r>
          </a:p>
          <a:p>
            <a:r>
              <a:rPr lang="en-US" dirty="0" smtClean="0"/>
              <a:t>Most exercises have 2 parts: </a:t>
            </a:r>
          </a:p>
          <a:p>
            <a:pPr marL="0" indent="0">
              <a:buNone/>
            </a:pPr>
            <a:r>
              <a:rPr lang="en-US" dirty="0"/>
              <a:t>	</a:t>
            </a:r>
            <a:r>
              <a:rPr lang="en-US" dirty="0" smtClean="0"/>
              <a:t>1) using the “canned” data in the scripts</a:t>
            </a:r>
          </a:p>
          <a:p>
            <a:pPr marL="0" indent="0">
              <a:buNone/>
            </a:pPr>
            <a:r>
              <a:rPr lang="en-US" dirty="0"/>
              <a:t>	</a:t>
            </a:r>
            <a:r>
              <a:rPr lang="en-US" dirty="0" smtClean="0"/>
              <a:t>2) using data from your selected set</a:t>
            </a:r>
          </a:p>
          <a:p>
            <a:r>
              <a:rPr lang="en-US" dirty="0" smtClean="0"/>
              <a:t>The second part will require you to copy the provided script and edit to conform to the features and properties of the soils in your selected set</a:t>
            </a:r>
            <a:endParaRPr lang="en-US" dirty="0"/>
          </a:p>
        </p:txBody>
      </p:sp>
    </p:spTree>
    <p:extLst>
      <p:ext uri="{BB962C8B-B14F-4D97-AF65-F5344CB8AC3E}">
        <p14:creationId xmlns:p14="http://schemas.microsoft.com/office/powerpoint/2010/main" val="12745553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66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229600" cy="1143000"/>
          </a:xfrm>
        </p:spPr>
        <p:txBody>
          <a:bodyPr>
            <a:normAutofit fontScale="90000"/>
          </a:bodyPr>
          <a:lstStyle/>
          <a:p>
            <a:pPr marL="685800" indent="-685800">
              <a:spcBef>
                <a:spcPts val="0"/>
              </a:spcBef>
            </a:pPr>
            <a:r>
              <a:rPr lang="en-US" dirty="0" smtClean="0"/>
              <a:t>Exercise</a:t>
            </a:r>
            <a:br>
              <a:rPr lang="en-US" dirty="0" smtClean="0"/>
            </a:br>
            <a:r>
              <a:rPr lang="en-US" dirty="0" smtClean="0"/>
              <a:t>Data Inspection</a:t>
            </a:r>
            <a:r>
              <a:rPr lang="en-US" dirty="0"/>
              <a:t/>
            </a:r>
            <a:br>
              <a:rPr lang="en-US" dirty="0"/>
            </a:br>
            <a:endParaRPr lang="en-US" dirty="0"/>
          </a:p>
        </p:txBody>
      </p:sp>
      <p:sp>
        <p:nvSpPr>
          <p:cNvPr id="3" name="Content Placeholder 2"/>
          <p:cNvSpPr>
            <a:spLocks noGrp="1"/>
          </p:cNvSpPr>
          <p:nvPr>
            <p:ph idx="1"/>
          </p:nvPr>
        </p:nvSpPr>
        <p:spPr>
          <a:xfrm>
            <a:off x="457200" y="1295400"/>
            <a:ext cx="8229600" cy="5029200"/>
          </a:xfrm>
        </p:spPr>
        <p:txBody>
          <a:bodyPr>
            <a:normAutofit/>
          </a:bodyPr>
          <a:lstStyle/>
          <a:p>
            <a:r>
              <a:rPr lang="en-US" sz="2400" dirty="0" smtClean="0"/>
              <a:t>Add “0_R_readtable_NULL_short_example.R”</a:t>
            </a:r>
          </a:p>
          <a:p>
            <a:r>
              <a:rPr lang="en-US" sz="2400" dirty="0" smtClean="0"/>
              <a:t>Run, then Q&amp;A</a:t>
            </a:r>
          </a:p>
          <a:p>
            <a:r>
              <a:rPr lang="en-US" sz="2400" dirty="0"/>
              <a:t>Add </a:t>
            </a:r>
            <a:r>
              <a:rPr lang="en-US" sz="2400" dirty="0" smtClean="0"/>
              <a:t>“0_plot_missing_data.R”</a:t>
            </a:r>
          </a:p>
          <a:p>
            <a:r>
              <a:rPr lang="en-US" sz="2400" dirty="0" smtClean="0"/>
              <a:t>Run, then Q&amp;A</a:t>
            </a:r>
          </a:p>
          <a:p>
            <a:r>
              <a:rPr lang="en-US" sz="2400" dirty="0" smtClean="0"/>
              <a:t>Add your selected set using </a:t>
            </a:r>
            <a:r>
              <a:rPr lang="en-US" sz="2400" dirty="0" err="1" smtClean="0"/>
              <a:t>fetchNASIS</a:t>
            </a:r>
            <a:endParaRPr lang="en-US" sz="2400" dirty="0" smtClean="0"/>
          </a:p>
          <a:p>
            <a:r>
              <a:rPr lang="en-US" sz="2400" dirty="0" smtClean="0"/>
              <a:t>Run these QC checks</a:t>
            </a:r>
            <a:endParaRPr lang="en-US" sz="2400" dirty="0"/>
          </a:p>
        </p:txBody>
      </p:sp>
      <p:sp>
        <p:nvSpPr>
          <p:cNvPr id="4" name="Rectangle 1"/>
          <p:cNvSpPr>
            <a:spLocks noChangeArrowheads="1"/>
          </p:cNvSpPr>
          <p:nvPr/>
        </p:nvSpPr>
        <p:spPr bwMode="auto">
          <a:xfrm>
            <a:off x="685800" y="4396145"/>
            <a:ext cx="7848600" cy="1572205"/>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smtClean="0">
                <a:ln>
                  <a:noFill/>
                </a:ln>
                <a:solidFill>
                  <a:srgbClr val="999988"/>
                </a:solidFill>
                <a:effectLst/>
                <a:latin typeface="Courier New" panose="02070309020205020404" pitchFamily="49" charset="0"/>
                <a:cs typeface="Courier New" panose="02070309020205020404" pitchFamily="49" charset="0"/>
              </a:rPr>
              <a:t>get('</a:t>
            </a:r>
            <a:r>
              <a:rPr kumimoji="0" lang="en-US" altLang="en-US" sz="2000" b="0" i="1" u="none" strike="noStrike" cap="none" normalizeH="0" baseline="0" dirty="0" err="1" smtClean="0">
                <a:ln>
                  <a:noFill/>
                </a:ln>
                <a:solidFill>
                  <a:srgbClr val="999988"/>
                </a:solidFill>
                <a:effectLst/>
                <a:latin typeface="Courier New" panose="02070309020205020404" pitchFamily="49" charset="0"/>
                <a:cs typeface="Courier New" panose="02070309020205020404" pitchFamily="49" charset="0"/>
              </a:rPr>
              <a:t>sites.missing.pedons</a:t>
            </a:r>
            <a:r>
              <a:rPr kumimoji="0" lang="en-US" altLang="en-US" sz="2000" b="0" i="1" u="none" strike="noStrike" cap="none" normalizeH="0" baseline="0" dirty="0" smtClean="0">
                <a:ln>
                  <a:noFill/>
                </a:ln>
                <a:solidFill>
                  <a:srgbClr val="999988"/>
                </a:solidFill>
                <a:effectLst/>
                <a:latin typeface="Courier New" panose="02070309020205020404" pitchFamily="49" charset="0"/>
                <a:cs typeface="Courier New" panose="02070309020205020404" pitchFamily="49" charset="0"/>
              </a:rPr>
              <a:t>', </a:t>
            </a:r>
            <a:r>
              <a:rPr kumimoji="0" lang="en-US" altLang="en-US" sz="2000" b="0" i="1" u="none" strike="noStrike" cap="none" normalizeH="0" baseline="0" dirty="0" err="1" smtClean="0">
                <a:ln>
                  <a:noFill/>
                </a:ln>
                <a:solidFill>
                  <a:srgbClr val="999988"/>
                </a:solidFill>
                <a:effectLst/>
                <a:latin typeface="Courier New" panose="02070309020205020404" pitchFamily="49" charset="0"/>
                <a:cs typeface="Courier New" panose="02070309020205020404" pitchFamily="49" charset="0"/>
              </a:rPr>
              <a:t>envir</a:t>
            </a:r>
            <a:r>
              <a:rPr kumimoji="0" lang="en-US" altLang="en-US" sz="2000" b="0" i="1" u="none" strike="noStrike" cap="none" normalizeH="0" baseline="0" dirty="0" smtClean="0">
                <a:ln>
                  <a:noFill/>
                </a:ln>
                <a:solidFill>
                  <a:srgbClr val="999988"/>
                </a:solidFill>
                <a:effectLst/>
                <a:latin typeface="Courier New" panose="02070309020205020404" pitchFamily="49" charset="0"/>
                <a:cs typeface="Courier New" panose="02070309020205020404" pitchFamily="49" charset="0"/>
              </a:rPr>
              <a:t>=</a:t>
            </a:r>
            <a:r>
              <a:rPr kumimoji="0" lang="en-US" altLang="en-US" sz="2000" b="0" i="1" u="none" strike="noStrike" cap="none" normalizeH="0" baseline="0" dirty="0" err="1" smtClean="0">
                <a:ln>
                  <a:noFill/>
                </a:ln>
                <a:solidFill>
                  <a:srgbClr val="999988"/>
                </a:solidFill>
                <a:effectLst/>
                <a:latin typeface="Courier New" panose="02070309020205020404" pitchFamily="49" charset="0"/>
                <a:cs typeface="Courier New" panose="02070309020205020404" pitchFamily="49" charset="0"/>
              </a:rPr>
              <a:t>soilDB.env</a:t>
            </a:r>
            <a:r>
              <a:rPr kumimoji="0" lang="en-US" altLang="en-US" sz="2000" b="0" i="1" u="none" strike="noStrike" cap="none" normalizeH="0" baseline="0" dirty="0" smtClean="0">
                <a:ln>
                  <a:noFill/>
                </a:ln>
                <a:solidFill>
                  <a:srgbClr val="999988"/>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smtClean="0">
                <a:ln>
                  <a:noFill/>
                </a:ln>
                <a:solidFill>
                  <a:srgbClr val="999988"/>
                </a:solidFill>
                <a:effectLst/>
                <a:latin typeface="Courier New" panose="02070309020205020404" pitchFamily="49" charset="0"/>
                <a:cs typeface="Courier New" panose="02070309020205020404" pitchFamily="49" charset="0"/>
              </a:rPr>
              <a:t>get('</a:t>
            </a:r>
            <a:r>
              <a:rPr kumimoji="0" lang="en-US" altLang="en-US" sz="2000" b="0" i="1" u="none" strike="noStrike" cap="none" normalizeH="0" baseline="0" dirty="0" err="1" smtClean="0">
                <a:ln>
                  <a:noFill/>
                </a:ln>
                <a:solidFill>
                  <a:srgbClr val="999988"/>
                </a:solidFill>
                <a:effectLst/>
                <a:latin typeface="Courier New" panose="02070309020205020404" pitchFamily="49" charset="0"/>
                <a:cs typeface="Courier New" panose="02070309020205020404" pitchFamily="49" charset="0"/>
              </a:rPr>
              <a:t>dup.pedon.ids</a:t>
            </a:r>
            <a:r>
              <a:rPr kumimoji="0" lang="en-US" altLang="en-US" sz="2000" b="0" i="1" u="none" strike="noStrike" cap="none" normalizeH="0" baseline="0" dirty="0" smtClean="0">
                <a:ln>
                  <a:noFill/>
                </a:ln>
                <a:solidFill>
                  <a:srgbClr val="999988"/>
                </a:solidFill>
                <a:effectLst/>
                <a:latin typeface="Courier New" panose="02070309020205020404" pitchFamily="49" charset="0"/>
                <a:cs typeface="Courier New" panose="02070309020205020404" pitchFamily="49" charset="0"/>
              </a:rPr>
              <a:t>', </a:t>
            </a:r>
            <a:r>
              <a:rPr kumimoji="0" lang="en-US" altLang="en-US" sz="2000" b="0" i="1" u="none" strike="noStrike" cap="none" normalizeH="0" baseline="0" dirty="0" err="1" smtClean="0">
                <a:ln>
                  <a:noFill/>
                </a:ln>
                <a:solidFill>
                  <a:srgbClr val="999988"/>
                </a:solidFill>
                <a:effectLst/>
                <a:latin typeface="Courier New" panose="02070309020205020404" pitchFamily="49" charset="0"/>
                <a:cs typeface="Courier New" panose="02070309020205020404" pitchFamily="49" charset="0"/>
              </a:rPr>
              <a:t>envir</a:t>
            </a:r>
            <a:r>
              <a:rPr kumimoji="0" lang="en-US" altLang="en-US" sz="2000" b="0" i="1" u="none" strike="noStrike" cap="none" normalizeH="0" baseline="0" dirty="0" smtClean="0">
                <a:ln>
                  <a:noFill/>
                </a:ln>
                <a:solidFill>
                  <a:srgbClr val="999988"/>
                </a:solidFill>
                <a:effectLst/>
                <a:latin typeface="Courier New" panose="02070309020205020404" pitchFamily="49" charset="0"/>
                <a:cs typeface="Courier New" panose="02070309020205020404" pitchFamily="49" charset="0"/>
              </a:rPr>
              <a:t>=</a:t>
            </a:r>
            <a:r>
              <a:rPr kumimoji="0" lang="en-US" altLang="en-US" sz="2000" b="0" i="1" u="none" strike="noStrike" cap="none" normalizeH="0" baseline="0" dirty="0" err="1" smtClean="0">
                <a:ln>
                  <a:noFill/>
                </a:ln>
                <a:solidFill>
                  <a:srgbClr val="999988"/>
                </a:solidFill>
                <a:effectLst/>
                <a:latin typeface="Courier New" panose="02070309020205020404" pitchFamily="49" charset="0"/>
                <a:cs typeface="Courier New" panose="02070309020205020404" pitchFamily="49" charset="0"/>
              </a:rPr>
              <a:t>soilDB.env</a:t>
            </a:r>
            <a:r>
              <a:rPr kumimoji="0" lang="en-US" altLang="en-US" sz="2000" b="0" i="1" u="none" strike="noStrike" cap="none" normalizeH="0" baseline="0" dirty="0" smtClean="0">
                <a:ln>
                  <a:noFill/>
                </a:ln>
                <a:solidFill>
                  <a:srgbClr val="999988"/>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a:t>
            </a:r>
            <a:endParaRPr lang="en-US" altLang="en-US" sz="2000" i="1" dirty="0">
              <a:solidFill>
                <a:srgbClr val="999988"/>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smtClean="0">
                <a:ln>
                  <a:noFill/>
                </a:ln>
                <a:solidFill>
                  <a:srgbClr val="999988"/>
                </a:solidFill>
                <a:effectLst/>
                <a:latin typeface="Courier New" panose="02070309020205020404" pitchFamily="49" charset="0"/>
                <a:cs typeface="Courier New" panose="02070309020205020404" pitchFamily="49" charset="0"/>
              </a:rPr>
              <a:t>get('</a:t>
            </a:r>
            <a:r>
              <a:rPr kumimoji="0" lang="en-US" altLang="en-US" sz="2000" b="0" i="1" u="none" strike="noStrike" cap="none" normalizeH="0" baseline="0" dirty="0" err="1" smtClean="0">
                <a:ln>
                  <a:noFill/>
                </a:ln>
                <a:solidFill>
                  <a:srgbClr val="999988"/>
                </a:solidFill>
                <a:effectLst/>
                <a:latin typeface="Courier New" panose="02070309020205020404" pitchFamily="49" charset="0"/>
                <a:cs typeface="Courier New" panose="02070309020205020404" pitchFamily="49" charset="0"/>
              </a:rPr>
              <a:t>bad.pedon.ids</a:t>
            </a:r>
            <a:r>
              <a:rPr kumimoji="0" lang="en-US" altLang="en-US" sz="2000" b="0" i="1" u="none" strike="noStrike" cap="none" normalizeH="0" baseline="0" dirty="0" smtClean="0">
                <a:ln>
                  <a:noFill/>
                </a:ln>
                <a:solidFill>
                  <a:srgbClr val="999988"/>
                </a:solidFill>
                <a:effectLst/>
                <a:latin typeface="Courier New" panose="02070309020205020404" pitchFamily="49" charset="0"/>
                <a:cs typeface="Courier New" panose="02070309020205020404" pitchFamily="49" charset="0"/>
              </a:rPr>
              <a:t>', </a:t>
            </a:r>
            <a:r>
              <a:rPr kumimoji="0" lang="en-US" altLang="en-US" sz="2000" b="0" i="1" u="none" strike="noStrike" cap="none" normalizeH="0" baseline="0" dirty="0" err="1" smtClean="0">
                <a:ln>
                  <a:noFill/>
                </a:ln>
                <a:solidFill>
                  <a:srgbClr val="999988"/>
                </a:solidFill>
                <a:effectLst/>
                <a:latin typeface="Courier New" panose="02070309020205020404" pitchFamily="49" charset="0"/>
                <a:cs typeface="Courier New" panose="02070309020205020404" pitchFamily="49" charset="0"/>
              </a:rPr>
              <a:t>envir</a:t>
            </a:r>
            <a:r>
              <a:rPr kumimoji="0" lang="en-US" altLang="en-US" sz="2000" b="0" i="1" u="none" strike="noStrike" cap="none" normalizeH="0" baseline="0" dirty="0" smtClean="0">
                <a:ln>
                  <a:noFill/>
                </a:ln>
                <a:solidFill>
                  <a:srgbClr val="999988"/>
                </a:solidFill>
                <a:effectLst/>
                <a:latin typeface="Courier New" panose="02070309020205020404" pitchFamily="49" charset="0"/>
                <a:cs typeface="Courier New" panose="02070309020205020404" pitchFamily="49" charset="0"/>
              </a:rPr>
              <a:t>=</a:t>
            </a:r>
            <a:r>
              <a:rPr kumimoji="0" lang="en-US" altLang="en-US" sz="2000" b="0" i="1" u="none" strike="noStrike" cap="none" normalizeH="0" baseline="0" dirty="0" err="1" smtClean="0">
                <a:ln>
                  <a:noFill/>
                </a:ln>
                <a:solidFill>
                  <a:srgbClr val="999988"/>
                </a:solidFill>
                <a:effectLst/>
                <a:latin typeface="Courier New" panose="02070309020205020404" pitchFamily="49" charset="0"/>
                <a:cs typeface="Courier New" panose="02070309020205020404" pitchFamily="49" charset="0"/>
              </a:rPr>
              <a:t>soilDB.env</a:t>
            </a:r>
            <a:r>
              <a:rPr kumimoji="0" lang="en-US" altLang="en-US" sz="2000" b="0" i="1" u="none" strike="noStrike" cap="none" normalizeH="0" baseline="0" dirty="0" smtClean="0">
                <a:ln>
                  <a:noFill/>
                </a:ln>
                <a:solidFill>
                  <a:srgbClr val="999988"/>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chemeClr val="tx1"/>
                </a:solidFill>
                <a:effectLst/>
              </a:rPr>
              <a:t> </a:t>
            </a:r>
          </a:p>
          <a:p>
            <a:pPr eaLnBrk="0" fontAlgn="base" hangingPunct="0">
              <a:spcBef>
                <a:spcPct val="0"/>
              </a:spcBef>
              <a:spcAft>
                <a:spcPct val="0"/>
              </a:spcAft>
            </a:pPr>
            <a:r>
              <a:rPr lang="en-US" altLang="en-US" sz="2000" i="1" dirty="0">
                <a:solidFill>
                  <a:srgbClr val="999988"/>
                </a:solidFill>
                <a:latin typeface="Courier New" panose="02070309020205020404" pitchFamily="49" charset="0"/>
                <a:cs typeface="Courier New" panose="02070309020205020404" pitchFamily="49" charset="0"/>
              </a:rPr>
              <a:t>get('</a:t>
            </a:r>
            <a:r>
              <a:rPr lang="en-US" altLang="en-US" sz="2000" i="1" dirty="0" err="1">
                <a:solidFill>
                  <a:srgbClr val="999988"/>
                </a:solidFill>
                <a:latin typeface="Courier New" panose="02070309020205020404" pitchFamily="49" charset="0"/>
                <a:cs typeface="Courier New" panose="02070309020205020404" pitchFamily="49" charset="0"/>
              </a:rPr>
              <a:t>bad.horizons</a:t>
            </a:r>
            <a:r>
              <a:rPr lang="en-US" altLang="en-US" sz="2000" i="1" dirty="0">
                <a:solidFill>
                  <a:srgbClr val="999988"/>
                </a:solidFill>
                <a:latin typeface="Courier New" panose="02070309020205020404" pitchFamily="49" charset="0"/>
                <a:cs typeface="Courier New" panose="02070309020205020404" pitchFamily="49" charset="0"/>
              </a:rPr>
              <a:t>', </a:t>
            </a:r>
            <a:r>
              <a:rPr lang="en-US" altLang="en-US" sz="2000" i="1" dirty="0" err="1">
                <a:solidFill>
                  <a:srgbClr val="999988"/>
                </a:solidFill>
                <a:latin typeface="Courier New" panose="02070309020205020404" pitchFamily="49" charset="0"/>
                <a:cs typeface="Courier New" panose="02070309020205020404" pitchFamily="49" charset="0"/>
              </a:rPr>
              <a:t>envir</a:t>
            </a:r>
            <a:r>
              <a:rPr lang="en-US" altLang="en-US" sz="2000" i="1" dirty="0">
                <a:solidFill>
                  <a:srgbClr val="999988"/>
                </a:solidFill>
                <a:latin typeface="Courier New" panose="02070309020205020404" pitchFamily="49" charset="0"/>
                <a:cs typeface="Courier New" panose="02070309020205020404" pitchFamily="49" charset="0"/>
              </a:rPr>
              <a:t>=</a:t>
            </a:r>
            <a:r>
              <a:rPr lang="en-US" altLang="en-US" sz="2000" i="1" dirty="0" err="1">
                <a:solidFill>
                  <a:srgbClr val="999988"/>
                </a:solidFill>
                <a:latin typeface="Courier New" panose="02070309020205020404" pitchFamily="49" charset="0"/>
                <a:cs typeface="Courier New" panose="02070309020205020404" pitchFamily="49" charset="0"/>
              </a:rPr>
              <a:t>soilDB.env</a:t>
            </a:r>
            <a:r>
              <a:rPr lang="en-US" altLang="en-US" sz="2000" i="1" dirty="0">
                <a:solidFill>
                  <a:srgbClr val="999988"/>
                </a:solidFill>
                <a:latin typeface="Courier New" panose="02070309020205020404" pitchFamily="49" charset="0"/>
                <a:cs typeface="Courier New" panose="02070309020205020404" pitchFamily="49" charset="0"/>
              </a:rPr>
              <a:t>)</a:t>
            </a:r>
            <a:r>
              <a:rPr lang="en-US" altLang="en-US" sz="2000" dirty="0"/>
              <a:t> </a:t>
            </a:r>
            <a:endParaRPr lang="en-US" altLang="en-US" sz="2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0395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Descriptive Statistical Definitions</a:t>
            </a:r>
            <a:endParaRPr lang="en-US" dirty="0"/>
          </a:p>
        </p:txBody>
      </p:sp>
      <p:sp>
        <p:nvSpPr>
          <p:cNvPr id="3" name="Content Placeholder 2"/>
          <p:cNvSpPr>
            <a:spLocks noGrp="1"/>
          </p:cNvSpPr>
          <p:nvPr>
            <p:ph idx="1"/>
          </p:nvPr>
        </p:nvSpPr>
        <p:spPr/>
        <p:txBody>
          <a:bodyPr>
            <a:normAutofit fontScale="92500" lnSpcReduction="10000"/>
          </a:bodyPr>
          <a:lstStyle/>
          <a:p>
            <a:r>
              <a:rPr lang="en-US" u="sng" dirty="0" smtClean="0"/>
              <a:t>Mean</a:t>
            </a:r>
            <a:r>
              <a:rPr lang="en-US" dirty="0" smtClean="0"/>
              <a:t> – arithmetic average</a:t>
            </a:r>
          </a:p>
          <a:p>
            <a:r>
              <a:rPr lang="en-US" u="sng" dirty="0" smtClean="0"/>
              <a:t>Median</a:t>
            </a:r>
            <a:r>
              <a:rPr lang="en-US" dirty="0"/>
              <a:t> </a:t>
            </a:r>
            <a:r>
              <a:rPr lang="en-US" dirty="0" smtClean="0"/>
              <a:t>– midpoint</a:t>
            </a:r>
          </a:p>
          <a:p>
            <a:r>
              <a:rPr lang="en-US" u="sng" dirty="0" smtClean="0"/>
              <a:t>Mode</a:t>
            </a:r>
            <a:r>
              <a:rPr lang="en-US" dirty="0" smtClean="0"/>
              <a:t> – most frequent value in a dataset</a:t>
            </a:r>
          </a:p>
          <a:p>
            <a:r>
              <a:rPr lang="en-US" u="sng" dirty="0" smtClean="0"/>
              <a:t>Standard Deviation </a:t>
            </a:r>
            <a:r>
              <a:rPr lang="en-US" dirty="0" smtClean="0"/>
              <a:t>– variation about the mean</a:t>
            </a:r>
          </a:p>
          <a:p>
            <a:r>
              <a:rPr lang="en-US" u="sng" dirty="0" smtClean="0"/>
              <a:t>Interquartile Range </a:t>
            </a:r>
            <a:r>
              <a:rPr lang="en-US" dirty="0" smtClean="0"/>
              <a:t>– statistical dispersion</a:t>
            </a:r>
          </a:p>
          <a:p>
            <a:r>
              <a:rPr lang="en-US" u="sng" dirty="0" smtClean="0"/>
              <a:t>Kurtosis</a:t>
            </a:r>
            <a:r>
              <a:rPr lang="en-US" dirty="0" smtClean="0"/>
              <a:t> </a:t>
            </a:r>
            <a:r>
              <a:rPr lang="en-US" dirty="0"/>
              <a:t>–</a:t>
            </a:r>
            <a:r>
              <a:rPr lang="en-US" dirty="0" smtClean="0"/>
              <a:t> </a:t>
            </a:r>
            <a:r>
              <a:rPr lang="en-US" dirty="0" err="1" smtClean="0"/>
              <a:t>peakedness</a:t>
            </a:r>
            <a:r>
              <a:rPr lang="en-US" dirty="0"/>
              <a:t> of the data distribution</a:t>
            </a:r>
            <a:endParaRPr lang="en-US" dirty="0" smtClean="0"/>
          </a:p>
          <a:p>
            <a:r>
              <a:rPr lang="en-US" u="sng" dirty="0" err="1" smtClean="0"/>
              <a:t>Skewness</a:t>
            </a:r>
            <a:r>
              <a:rPr lang="en-US" dirty="0" smtClean="0"/>
              <a:t> – symmetry of the data distribution</a:t>
            </a:r>
          </a:p>
          <a:p>
            <a:r>
              <a:rPr lang="en-US" u="sng" dirty="0" smtClean="0"/>
              <a:t>Spatial Autocorrelation </a:t>
            </a:r>
            <a:r>
              <a:rPr lang="en-US" dirty="0" smtClean="0"/>
              <a:t>– correlation of a variable with itself through geographic space</a:t>
            </a:r>
          </a:p>
          <a:p>
            <a:endParaRPr lang="en-US" dirty="0"/>
          </a:p>
        </p:txBody>
      </p:sp>
    </p:spTree>
    <p:extLst>
      <p:ext uri="{BB962C8B-B14F-4D97-AF65-F5344CB8AC3E}">
        <p14:creationId xmlns:p14="http://schemas.microsoft.com/office/powerpoint/2010/main" val="1655703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Descriptive </a:t>
            </a:r>
            <a:r>
              <a:rPr lang="en-US" dirty="0" smtClean="0"/>
              <a:t>Statistics in ArcGIS</a:t>
            </a:r>
            <a:endParaRPr lang="en-US" dirty="0"/>
          </a:p>
        </p:txBody>
      </p:sp>
      <p:grpSp>
        <p:nvGrpSpPr>
          <p:cNvPr id="3072" name="Group 3071"/>
          <p:cNvGrpSpPr/>
          <p:nvPr/>
        </p:nvGrpSpPr>
        <p:grpSpPr>
          <a:xfrm>
            <a:off x="379062" y="1360134"/>
            <a:ext cx="8385875" cy="1773677"/>
            <a:chOff x="379062" y="1278154"/>
            <a:chExt cx="8385875" cy="1855658"/>
          </a:xfrm>
        </p:grpSpPr>
        <p:pic>
          <p:nvPicPr>
            <p:cNvPr id="4" name="Picture 3"/>
            <p:cNvPicPr>
              <a:picLocks noChangeAspect="1" noChangeArrowheads="1"/>
            </p:cNvPicPr>
            <p:nvPr/>
          </p:nvPicPr>
          <p:blipFill>
            <a:blip r:embed="rId3" cstate="print"/>
            <a:srcRect/>
            <a:stretch>
              <a:fillRect/>
            </a:stretch>
          </p:blipFill>
          <p:spPr bwMode="auto">
            <a:xfrm>
              <a:off x="1400342" y="2101209"/>
              <a:ext cx="2105978" cy="628650"/>
            </a:xfrm>
            <a:prstGeom prst="rect">
              <a:avLst/>
            </a:prstGeom>
            <a:noFill/>
            <a:ln w="9525">
              <a:solidFill>
                <a:schemeClr val="tx1"/>
              </a:solidFill>
              <a:miter lim="800000"/>
              <a:headEnd/>
              <a:tailEnd/>
            </a:ln>
          </p:spPr>
        </p:pic>
        <p:sp>
          <p:nvSpPr>
            <p:cNvPr id="6" name="TextBox 5"/>
            <p:cNvSpPr txBox="1"/>
            <p:nvPr/>
          </p:nvSpPr>
          <p:spPr>
            <a:xfrm>
              <a:off x="437451" y="1342743"/>
              <a:ext cx="1725472" cy="523220"/>
            </a:xfrm>
            <a:prstGeom prst="rect">
              <a:avLst/>
            </a:prstGeom>
            <a:noFill/>
            <a:ln>
              <a:solidFill>
                <a:schemeClr val="tx1"/>
              </a:solidFill>
            </a:ln>
          </p:spPr>
          <p:txBody>
            <a:bodyPr wrap="none" rtlCol="0">
              <a:spAutoFit/>
            </a:bodyPr>
            <a:lstStyle/>
            <a:p>
              <a:pPr marL="742950" indent="-742950"/>
              <a:r>
                <a:rPr lang="en-US" sz="1400" dirty="0" smtClean="0"/>
                <a:t>Right-click on layer</a:t>
              </a:r>
            </a:p>
            <a:p>
              <a:pPr marL="742950" indent="-742950"/>
              <a:r>
                <a:rPr lang="en-US" sz="1400" dirty="0" smtClean="0"/>
                <a:t>and select Properties</a:t>
              </a:r>
              <a:endParaRPr lang="en-US" sz="1400" dirty="0"/>
            </a:p>
          </p:txBody>
        </p:sp>
        <p:cxnSp>
          <p:nvCxnSpPr>
            <p:cNvPr id="8" name="Elbow Connector 7"/>
            <p:cNvCxnSpPr/>
            <p:nvPr/>
          </p:nvCxnSpPr>
          <p:spPr>
            <a:xfrm>
              <a:off x="976832" y="1900029"/>
              <a:ext cx="571500" cy="419100"/>
            </a:xfrm>
            <a:prstGeom prst="bentConnector3">
              <a:avLst>
                <a:gd name="adj1" fmla="val 50000"/>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227449" y="1342743"/>
              <a:ext cx="1898340" cy="523220"/>
            </a:xfrm>
            <a:prstGeom prst="rect">
              <a:avLst/>
            </a:prstGeom>
            <a:noFill/>
            <a:ln>
              <a:solidFill>
                <a:schemeClr val="tx1"/>
              </a:solidFill>
            </a:ln>
          </p:spPr>
          <p:txBody>
            <a:bodyPr wrap="none" rtlCol="0">
              <a:spAutoFit/>
            </a:bodyPr>
            <a:lstStyle/>
            <a:p>
              <a:pPr marL="742950" indent="-742950"/>
              <a:r>
                <a:rPr lang="en-US" sz="1400" dirty="0" smtClean="0"/>
                <a:t>Hit Source Tab and</a:t>
              </a:r>
            </a:p>
            <a:p>
              <a:pPr marL="742950" indent="-742950"/>
              <a:r>
                <a:rPr lang="en-US" sz="1400" dirty="0" smtClean="0"/>
                <a:t>scroll down to Statistics</a:t>
              </a:r>
              <a:endParaRPr lang="en-US" sz="1400" dirty="0"/>
            </a:p>
          </p:txBody>
        </p:sp>
        <p:pic>
          <p:nvPicPr>
            <p:cNvPr id="21" name="Picture 20"/>
            <p:cNvPicPr>
              <a:picLocks noChangeAspect="1" noChangeArrowheads="1"/>
            </p:cNvPicPr>
            <p:nvPr/>
          </p:nvPicPr>
          <p:blipFill rotWithShape="1">
            <a:blip r:embed="rId4" cstate="print"/>
            <a:srcRect b="9207"/>
            <a:stretch/>
          </p:blipFill>
          <p:spPr bwMode="auto">
            <a:xfrm>
              <a:off x="5412139" y="1333619"/>
              <a:ext cx="2990849" cy="1744729"/>
            </a:xfrm>
            <a:prstGeom prst="rect">
              <a:avLst/>
            </a:prstGeom>
            <a:noFill/>
            <a:ln w="9525">
              <a:solidFill>
                <a:schemeClr val="tx1"/>
              </a:solidFill>
              <a:miter lim="800000"/>
              <a:headEnd/>
              <a:tailEnd/>
            </a:ln>
          </p:spPr>
        </p:pic>
        <p:sp>
          <p:nvSpPr>
            <p:cNvPr id="22" name="Oval 21"/>
            <p:cNvSpPr/>
            <p:nvPr/>
          </p:nvSpPr>
          <p:spPr>
            <a:xfrm>
              <a:off x="5840764" y="1486019"/>
              <a:ext cx="4191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Elbow Connector 22"/>
            <p:cNvCxnSpPr/>
            <p:nvPr/>
          </p:nvCxnSpPr>
          <p:spPr>
            <a:xfrm>
              <a:off x="5031139" y="1619369"/>
              <a:ext cx="742950" cy="9525"/>
            </a:xfrm>
            <a:prstGeom prst="bentConnector3">
              <a:avLst>
                <a:gd name="adj1" fmla="val 50000"/>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031139" y="1801374"/>
              <a:ext cx="496186" cy="27630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79062" y="1278154"/>
              <a:ext cx="8385875" cy="1855658"/>
            </a:xfrm>
            <a:prstGeom prst="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75" name="Group 3074"/>
          <p:cNvGrpSpPr/>
          <p:nvPr/>
        </p:nvGrpSpPr>
        <p:grpSpPr>
          <a:xfrm>
            <a:off x="3657600" y="4114800"/>
            <a:ext cx="5420608" cy="2626399"/>
            <a:chOff x="3432863" y="4323647"/>
            <a:chExt cx="6878813" cy="3447803"/>
          </a:xfrm>
        </p:grpSpPr>
        <p:pic>
          <p:nvPicPr>
            <p:cNvPr id="3074"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1263" t="16301" r="52658" b="40439"/>
            <a:stretch/>
          </p:blipFill>
          <p:spPr bwMode="auto">
            <a:xfrm>
              <a:off x="5490732" y="4452589"/>
              <a:ext cx="4687174" cy="318991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1" name="TextBox 30"/>
            <p:cNvSpPr txBox="1"/>
            <p:nvPr/>
          </p:nvSpPr>
          <p:spPr>
            <a:xfrm>
              <a:off x="3601986" y="4855649"/>
              <a:ext cx="1720491" cy="2383797"/>
            </a:xfrm>
            <a:prstGeom prst="rect">
              <a:avLst/>
            </a:prstGeom>
            <a:noFill/>
            <a:ln>
              <a:solidFill>
                <a:schemeClr val="tx1"/>
              </a:solidFill>
            </a:ln>
          </p:spPr>
          <p:txBody>
            <a:bodyPr wrap="square" rtlCol="0">
              <a:spAutoFit/>
            </a:bodyPr>
            <a:lstStyle/>
            <a:p>
              <a:r>
                <a:rPr lang="en-US" sz="1400" dirty="0" smtClean="0"/>
                <a:t>Double-click Spatial Autocorrelation tool under the Spatial Statistics and Analyzing Patterns toolboxes</a:t>
              </a:r>
              <a:endParaRPr lang="en-US" sz="1400" dirty="0"/>
            </a:p>
          </p:txBody>
        </p:sp>
        <p:sp>
          <p:nvSpPr>
            <p:cNvPr id="3073" name="Rectangle 3072"/>
            <p:cNvSpPr/>
            <p:nvPr/>
          </p:nvSpPr>
          <p:spPr>
            <a:xfrm>
              <a:off x="3432863" y="4323647"/>
              <a:ext cx="6878813" cy="3447803"/>
            </a:xfrm>
            <a:prstGeom prst="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p:cNvPicPr>
            <a:picLocks noChangeAspect="1"/>
          </p:cNvPicPr>
          <p:nvPr/>
        </p:nvPicPr>
        <p:blipFill>
          <a:blip r:embed="rId6"/>
          <a:stretch>
            <a:fillRect/>
          </a:stretch>
        </p:blipFill>
        <p:spPr>
          <a:xfrm>
            <a:off x="276392" y="4678222"/>
            <a:ext cx="2247900" cy="304800"/>
          </a:xfrm>
          <a:prstGeom prst="rect">
            <a:avLst/>
          </a:prstGeom>
        </p:spPr>
      </p:pic>
      <p:pic>
        <p:nvPicPr>
          <p:cNvPr id="5" name="Picture 4"/>
          <p:cNvPicPr>
            <a:picLocks noChangeAspect="1"/>
          </p:cNvPicPr>
          <p:nvPr/>
        </p:nvPicPr>
        <p:blipFill>
          <a:blip r:embed="rId7"/>
          <a:stretch>
            <a:fillRect/>
          </a:stretch>
        </p:blipFill>
        <p:spPr>
          <a:xfrm>
            <a:off x="866963" y="5091010"/>
            <a:ext cx="2591920" cy="1576663"/>
          </a:xfrm>
          <a:prstGeom prst="rect">
            <a:avLst/>
          </a:prstGeom>
        </p:spPr>
      </p:pic>
      <p:sp>
        <p:nvSpPr>
          <p:cNvPr id="7" name="Rectangle 6"/>
          <p:cNvSpPr/>
          <p:nvPr/>
        </p:nvSpPr>
        <p:spPr>
          <a:xfrm>
            <a:off x="168470" y="3572933"/>
            <a:ext cx="3353920" cy="315979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276392" y="3637746"/>
            <a:ext cx="2933839" cy="954107"/>
          </a:xfrm>
          <a:prstGeom prst="rect">
            <a:avLst/>
          </a:prstGeom>
          <a:noFill/>
          <a:ln>
            <a:solidFill>
              <a:schemeClr val="tx1"/>
            </a:solidFill>
          </a:ln>
        </p:spPr>
        <p:txBody>
          <a:bodyPr wrap="square" rtlCol="0">
            <a:spAutoFit/>
          </a:bodyPr>
          <a:lstStyle/>
          <a:p>
            <a:pPr marL="742950" indent="-742950"/>
            <a:r>
              <a:rPr lang="en-US" sz="1400" dirty="0" smtClean="0"/>
              <a:t>Select raster layer in Spatial Analyst</a:t>
            </a:r>
          </a:p>
          <a:p>
            <a:pPr marL="742950" indent="-742950"/>
            <a:r>
              <a:rPr lang="en-US" sz="1400" dirty="0" smtClean="0"/>
              <a:t>Toolbar then select histogram</a:t>
            </a:r>
          </a:p>
          <a:p>
            <a:pPr marL="742950" indent="-742950"/>
            <a:r>
              <a:rPr lang="en-US" sz="1400" dirty="0" smtClean="0"/>
              <a:t>(graph dependent on </a:t>
            </a:r>
            <a:r>
              <a:rPr lang="en-US" sz="1400" dirty="0" err="1" smtClean="0"/>
              <a:t>symbology</a:t>
            </a:r>
            <a:r>
              <a:rPr lang="en-US" sz="1400" dirty="0" smtClean="0"/>
              <a:t>)</a:t>
            </a:r>
          </a:p>
          <a:p>
            <a:pPr marL="742950" indent="-742950"/>
            <a:endParaRPr lang="en-US" sz="1400" dirty="0"/>
          </a:p>
        </p:txBody>
      </p:sp>
      <p:cxnSp>
        <p:nvCxnSpPr>
          <p:cNvPr id="15" name="Elbow Connector 14"/>
          <p:cNvCxnSpPr/>
          <p:nvPr/>
        </p:nvCxnSpPr>
        <p:spPr>
          <a:xfrm rot="5400000">
            <a:off x="2376040" y="4158661"/>
            <a:ext cx="596855" cy="442267"/>
          </a:xfrm>
          <a:prstGeom prst="bentConnector3">
            <a:avLst>
              <a:gd name="adj1" fmla="val 50000"/>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524292" y="4033544"/>
            <a:ext cx="371309" cy="478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34112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5128</TotalTime>
  <Words>2997</Words>
  <Application>Microsoft Office PowerPoint</Application>
  <PresentationFormat>On-screen Show (4:3)</PresentationFormat>
  <Paragraphs>547</Paragraphs>
  <Slides>47</Slides>
  <Notes>39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Arial Black</vt:lpstr>
      <vt:lpstr>Calibri</vt:lpstr>
      <vt:lpstr>Courier New</vt:lpstr>
      <vt:lpstr>Office Theme</vt:lpstr>
      <vt:lpstr>Exploratory Data Analysis  (EDA)</vt:lpstr>
      <vt:lpstr>Overview</vt:lpstr>
      <vt:lpstr>Definition</vt:lpstr>
      <vt:lpstr>Introduction</vt:lpstr>
      <vt:lpstr>Inspect your data</vt:lpstr>
      <vt:lpstr>Exercise Instructions </vt:lpstr>
      <vt:lpstr>Exercise Data Inspection </vt:lpstr>
      <vt:lpstr>Descriptive Statistical Definitions</vt:lpstr>
      <vt:lpstr>Descriptive Statistics in ArcGIS</vt:lpstr>
      <vt:lpstr>Distributions</vt:lpstr>
      <vt:lpstr>Distributions</vt:lpstr>
      <vt:lpstr>Normality</vt:lpstr>
      <vt:lpstr>Distributions - Graphical</vt:lpstr>
      <vt:lpstr>Distributions - Graphical Histograms and Kernel Density Plots</vt:lpstr>
      <vt:lpstr>Distributions - Graphical Quantile-quantile Plots</vt:lpstr>
      <vt:lpstr>Boxplots</vt:lpstr>
      <vt:lpstr>Distributions - Graphical Rose Plots</vt:lpstr>
      <vt:lpstr>Exercise Data Distributions </vt:lpstr>
      <vt:lpstr>Central Tendency</vt:lpstr>
      <vt:lpstr>Central Tendency</vt:lpstr>
      <vt:lpstr>Central Tendency - numerical</vt:lpstr>
      <vt:lpstr>Central Tendency</vt:lpstr>
      <vt:lpstr>Central Tendency</vt:lpstr>
      <vt:lpstr>Boxplots</vt:lpstr>
      <vt:lpstr>Exercise Central Tendency </vt:lpstr>
      <vt:lpstr>Dispersion</vt:lpstr>
      <vt:lpstr>Dispersion</vt:lpstr>
      <vt:lpstr>Dispersion</vt:lpstr>
      <vt:lpstr>Dispersion - numerical</vt:lpstr>
      <vt:lpstr>Dispersion - graphical</vt:lpstr>
      <vt:lpstr>Boxplots</vt:lpstr>
      <vt:lpstr>Exercise Dispersion </vt:lpstr>
      <vt:lpstr>Multivariate Non-graphical</vt:lpstr>
      <vt:lpstr>Multivariate Non-graphical Correlation</vt:lpstr>
      <vt:lpstr>Multivariate Graphical</vt:lpstr>
      <vt:lpstr>Multivariate Graphical - Scatterplots</vt:lpstr>
      <vt:lpstr>Multivariate Graphical - Boxplots</vt:lpstr>
      <vt:lpstr>Exercise Multivariate </vt:lpstr>
      <vt:lpstr>References</vt:lpstr>
      <vt:lpstr>Appendix  – Multivariate Graphical Classification Tree</vt:lpstr>
      <vt:lpstr>Appendix - Multivariate Graphical Regression Tree</vt:lpstr>
      <vt:lpstr>Appendix  – Multivariate Graphical TEUI</vt:lpstr>
      <vt:lpstr>Appendix  – EDA in ArcMap</vt:lpstr>
      <vt:lpstr>Appendix  – EDA in ArcMap</vt:lpstr>
      <vt:lpstr>Appendix – Basic EDA  Commands in R</vt:lpstr>
      <vt:lpstr>Appendix – Basic EDA  Commands in R</vt:lpstr>
      <vt:lpstr>Appendix – Basic EDA  Commands in R</vt:lpstr>
    </vt:vector>
  </TitlesOfParts>
  <Company>USDA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(EDA)</dc:title>
  <dc:creator>KY</dc:creator>
  <cp:lastModifiedBy>D Avello, Tom - NRCS, Morgantown, WV</cp:lastModifiedBy>
  <cp:revision>234</cp:revision>
  <dcterms:created xsi:type="dcterms:W3CDTF">2014-07-22T17:36:19Z</dcterms:created>
  <dcterms:modified xsi:type="dcterms:W3CDTF">2018-04-06T18:03:52Z</dcterms:modified>
</cp:coreProperties>
</file>