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6" r:id="rId3"/>
    <p:sldId id="277" r:id="rId4"/>
    <p:sldId id="284" r:id="rId5"/>
    <p:sldId id="285" r:id="rId6"/>
    <p:sldId id="286" r:id="rId7"/>
    <p:sldId id="278" r:id="rId8"/>
    <p:sldId id="287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0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Explore using </a:t>
            </a:r>
            <a:r>
              <a:rPr lang="en-US" dirty="0"/>
              <a:t>“</a:t>
            </a:r>
            <a:r>
              <a:rPr lang="en-US" dirty="0" err="1"/>
              <a:t>spod_pres_lib</a:t>
            </a:r>
            <a:r>
              <a:rPr lang="en-US" dirty="0" smtClean="0"/>
              <a:t>” as the 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variable</a:t>
            </a:r>
            <a:endParaRPr lang="en-US" dirty="0"/>
          </a:p>
          <a:p>
            <a:r>
              <a:rPr lang="en-US" dirty="0" smtClean="0"/>
              <a:t>If interested, test other potential variables for presence, like:</a:t>
            </a:r>
          </a:p>
          <a:p>
            <a:pPr lvl="1"/>
            <a:r>
              <a:rPr lang="en-US" dirty="0" err="1" smtClean="0"/>
              <a:t>Folist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“off” drainage</a:t>
            </a:r>
          </a:p>
          <a:p>
            <a:pPr lvl="1"/>
            <a:r>
              <a:rPr lang="en-US" dirty="0" smtClean="0"/>
              <a:t>Stoniness</a:t>
            </a:r>
          </a:p>
          <a:p>
            <a:pPr lvl="1"/>
            <a:r>
              <a:rPr lang="en-US" dirty="0" err="1" smtClean="0"/>
              <a:t>Fragic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You will need to create columns and populate as 0 or 1 as appropriate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logistic regression available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24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spod_pres_cons</a:t>
            </a:r>
            <a:r>
              <a:rPr lang="en-US" dirty="0" smtClean="0"/>
              <a:t>” to </a:t>
            </a:r>
            <a:r>
              <a:rPr lang="en-US" dirty="0" smtClean="0"/>
              <a:t>a factor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286000"/>
            <a:ext cx="5305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908" y="3244334"/>
            <a:ext cx="170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spod_pres_cons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spod_pres_cons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47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628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3305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18246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81200"/>
            <a:ext cx="4276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34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066800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525" y="10763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57400"/>
            <a:ext cx="4991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Beaudette, D. E., &amp; </a:t>
            </a:r>
            <a:r>
              <a:rPr lang="en-US" sz="1800" dirty="0" err="1">
                <a:effectLst/>
              </a:rPr>
              <a:t>O'Geen</a:t>
            </a:r>
            <a:r>
              <a:rPr lang="en-US" sz="1800" dirty="0">
                <a:effectLst/>
              </a:rPr>
              <a:t>, A. T. (2009). Quantifying the aspect effect: an application of solar radiation modeling for soil survey. </a:t>
            </a:r>
            <a:r>
              <a:rPr lang="en-US" sz="1800" i="1" dirty="0">
                <a:effectLst/>
              </a:rPr>
              <a:t>Soil Science Society of America Journal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73</a:t>
            </a:r>
            <a:r>
              <a:rPr lang="en-US" sz="1800" dirty="0">
                <a:effectLst/>
              </a:rPr>
              <a:t>(4), 1345-1352</a:t>
            </a:r>
            <a:r>
              <a:rPr lang="en-US" sz="1800" dirty="0" smtClean="0">
                <a:effectLst/>
              </a:rPr>
              <a:t>.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Gessler</a:t>
            </a:r>
            <a:r>
              <a:rPr lang="en-US" sz="18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800" i="1" dirty="0">
                <a:effectLst/>
              </a:rPr>
              <a:t>International Journal of Geographical Information Systems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9</a:t>
            </a:r>
            <a:r>
              <a:rPr lang="en-US" sz="1800" dirty="0">
                <a:effectLst/>
              </a:rPr>
              <a:t>(4), 421-432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Gorsevski</a:t>
            </a:r>
            <a:r>
              <a:rPr lang="en-US" sz="18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800" i="1" dirty="0">
                <a:effectLst/>
              </a:rPr>
              <a:t>Transactions in GIS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10</a:t>
            </a:r>
            <a:r>
              <a:rPr lang="en-US" sz="1800" dirty="0">
                <a:effectLst/>
              </a:rPr>
              <a:t>(3), 395-415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Kempen</a:t>
            </a:r>
            <a:r>
              <a:rPr lang="en-US" sz="1800" dirty="0">
                <a:effectLst/>
              </a:rPr>
              <a:t>, B., </a:t>
            </a:r>
            <a:r>
              <a:rPr lang="en-US" sz="1800" dirty="0" err="1">
                <a:effectLst/>
              </a:rPr>
              <a:t>Brus</a:t>
            </a:r>
            <a:r>
              <a:rPr lang="en-US" sz="1800" dirty="0">
                <a:effectLst/>
              </a:rPr>
              <a:t>, D. J., </a:t>
            </a:r>
            <a:r>
              <a:rPr lang="en-US" sz="1800" dirty="0" err="1">
                <a:effectLst/>
              </a:rPr>
              <a:t>Heuvelink</a:t>
            </a:r>
            <a:r>
              <a:rPr lang="en-US" sz="1800" dirty="0">
                <a:effectLst/>
              </a:rPr>
              <a:t>, G., &amp; </a:t>
            </a:r>
            <a:r>
              <a:rPr lang="en-US" sz="1800" dirty="0" err="1">
                <a:effectLst/>
              </a:rPr>
              <a:t>Stoorvogel</a:t>
            </a:r>
            <a:r>
              <a:rPr lang="en-US" sz="18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800" i="1" dirty="0" err="1">
                <a:effectLst/>
              </a:rPr>
              <a:t>Geoderma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151</a:t>
            </a:r>
            <a:r>
              <a:rPr lang="en-US" sz="18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response variable is discrete, i.e. binomial.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spodic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fragipan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ponding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The independent variables can be numeric </a:t>
            </a:r>
          </a:p>
          <a:p>
            <a:r>
              <a:rPr lang="en-US" sz="2400" dirty="0"/>
              <a:t>The independent variables can </a:t>
            </a:r>
            <a:r>
              <a:rPr lang="en-US" sz="2400" dirty="0" smtClean="0"/>
              <a:t>be dichotomous, i.e. binary </a:t>
            </a:r>
          </a:p>
          <a:p>
            <a:r>
              <a:rPr lang="en-US" sz="2400" dirty="0" smtClean="0"/>
              <a:t>No assumptions for normality</a:t>
            </a:r>
          </a:p>
          <a:p>
            <a:r>
              <a:rPr lang="en-US" sz="2400" b="1" dirty="0" smtClean="0"/>
              <a:t>Do</a:t>
            </a:r>
            <a:r>
              <a:rPr lang="en-US" sz="2400" dirty="0" smtClean="0"/>
              <a:t> check for highly correlated variables and </a:t>
            </a:r>
            <a:r>
              <a:rPr lang="en-US" sz="2400" dirty="0" smtClean="0"/>
              <a:t>select </a:t>
            </a:r>
            <a:r>
              <a:rPr lang="en-US" sz="2400" dirty="0" smtClean="0"/>
              <a:t>accordingly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12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dirty="0" smtClean="0"/>
              <a:t>Sometimes the method will “fail to converge”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this seems to be a problem with small sample #s, or very few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cases of one outcome compared to another</a:t>
            </a:r>
          </a:p>
          <a:p>
            <a:r>
              <a:rPr lang="en-US" dirty="0" smtClean="0"/>
              <a:t>Be leery of results if the Standard Error of any predictor is &gt; 2</a:t>
            </a:r>
          </a:p>
          <a:p>
            <a:r>
              <a:rPr lang="en-US" dirty="0" smtClean="0"/>
              <a:t>A pseudo R squared provides an idea of the strength of a relationship</a:t>
            </a:r>
          </a:p>
          <a:p>
            <a:r>
              <a:rPr lang="en-US" dirty="0" smtClean="0"/>
              <a:t>The only reasonable test </a:t>
            </a:r>
            <a:r>
              <a:rPr lang="en-US" dirty="0" smtClean="0"/>
              <a:t>of the model is </a:t>
            </a:r>
            <a:r>
              <a:rPr lang="en-US" dirty="0" smtClean="0"/>
              <a:t>an accuracy assessment comparing the predicted to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381125"/>
            <a:ext cx="8839200" cy="5486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wv_DS</a:t>
            </a:r>
            <a:r>
              <a:rPr lang="en-US" dirty="0" err="1" smtClean="0"/>
              <a:t>M</a:t>
            </a:r>
            <a:r>
              <a:rPr lang="en-US" dirty="0" smtClean="0"/>
              <a:t>\</a:t>
            </a:r>
            <a:r>
              <a:rPr lang="en-US" dirty="0" err="1" smtClean="0"/>
              <a:t>class_data</a:t>
            </a:r>
            <a:r>
              <a:rPr lang="en-US" dirty="0" smtClean="0"/>
              <a:t> folder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a copy of your “csv” file that contains samples with associated values from covariates</a:t>
            </a:r>
          </a:p>
          <a:p>
            <a:r>
              <a:rPr lang="en-US" dirty="0" smtClean="0"/>
              <a:t>Rename to “test_logistic_pts.csv”</a:t>
            </a:r>
          </a:p>
          <a:p>
            <a:r>
              <a:rPr lang="en-US" dirty="0" smtClean="0"/>
              <a:t>Open Excel and the </a:t>
            </a:r>
            <a:r>
              <a:rPr lang="en-US" dirty="0" err="1" smtClean="0"/>
              <a:t>file“test_logistic_pts.csv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column named “</a:t>
            </a:r>
            <a:r>
              <a:rPr lang="en-US" dirty="0" err="1"/>
              <a:t>spod_pres_cons</a:t>
            </a:r>
            <a:r>
              <a:rPr lang="en-US" dirty="0"/>
              <a:t>”</a:t>
            </a:r>
          </a:p>
          <a:p>
            <a:r>
              <a:rPr lang="en-US" dirty="0"/>
              <a:t>Populate this column using “</a:t>
            </a:r>
            <a:r>
              <a:rPr lang="en-US" dirty="0" err="1"/>
              <a:t>spodic_inten</a:t>
            </a:r>
            <a:r>
              <a:rPr lang="en-US" dirty="0"/>
              <a:t>” values</a:t>
            </a:r>
          </a:p>
          <a:p>
            <a:pPr marL="0" indent="0">
              <a:buNone/>
            </a:pPr>
            <a:r>
              <a:rPr lang="en-US" dirty="0"/>
              <a:t>    as a reference as follows:</a:t>
            </a:r>
          </a:p>
          <a:p>
            <a:pPr marL="0" indent="0">
              <a:buNone/>
            </a:pPr>
            <a:r>
              <a:rPr lang="en-US" dirty="0"/>
              <a:t>    0, 0.5, 1 = 0</a:t>
            </a:r>
          </a:p>
          <a:p>
            <a:pPr marL="0" indent="0">
              <a:buNone/>
            </a:pPr>
            <a:r>
              <a:rPr lang="en-US" dirty="0"/>
              <a:t>    1.5, 2 =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 </a:t>
            </a:r>
            <a:r>
              <a:rPr lang="en-US" dirty="0"/>
              <a:t>column named </a:t>
            </a:r>
            <a:r>
              <a:rPr lang="en-US" dirty="0" smtClean="0"/>
              <a:t>“</a:t>
            </a:r>
            <a:r>
              <a:rPr lang="en-US" dirty="0" err="1" smtClean="0"/>
              <a:t>spod_pres_lib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Populate this column using “</a:t>
            </a:r>
            <a:r>
              <a:rPr lang="en-US" dirty="0" err="1" smtClean="0"/>
              <a:t>spodic_inten</a:t>
            </a:r>
            <a:r>
              <a:rPr lang="en-US" dirty="0" smtClean="0"/>
              <a:t>” values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as a reference as follows: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0, 0.5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1, 1.5, 2 = 1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You now have two columns with a binary classification for </a:t>
            </a:r>
            <a:r>
              <a:rPr lang="en-US" dirty="0" err="1" smtClean="0"/>
              <a:t>spodic</a:t>
            </a:r>
            <a:r>
              <a:rPr lang="en-US" dirty="0" smtClean="0"/>
              <a:t> presence: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spod_pres_cons</a:t>
            </a:r>
            <a:r>
              <a:rPr lang="en-US" dirty="0" smtClean="0"/>
              <a:t>” is a conservative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spod_pres_lib</a:t>
            </a:r>
            <a:r>
              <a:rPr lang="en-US" dirty="0" smtClean="0"/>
              <a:t>” is a liberal classification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R </a:t>
            </a:r>
            <a:r>
              <a:rPr lang="en-US" dirty="0" smtClean="0"/>
              <a:t>and enter the following: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require(raster)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</a:t>
            </a:r>
            <a:r>
              <a:rPr lang="en-US" sz="2400" dirty="0" smtClean="0"/>
              <a:t>:/</a:t>
            </a:r>
            <a:r>
              <a:rPr lang="en-US" sz="2400" dirty="0" err="1" smtClean="0"/>
              <a:t>wv_DSM</a:t>
            </a:r>
            <a:r>
              <a:rPr lang="en-US" sz="2400" dirty="0" smtClean="0"/>
              <a:t>/</a:t>
            </a:r>
            <a:r>
              <a:rPr lang="en-US" sz="2400" dirty="0" err="1" smtClean="0"/>
              <a:t>class_data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pts = read.csv</a:t>
            </a:r>
            <a:r>
              <a:rPr lang="en-US" sz="2400" dirty="0" smtClean="0"/>
              <a:t>(“test_logistic_pts.csv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r>
              <a:rPr lang="en-US" sz="2400" dirty="0"/>
              <a:t>attach(pts)</a:t>
            </a:r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/>
              <a:t>lrm</a:t>
            </a:r>
            <a:r>
              <a:rPr lang="en-US" sz="2400" dirty="0"/>
              <a:t>(</a:t>
            </a:r>
            <a:r>
              <a:rPr lang="en-US" sz="2400" dirty="0" err="1"/>
              <a:t>spod_pres_cons</a:t>
            </a:r>
            <a:r>
              <a:rPr lang="en-US" sz="2400" dirty="0"/>
              <a:t> 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5655" y="2362200"/>
            <a:ext cx="19084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Strength of relationship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Regression parameters</a:t>
            </a:r>
            <a:endParaRPr lang="en-US" sz="1400" dirty="0"/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876801" y="4015264"/>
            <a:ext cx="2257429" cy="348734"/>
          </a:xfrm>
          <a:prstGeom prst="bentConnector3">
            <a:avLst>
              <a:gd name="adj1" fmla="val 88819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ket 14"/>
          <p:cNvSpPr/>
          <p:nvPr/>
        </p:nvSpPr>
        <p:spPr>
          <a:xfrm>
            <a:off x="3519487" y="5505449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3629024" y="4979551"/>
            <a:ext cx="3476631" cy="100506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1"/>
          </p:cNvCxnSpPr>
          <p:nvPr/>
        </p:nvCxnSpPr>
        <p:spPr>
          <a:xfrm rot="10800000" flipV="1">
            <a:off x="3550443" y="3701028"/>
            <a:ext cx="3555212" cy="947172"/>
          </a:xfrm>
          <a:prstGeom prst="bentConnector3">
            <a:avLst>
              <a:gd name="adj1" fmla="val 94742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5655" y="352169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Goodness of fit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 smtClean="0"/>
              <a:t>For demonstration purposes we will use this to fit the model to your raster data</a:t>
            </a:r>
          </a:p>
          <a:p>
            <a:pPr marL="0" indent="0">
              <a:buNone/>
            </a:pPr>
            <a:r>
              <a:rPr lang="en-US" dirty="0" smtClean="0"/>
              <a:t>Type the following in R: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rasters=stack(</a:t>
            </a:r>
            <a:r>
              <a:rPr lang="en-US" sz="1400" dirty="0" err="1" smtClean="0"/>
              <a:t>list.files</a:t>
            </a:r>
            <a:r>
              <a:rPr lang="en-US" sz="1400" dirty="0" smtClean="0"/>
              <a:t>(</a:t>
            </a:r>
            <a:r>
              <a:rPr lang="en-US" sz="1400" dirty="0" err="1" smtClean="0"/>
              <a:t>getwd</a:t>
            </a:r>
            <a:r>
              <a:rPr lang="en-US" sz="1400" dirty="0"/>
              <a:t>(),pattern="</a:t>
            </a:r>
            <a:r>
              <a:rPr lang="en-US" sz="1400" dirty="0" err="1"/>
              <a:t>img</a:t>
            </a:r>
            <a:r>
              <a:rPr lang="en-US" sz="1400" dirty="0"/>
              <a:t>$",</a:t>
            </a:r>
            <a:r>
              <a:rPr lang="en-US" sz="1400" dirty="0" err="1"/>
              <a:t>full.names</a:t>
            </a:r>
            <a:r>
              <a:rPr lang="en-US" sz="1400" dirty="0"/>
              <a:t>=FALSE</a:t>
            </a:r>
            <a:r>
              <a:rPr lang="en-US" sz="1400" dirty="0" smtClean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rasters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predict(rasters,GLM.1, </a:t>
            </a:r>
            <a:r>
              <a:rPr lang="en-US" sz="1400" dirty="0"/>
              <a:t>type="</a:t>
            </a:r>
            <a:r>
              <a:rPr lang="en-US" sz="1400" dirty="0" err="1"/>
              <a:t>fitted",progress</a:t>
            </a:r>
            <a:r>
              <a:rPr lang="en-US" sz="1400" dirty="0"/>
              <a:t>="</a:t>
            </a:r>
            <a:r>
              <a:rPr lang="en-US" sz="1400" dirty="0" err="1"/>
              <a:t>window",overwrite</a:t>
            </a:r>
            <a:r>
              <a:rPr lang="en-US" sz="1400" dirty="0"/>
              <a:t>=</a:t>
            </a:r>
            <a:r>
              <a:rPr lang="en-US" sz="1400" dirty="0" err="1"/>
              <a:t>TRUE,filename</a:t>
            </a:r>
            <a:r>
              <a:rPr lang="en-US" sz="1400" dirty="0"/>
              <a:t>="</a:t>
            </a:r>
            <a:r>
              <a:rPr lang="en-US" sz="1400" dirty="0" smtClean="0"/>
              <a:t>spodic_con_GLM1.img")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Add the raster </a:t>
            </a:r>
            <a:r>
              <a:rPr lang="en-US" dirty="0"/>
              <a:t>="</a:t>
            </a:r>
            <a:r>
              <a:rPr lang="en-US" sz="2800" b="1" dirty="0" smtClean="0"/>
              <a:t>spodic_con_GLM1.img</a:t>
            </a:r>
            <a:r>
              <a:rPr lang="en-US" dirty="0" smtClean="0"/>
              <a:t>“ to ArcGIS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it look reasonable?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663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tom.davello</cp:lastModifiedBy>
  <cp:revision>72</cp:revision>
  <dcterms:created xsi:type="dcterms:W3CDTF">2012-01-13T01:03:07Z</dcterms:created>
  <dcterms:modified xsi:type="dcterms:W3CDTF">2014-08-04T16:45:29Z</dcterms:modified>
</cp:coreProperties>
</file>