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1" r:id="rId2"/>
    <p:sldId id="287" r:id="rId3"/>
    <p:sldId id="286" r:id="rId4"/>
    <p:sldId id="285" r:id="rId5"/>
    <p:sldId id="284" r:id="rId6"/>
    <p:sldId id="283" r:id="rId7"/>
    <p:sldId id="282" r:id="rId8"/>
    <p:sldId id="290" r:id="rId9"/>
    <p:sldId id="297" r:id="rId10"/>
    <p:sldId id="289" r:id="rId11"/>
    <p:sldId id="295" r:id="rId12"/>
    <p:sldId id="300" r:id="rId13"/>
    <p:sldId id="294" r:id="rId14"/>
    <p:sldId id="293" r:id="rId15"/>
    <p:sldId id="292" r:id="rId16"/>
    <p:sldId id="291" r:id="rId17"/>
    <p:sldId id="298" r:id="rId18"/>
    <p:sldId id="301" r:id="rId19"/>
    <p:sldId id="302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6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-275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90A1-EFA7-4975-B307-3ED18211B73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6DF01-BD0A-4C66-A064-3E3C7A4D4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206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206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48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48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1AB0-5ECD-4F0C-8435-DFC39302280B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77491"/>
            <a:ext cx="5943600" cy="460676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09252" y="6018743"/>
            <a:ext cx="5943600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An example from the Republic of Haiti</a:t>
            </a:r>
          </a:p>
        </p:txBody>
      </p:sp>
    </p:spTree>
    <p:extLst>
      <p:ext uri="{BB962C8B-B14F-4D97-AF65-F5344CB8AC3E}">
        <p14:creationId xmlns:p14="http://schemas.microsoft.com/office/powerpoint/2010/main" val="203223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1430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Sample of the attribute table of point file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An example shapefile named </a:t>
            </a:r>
            <a:r>
              <a:rPr lang="en-US" sz="2800" dirty="0"/>
              <a:t>“points_35m</a:t>
            </a:r>
            <a:r>
              <a:rPr lang="en-US" sz="2800" dirty="0" smtClean="0"/>
              <a:t>.*”, that is the result of all previous steps is available for your use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394466"/>
            <a:ext cx="3266010" cy="28918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1872734"/>
            <a:ext cx="399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Slope gradient, curvature, wetness index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2235431"/>
            <a:ext cx="857250" cy="65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50958" y="2236623"/>
            <a:ext cx="765032" cy="582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2242066"/>
            <a:ext cx="457200" cy="577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91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1295400"/>
            <a:ext cx="817903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Open the attribute table of point </a:t>
            </a:r>
            <a:r>
              <a:rPr lang="en-US" sz="2800" dirty="0"/>
              <a:t>file in </a:t>
            </a:r>
            <a:r>
              <a:rPr lang="en-US" sz="2800" dirty="0" smtClean="0"/>
              <a:t>ArcGIS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Sort </a:t>
            </a:r>
            <a:r>
              <a:rPr lang="en-US" sz="2800" dirty="0"/>
              <a:t>by </a:t>
            </a:r>
            <a:r>
              <a:rPr lang="en-US" sz="2800" dirty="0" smtClean="0"/>
              <a:t>POINTID                                                                                                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Hide </a:t>
            </a:r>
            <a:r>
              <a:rPr lang="en-US" sz="2800" dirty="0"/>
              <a:t>all </a:t>
            </a:r>
            <a:r>
              <a:rPr lang="en-US" sz="2800" dirty="0" smtClean="0"/>
              <a:t>data </a:t>
            </a:r>
            <a:r>
              <a:rPr lang="en-US" sz="2800" dirty="0"/>
              <a:t>fields </a:t>
            </a:r>
            <a:r>
              <a:rPr lang="en-US" sz="2800" dirty="0" smtClean="0"/>
              <a:t>except </a:t>
            </a:r>
            <a:r>
              <a:rPr lang="en-US" sz="2800" dirty="0"/>
              <a:t>slope gradient, slope curvature, and wetness </a:t>
            </a:r>
            <a:r>
              <a:rPr lang="en-US" sz="2800" dirty="0" smtClean="0"/>
              <a:t>index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2590800"/>
            <a:ext cx="5191721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12" y="4876800"/>
            <a:ext cx="3623188" cy="158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6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1295400"/>
            <a:ext cx="81790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Export </a:t>
            </a:r>
            <a:r>
              <a:rPr lang="en-US" sz="2800" dirty="0"/>
              <a:t>as a text </a:t>
            </a:r>
            <a:r>
              <a:rPr lang="en-US" sz="2800" dirty="0" smtClean="0"/>
              <a:t>file, e.g. “input_clhs.txt”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  This will be </a:t>
            </a:r>
            <a:r>
              <a:rPr lang="en-US" sz="2800" dirty="0"/>
              <a:t>the input file for the cLHS package in </a:t>
            </a:r>
            <a:r>
              <a:rPr lang="en-US" sz="2800" dirty="0" smtClean="0"/>
              <a:t>R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and has been supplied as a starting point for this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example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19" y="4419600"/>
            <a:ext cx="5363792" cy="177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1371600"/>
            <a:ext cx="899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R script</a:t>
            </a:r>
          </a:p>
          <a:p>
            <a:endParaRPr lang="en-US" dirty="0" smtClean="0"/>
          </a:p>
          <a:p>
            <a:r>
              <a:rPr lang="en-US" dirty="0"/>
              <a:t>##Step 1## </a:t>
            </a:r>
            <a:r>
              <a:rPr lang="en-US" dirty="0" smtClean="0"/>
              <a:t>add packages and Read file</a:t>
            </a:r>
          </a:p>
          <a:p>
            <a:endParaRPr lang="en-US" dirty="0" smtClean="0"/>
          </a:p>
          <a:p>
            <a:r>
              <a:rPr lang="en-US" dirty="0" smtClean="0"/>
              <a:t>require(</a:t>
            </a:r>
            <a:r>
              <a:rPr lang="en-US" dirty="0" err="1" smtClean="0"/>
              <a:t>clhs</a:t>
            </a:r>
            <a:r>
              <a:rPr lang="en-US" dirty="0"/>
              <a:t>)</a:t>
            </a:r>
          </a:p>
          <a:p>
            <a:r>
              <a:rPr lang="en-US" dirty="0"/>
              <a:t>require(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Dataset &lt;- </a:t>
            </a:r>
            <a:r>
              <a:rPr lang="en-US" sz="1200" dirty="0" err="1"/>
              <a:t>read.table</a:t>
            </a:r>
            <a:r>
              <a:rPr lang="en-US" sz="1200" dirty="0"/>
              <a:t>("C:/WorkSpace/input_clhs.txt",header=TRUE, </a:t>
            </a:r>
            <a:r>
              <a:rPr lang="en-US" sz="1200" dirty="0" err="1"/>
              <a:t>sep</a:t>
            </a:r>
            <a:r>
              <a:rPr lang="en-US" sz="1200" dirty="0"/>
              <a:t>=",", </a:t>
            </a:r>
            <a:r>
              <a:rPr lang="en-US" sz="1200" dirty="0" err="1"/>
              <a:t>na.strings</a:t>
            </a:r>
            <a:r>
              <a:rPr lang="en-US" sz="1200" dirty="0"/>
              <a:t>="NA", </a:t>
            </a:r>
            <a:r>
              <a:rPr lang="en-US" sz="1200" dirty="0" err="1"/>
              <a:t>dec</a:t>
            </a:r>
            <a:r>
              <a:rPr lang="en-US" sz="1200" dirty="0"/>
              <a:t>=".", </a:t>
            </a:r>
            <a:r>
              <a:rPr lang="en-US" sz="1200" dirty="0" err="1"/>
              <a:t>strip.white</a:t>
            </a:r>
            <a:r>
              <a:rPr lang="en-US" sz="1200" dirty="0"/>
              <a:t>=TRUE)</a:t>
            </a:r>
          </a:p>
          <a:p>
            <a:endParaRPr lang="en-US" dirty="0"/>
          </a:p>
          <a:p>
            <a:r>
              <a:rPr lang="en-US" dirty="0"/>
              <a:t>## Number of rows in </a:t>
            </a:r>
            <a:r>
              <a:rPr lang="en-US" dirty="0" smtClean="0"/>
              <a:t>frame##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nrow</a:t>
            </a:r>
            <a:r>
              <a:rPr lang="en-US" dirty="0"/>
              <a:t>(Dataset)</a:t>
            </a:r>
          </a:p>
          <a:p>
            <a:endParaRPr lang="en-US" dirty="0"/>
          </a:p>
          <a:p>
            <a:r>
              <a:rPr lang="en-US" dirty="0"/>
              <a:t>attach(Dataset)</a:t>
            </a:r>
          </a:p>
        </p:txBody>
      </p:sp>
    </p:spTree>
    <p:extLst>
      <p:ext uri="{BB962C8B-B14F-4D97-AF65-F5344CB8AC3E}">
        <p14:creationId xmlns:p14="http://schemas.microsoft.com/office/powerpoint/2010/main" val="139348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1447800"/>
            <a:ext cx="89991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##Step 2##</a:t>
            </a:r>
          </a:p>
          <a:p>
            <a:endParaRPr lang="en-US" dirty="0"/>
          </a:p>
          <a:p>
            <a:r>
              <a:rPr lang="en-US" dirty="0"/>
              <a:t>##</a:t>
            </a:r>
            <a:r>
              <a:rPr lang="en-US" dirty="0" smtClean="0"/>
              <a:t>Conditioned </a:t>
            </a:r>
            <a:r>
              <a:rPr lang="en-US" dirty="0"/>
              <a:t>Latin Hypercube Sampling - edit number of samples and iterations as </a:t>
            </a:r>
            <a:r>
              <a:rPr lang="en-US" dirty="0" smtClean="0"/>
              <a:t>needed</a:t>
            </a:r>
          </a:p>
          <a:p>
            <a:r>
              <a:rPr lang="en-US" dirty="0" smtClean="0"/>
              <a:t>## in this case, 300 samples with 1,000 iterations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 &lt;- </a:t>
            </a:r>
            <a:r>
              <a:rPr lang="en-US" dirty="0" err="1"/>
              <a:t>clhs</a:t>
            </a:r>
            <a:r>
              <a:rPr lang="en-US" dirty="0"/>
              <a:t>(Dataset, size = 300, </a:t>
            </a:r>
            <a:r>
              <a:rPr lang="en-US" dirty="0" err="1"/>
              <a:t>iter</a:t>
            </a:r>
            <a:r>
              <a:rPr lang="en-US" dirty="0"/>
              <a:t> = 1000, progress = FALSE, simple = FALSE)</a:t>
            </a:r>
          </a:p>
          <a:p>
            <a:endParaRPr lang="en-US" dirty="0"/>
          </a:p>
          <a:p>
            <a:r>
              <a:rPr lang="en-US" dirty="0"/>
              <a:t>##Calls Values that will be Sampled part of the </a:t>
            </a:r>
            <a:r>
              <a:rPr lang="en-US" dirty="0" err="1"/>
              <a:t>clhs</a:t>
            </a:r>
            <a:r>
              <a:rPr lang="en-US" dirty="0"/>
              <a:t> Model for </a:t>
            </a:r>
            <a:r>
              <a:rPr lang="en-US" dirty="0" err="1"/>
              <a:t>Samplling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</a:t>
            </a:r>
          </a:p>
          <a:p>
            <a:endParaRPr lang="en-US" dirty="0"/>
          </a:p>
          <a:p>
            <a:r>
              <a:rPr lang="en-US" dirty="0"/>
              <a:t>## Plots the iterations Objective Function vs Iterations and </a:t>
            </a:r>
            <a:r>
              <a:rPr lang="en-US" dirty="0" err="1"/>
              <a:t>kernal</a:t>
            </a:r>
            <a:r>
              <a:rPr lang="en-US" dirty="0"/>
              <a:t> density of </a:t>
            </a:r>
            <a:endParaRPr lang="en-US" dirty="0" smtClean="0"/>
          </a:p>
          <a:p>
            <a:r>
              <a:rPr lang="en-US" dirty="0" smtClean="0"/>
              <a:t>## Sampled </a:t>
            </a:r>
            <a:r>
              <a:rPr lang="en-US" dirty="0"/>
              <a:t>Vs. </a:t>
            </a:r>
            <a:r>
              <a:rPr lang="en-US" dirty="0" smtClean="0"/>
              <a:t>Population##</a:t>
            </a:r>
          </a:p>
          <a:p>
            <a:endParaRPr lang="en-US" dirty="0"/>
          </a:p>
          <a:p>
            <a:r>
              <a:rPr lang="en-US" dirty="0"/>
              <a:t>plot(res, modes = c("</a:t>
            </a:r>
            <a:r>
              <a:rPr lang="en-US" dirty="0" err="1"/>
              <a:t>obj</a:t>
            </a:r>
            <a:r>
              <a:rPr lang="en-US" dirty="0"/>
              <a:t>", "dens"))</a:t>
            </a:r>
          </a:p>
        </p:txBody>
      </p:sp>
    </p:spTree>
    <p:extLst>
      <p:ext uri="{BB962C8B-B14F-4D97-AF65-F5344CB8AC3E}">
        <p14:creationId xmlns:p14="http://schemas.microsoft.com/office/powerpoint/2010/main" val="98234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520" y="1371600"/>
            <a:ext cx="780470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## Interfaces Object "res" into </a:t>
            </a:r>
            <a:r>
              <a:rPr lang="en-US" dirty="0" smtClean="0"/>
              <a:t> </a:t>
            </a:r>
            <a:r>
              <a:rPr lang="en-US" dirty="0"/>
              <a:t>framework##</a:t>
            </a:r>
          </a:p>
          <a:p>
            <a:endParaRPr lang="en-US" dirty="0"/>
          </a:p>
          <a:p>
            <a:r>
              <a:rPr lang="en-US" dirty="0"/>
              <a:t>attach(res)</a:t>
            </a:r>
          </a:p>
          <a:p>
            <a:endParaRPr lang="en-US" dirty="0"/>
          </a:p>
          <a:p>
            <a:r>
              <a:rPr lang="en-US" dirty="0"/>
              <a:t>##creates an object "points" of the sampled data from "cLHS"</a:t>
            </a:r>
          </a:p>
          <a:p>
            <a:endParaRPr lang="en-US" dirty="0"/>
          </a:p>
          <a:p>
            <a:r>
              <a:rPr lang="en-US" dirty="0"/>
              <a:t>point = </a:t>
            </a:r>
            <a:r>
              <a:rPr lang="en-US" dirty="0" err="1"/>
              <a:t>res$sampled_data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##Attach record number </a:t>
            </a:r>
            <a:r>
              <a:rPr lang="en-US" dirty="0"/>
              <a:t>to </a:t>
            </a:r>
            <a:r>
              <a:rPr lang="en-US" dirty="0" smtClean="0"/>
              <a:t>data </a:t>
            </a:r>
            <a:r>
              <a:rPr lang="en-US" dirty="0"/>
              <a:t>from the "points" object</a:t>
            </a:r>
          </a:p>
          <a:p>
            <a:endParaRPr lang="en-US" dirty="0"/>
          </a:p>
          <a:p>
            <a:r>
              <a:rPr lang="en-US" dirty="0"/>
              <a:t>coordinates = coordinates(point)</a:t>
            </a:r>
          </a:p>
          <a:p>
            <a:endParaRPr lang="en-US" dirty="0"/>
          </a:p>
          <a:p>
            <a:r>
              <a:rPr lang="en-US" dirty="0"/>
              <a:t>## Dump to text file - Put in your path and file name</a:t>
            </a:r>
          </a:p>
          <a:p>
            <a:endParaRPr lang="en-US" dirty="0"/>
          </a:p>
          <a:p>
            <a:r>
              <a:rPr lang="en-US" sz="1400" dirty="0" err="1"/>
              <a:t>write.table</a:t>
            </a:r>
            <a:r>
              <a:rPr lang="en-US" sz="1400" dirty="0"/>
              <a:t>(point, file = "C:/WorkSpace/output_clhs.txt", </a:t>
            </a:r>
            <a:r>
              <a:rPr lang="en-US" sz="1400" dirty="0" err="1"/>
              <a:t>sep</a:t>
            </a:r>
            <a:r>
              <a:rPr lang="en-US" sz="1400" dirty="0"/>
              <a:t> = ",", </a:t>
            </a:r>
            <a:r>
              <a:rPr lang="en-US" sz="1400" dirty="0" err="1"/>
              <a:t>col.names</a:t>
            </a:r>
            <a:r>
              <a:rPr lang="en-US" sz="1400" dirty="0"/>
              <a:t> = NA, </a:t>
            </a:r>
            <a:r>
              <a:rPr lang="en-US" sz="1400" dirty="0" err="1"/>
              <a:t>qmethod</a:t>
            </a:r>
            <a:r>
              <a:rPr lang="en-US" sz="1400" dirty="0"/>
              <a:t> = "double")</a:t>
            </a:r>
          </a:p>
        </p:txBody>
      </p:sp>
    </p:spTree>
    <p:extLst>
      <p:ext uri="{BB962C8B-B14F-4D97-AF65-F5344CB8AC3E}">
        <p14:creationId xmlns:p14="http://schemas.microsoft.com/office/powerpoint/2010/main" val="320368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753499"/>
            <a:ext cx="5238750" cy="133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" y="1145458"/>
            <a:ext cx="89196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Open the output file in a text editor and edit the column header of the first field to be sure it is named “id” or “ID”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/>
              <a:t>insures that the output file from cLHS can be joined to the original point file </a:t>
            </a:r>
            <a:r>
              <a:rPr lang="en-US" sz="2800" dirty="0" smtClean="0"/>
              <a:t>in </a:t>
            </a:r>
            <a:r>
              <a:rPr lang="en-US" sz="2800" dirty="0"/>
              <a:t>ArcGIS using the POINTID and ID respectively as join fields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209800" y="1981200"/>
            <a:ext cx="51816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63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1" y="10668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Run “Add XY Coordinates” </a:t>
            </a:r>
            <a:r>
              <a:rPr lang="en-US" sz="2400" dirty="0" smtClean="0"/>
              <a:t>in ArcGIS on </a:t>
            </a:r>
            <a:r>
              <a:rPr lang="en-US" sz="2400" dirty="0"/>
              <a:t>the original point </a:t>
            </a:r>
            <a:r>
              <a:rPr lang="en-US" sz="2400" dirty="0" smtClean="0"/>
              <a:t>file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Join the original point file to the cLHS </a:t>
            </a:r>
            <a:r>
              <a:rPr lang="en-US" sz="2400" dirty="0" smtClean="0"/>
              <a:t>output text file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Run “Make XY Event Layer” in ArcGIS </a:t>
            </a:r>
            <a:r>
              <a:rPr lang="en-US" sz="2400" dirty="0" smtClean="0"/>
              <a:t>on </a:t>
            </a:r>
            <a:r>
              <a:rPr lang="en-US" sz="2400" dirty="0"/>
              <a:t>the table from step #</a:t>
            </a:r>
            <a:r>
              <a:rPr lang="en-US" sz="2400" dirty="0" smtClean="0"/>
              <a:t>2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Convert the Layer </a:t>
            </a:r>
            <a:r>
              <a:rPr lang="en-US" sz="2400" dirty="0" smtClean="0"/>
              <a:t>from step #3 to </a:t>
            </a:r>
            <a:r>
              <a:rPr lang="en-US" sz="2400" dirty="0"/>
              <a:t>a </a:t>
            </a:r>
            <a:r>
              <a:rPr lang="en-US" sz="2400" dirty="0" smtClean="0"/>
              <a:t>feature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Use the file from step </a:t>
            </a:r>
            <a:r>
              <a:rPr lang="en-US" sz="2400" dirty="0" smtClean="0"/>
              <a:t>#4 </a:t>
            </a:r>
            <a:r>
              <a:rPr lang="en-US" sz="2400" dirty="0"/>
              <a:t>as input waypoints </a:t>
            </a:r>
            <a:r>
              <a:rPr lang="en-US" sz="2400" dirty="0" smtClean="0"/>
              <a:t>for use with </a:t>
            </a:r>
            <a:r>
              <a:rPr lang="en-US" sz="2400" dirty="0"/>
              <a:t>a GPS receiver </a:t>
            </a:r>
            <a:r>
              <a:rPr lang="en-US" sz="2400" dirty="0" smtClean="0"/>
              <a:t>to navigate to </a:t>
            </a:r>
            <a:r>
              <a:rPr lang="en-US" sz="2400" dirty="0"/>
              <a:t>samples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852452"/>
            <a:ext cx="5715000" cy="19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1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Compare Distribution of Source and 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158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 from Beaver Creek, Wyoming</a:t>
            </a:r>
          </a:p>
          <a:p>
            <a:r>
              <a:rPr lang="en-US" dirty="0" smtClean="0"/>
              <a:t>Took point extraction from raster of environmental covariates (All)</a:t>
            </a:r>
          </a:p>
          <a:p>
            <a:r>
              <a:rPr lang="en-US" dirty="0" smtClean="0"/>
              <a:t>Another set of extractions from </a:t>
            </a:r>
            <a:r>
              <a:rPr lang="en-US" dirty="0" err="1" smtClean="0"/>
              <a:t>accessibl</a:t>
            </a:r>
            <a:r>
              <a:rPr lang="en-US" dirty="0" smtClean="0"/>
              <a:t> areas (Access)</a:t>
            </a:r>
          </a:p>
          <a:p>
            <a:r>
              <a:rPr lang="en-US" dirty="0" smtClean="0"/>
              <a:t>Finally, a series of nested </a:t>
            </a:r>
            <a:r>
              <a:rPr lang="en-US" dirty="0" err="1" smtClean="0"/>
              <a:t>cLHS</a:t>
            </a:r>
            <a:r>
              <a:rPr lang="en-US" dirty="0" smtClean="0"/>
              <a:t> sample locations were drawn from the accessible areas (target)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https://raw.githubusercontent.com/ncss-tech/stats_for_soil_survey/master/presentations/sampling/pdf_example/target_pdf_rcode.R</a:t>
            </a:r>
          </a:p>
        </p:txBody>
      </p:sp>
    </p:spTree>
    <p:extLst>
      <p:ext uri="{BB962C8B-B14F-4D97-AF65-F5344CB8AC3E}">
        <p14:creationId xmlns:p14="http://schemas.microsoft.com/office/powerpoint/2010/main" val="4239267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the result of 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modify the </a:t>
            </a:r>
            <a:r>
              <a:rPr lang="en-US" dirty="0" err="1" smtClean="0"/>
              <a:t>WY_beaver</a:t>
            </a:r>
            <a:r>
              <a:rPr lang="en-US" dirty="0" smtClean="0"/>
              <a:t> creek example to display the pdf of one ancillary variable for the entire dataset and for the selected sample set?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8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102179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project area is ~7,800 acres, largely </a:t>
            </a:r>
            <a:r>
              <a:rPr lang="en-US" sz="2800" dirty="0"/>
              <a:t>in the </a:t>
            </a:r>
            <a:r>
              <a:rPr lang="en-US" sz="2800" dirty="0" err="1"/>
              <a:t>Plaine</a:t>
            </a:r>
            <a:r>
              <a:rPr lang="en-US" sz="2800" dirty="0"/>
              <a:t> du </a:t>
            </a:r>
            <a:r>
              <a:rPr lang="en-US" sz="2800" dirty="0" smtClean="0"/>
              <a:t>Cul-de-Sac region of Haiti 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 objective is to select representative sample points in support of a soil mapping project </a:t>
            </a:r>
          </a:p>
          <a:p>
            <a:r>
              <a:rPr lang="en-US" sz="2800" dirty="0" smtClean="0"/>
              <a:t>Develop datasets of 150 and 300 samples to support availability of small or large field staff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62200"/>
            <a:ext cx="2057400" cy="2043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362200"/>
            <a:ext cx="2636163" cy="204323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2743200" y="3886200"/>
            <a:ext cx="4038600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667000" y="3124200"/>
            <a:ext cx="411480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1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255814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371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following data layers were selected as strata:</a:t>
            </a:r>
          </a:p>
          <a:p>
            <a:pPr lvl="1"/>
            <a:r>
              <a:rPr lang="en-US" sz="2400" dirty="0" smtClean="0"/>
              <a:t>Slope gradient</a:t>
            </a:r>
          </a:p>
          <a:p>
            <a:pPr lvl="1"/>
            <a:r>
              <a:rPr lang="en-US" sz="2400" dirty="0" smtClean="0"/>
              <a:t>Slope curvature</a:t>
            </a:r>
          </a:p>
          <a:p>
            <a:pPr lvl="1"/>
            <a:r>
              <a:rPr lang="en-US" sz="2400" dirty="0" smtClean="0"/>
              <a:t>Wetness Index </a:t>
            </a:r>
            <a:r>
              <a:rPr lang="en-US" sz="1600" dirty="0" smtClean="0"/>
              <a:t>(aka topographic wetness index, compound topographic index)</a:t>
            </a:r>
          </a:p>
          <a:p>
            <a:endParaRPr lang="en-US" sz="2800" dirty="0" smtClean="0"/>
          </a:p>
          <a:p>
            <a:r>
              <a:rPr lang="en-US" sz="2800" dirty="0" smtClean="0"/>
              <a:t>5m resolution data, derived from 1m LiDAR used to develop layers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81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371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5m resolution yields a population of 1.26 million points to draw from, or 162 points per acre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 machine with 8GB of RAM was unable to process this large dataset</a:t>
            </a:r>
          </a:p>
          <a:p>
            <a:endParaRPr lang="en-US" sz="2800" dirty="0"/>
          </a:p>
          <a:p>
            <a:r>
              <a:rPr lang="en-US" sz="2800" dirty="0"/>
              <a:t>I</a:t>
            </a:r>
            <a:r>
              <a:rPr lang="en-US" sz="2800" dirty="0" smtClean="0"/>
              <a:t>t was considered overkill to draw from such a large population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474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371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Reduce the population to an acceptable number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 35m spacing was determined adequate, yielding ~26,000 points, or ~3 points per acre</a:t>
            </a:r>
          </a:p>
          <a:p>
            <a:endParaRPr lang="en-US" sz="2800" dirty="0"/>
          </a:p>
          <a:p>
            <a:r>
              <a:rPr lang="en-US" sz="2800" dirty="0" smtClean="0"/>
              <a:t>Why 35m, and not 10, 20, 30 or 17m?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366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990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soil mapping project will use digital soil mapping techniques with 5m resolution data</a:t>
            </a:r>
          </a:p>
          <a:p>
            <a:endParaRPr lang="en-US" sz="2800" dirty="0" smtClean="0"/>
          </a:p>
          <a:p>
            <a:r>
              <a:rPr lang="en-US" sz="2800" dirty="0" smtClean="0"/>
              <a:t>Data from the samples of must contain data values that match the values of the covariate layers, since the sample points will serve as training data for modelling work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Blindly using resample or aggregate to a random output resolution would alter output  data values with no correspondence between training point and the 5m cell values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95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1430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Resampling to resolutions that are odd, e.g. 3x,5x,7x,9x… will insure that the center coordinate of output cells will be coincident with input cells provided: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The processing extent and snap raster are set to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one of the 5m layers using the ArcGIS “Environment</a:t>
            </a:r>
          </a:p>
          <a:p>
            <a:pPr marL="0" indent="0">
              <a:buNone/>
            </a:pPr>
            <a:r>
              <a:rPr lang="en-US" sz="2800" dirty="0" smtClean="0"/>
              <a:t> 	Settings”</a:t>
            </a:r>
            <a:endParaRPr lang="en-US" sz="2800" dirty="0"/>
          </a:p>
          <a:p>
            <a:r>
              <a:rPr lang="en-US" sz="2800" dirty="0" smtClean="0"/>
              <a:t>Resample one of the 5m </a:t>
            </a:r>
            <a:r>
              <a:rPr lang="en-US" sz="2800" dirty="0" err="1" smtClean="0"/>
              <a:t>rasters</a:t>
            </a:r>
            <a:r>
              <a:rPr lang="en-US" sz="2800" dirty="0" smtClean="0"/>
              <a:t> to 35m, e.g. slope gradient</a:t>
            </a:r>
          </a:p>
          <a:p>
            <a:r>
              <a:rPr lang="en-US" sz="2800" dirty="0" smtClean="0"/>
              <a:t>Use “Bilinear”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or “</a:t>
            </a:r>
            <a:r>
              <a:rPr lang="en-US" sz="2800" dirty="0" err="1" smtClean="0"/>
              <a:t>Cubic”resampling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648200"/>
            <a:ext cx="1524000" cy="1915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4648200"/>
            <a:ext cx="3581400" cy="209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7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2336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1430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0668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Convert the 35m raster to a point file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Verify the 35m points are centered in the 5m cells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148544"/>
            <a:ext cx="3276600" cy="317191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352800" y="3048000"/>
            <a:ext cx="944336" cy="15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7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4200"/>
            <a:ext cx="7147191" cy="302827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1184234"/>
            <a:ext cx="8765458" cy="361636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Run Extract Multi Values to Points to associate cell</a:t>
            </a:r>
          </a:p>
          <a:p>
            <a:pPr marL="0" indent="0">
              <a:buNone/>
            </a:pPr>
            <a:r>
              <a:rPr lang="en-US" sz="2800" dirty="0" smtClean="0"/>
              <a:t>    values from the 5m slope gradient, slope curvature and</a:t>
            </a:r>
          </a:p>
          <a:p>
            <a:pPr marL="0" indent="0">
              <a:buNone/>
            </a:pPr>
            <a:r>
              <a:rPr lang="en-US" sz="2800" dirty="0" smtClean="0"/>
              <a:t>    wetness index layers to points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22996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61&quot;&gt;&lt;/object&gt;&lt;object type=&quot;2&quot; unique_id=&quot;10062&quot;&gt;&lt;object type=&quot;3&quot; unique_id=&quot;10063&quot;&gt;&lt;property id=&quot;20148&quot; value=&quot;5&quot;/&gt;&lt;property id=&quot;20300&quot; value=&quot;Slide 1 - &amp;quot;Module 3 &amp;#x0D;&amp;#x0A;Data Characteristics&amp;quot;&quot;/&gt;&lt;property id=&quot;20307&quot; value=&quot;258&quot;/&gt;&lt;/object&gt;&lt;object type=&quot;3&quot; unique_id=&quot;10064&quot;&gt;&lt;property id=&quot;20148&quot; value=&quot;5&quot;/&gt;&lt;property id=&quot;20300&quot; value=&quot;Slide 2 - &amp;quot;Types of data used in DSM&amp;quot;&quot;/&gt;&lt;property id=&quot;20307&quot; value=&quot;259&quot;/&gt;&lt;/object&gt;&lt;object type=&quot;3&quot; unique_id=&quot;10065&quot;&gt;&lt;property id=&quot;20148&quot; value=&quot;5&quot;/&gt;&lt;property id=&quot;20300&quot; value=&quot;Slide 3 - &amp;quot;Types of data used in DSM&amp;quot;&quot;/&gt;&lt;property id=&quot;20307&quot; value=&quot;260&quot;/&gt;&lt;/object&gt;&lt;object type=&quot;3&quot; unique_id=&quot;10106&quot;&gt;&lt;property id=&quot;20148&quot; value=&quot;5&quot;/&gt;&lt;property id=&quot;20300&quot; value=&quot;Slide 4 - &amp;quot;Characteristics of Remotely Sensed Data&amp;quot;&quot;/&gt;&lt;property id=&quot;20307&quot; value=&quot;263&quot;/&gt;&lt;/object&gt;&lt;object type=&quot;3&quot; unique_id=&quot;10107&quot;&gt;&lt;property id=&quot;20148&quot; value=&quot;5&quot;/&gt;&lt;property id=&quot;20300&quot; value=&quot;Slide 5 - &amp;quot;Raster, more than a pretty picture&amp;quot;&quot;/&gt;&lt;property id=&quot;20307&quot; value=&quot;264&quot;/&gt;&lt;/object&gt;&lt;object type=&quot;3&quot; unique_id=&quot;10152&quot;&gt;&lt;property id=&quot;20148&quot; value=&quot;5&quot;/&gt;&lt;property id=&quot;20300&quot; value=&quot;Slide 6 - &amp;quot;Polygon&amp;quot;&quot;/&gt;&lt;property id=&quot;20307&quot; value=&quot;265&quot;/&gt;&lt;/object&gt;&lt;object type=&quot;3&quot; unique_id=&quot;10153&quot;&gt;&lt;property id=&quot;20148&quot; value=&quot;5&quot;/&gt;&lt;property id=&quot;20300&quot; value=&quot;Slide 7 - &amp;quot;Rasters vs. Polygons&amp;quot;&quot;/&gt;&lt;property id=&quot;20307&quot; value=&quot;266&quot;/&gt;&lt;/object&gt;&lt;object type=&quot;3&quot; unique_id=&quot;10226&quot;&gt;&lt;property id=&quot;20148&quot; value=&quot;5&quot;/&gt;&lt;property id=&quot;20300&quot; value=&quot;Slide 8 - &amp;quot;Rasters vs. Polygons&amp;quot;&quot;/&gt;&lt;property id=&quot;20307&quot; value=&quot;267&quot;/&gt;&lt;/object&gt;&lt;object type=&quot;3&quot; unique_id=&quot;10227&quot;&gt;&lt;property id=&quot;20148&quot; value=&quot;5&quot;/&gt;&lt;property id=&quot;20300&quot; value=&quot;Slide 9 - &amp;quot;Types of Remote Sensing Data&amp;quot;&quot;/&gt;&lt;property id=&quot;20307&quot; value=&quot;268&quot;/&gt;&lt;/object&gt;&lt;object type=&quot;3&quot; unique_id=&quot;10327&quot;&gt;&lt;property id=&quot;20148&quot; value=&quot;5&quot;/&gt;&lt;property id=&quot;20300&quot; value=&quot;Slide 10 - &amp;quot;Spectral Data&amp;quot;&quot;/&gt;&lt;property id=&quot;20307&quot; value=&quot;269&quot;/&gt;&lt;/object&gt;&lt;object type=&quot;3&quot; unique_id=&quot;10328&quot;&gt;&lt;property id=&quot;20148&quot; value=&quot;5&quot;/&gt;&lt;property id=&quot;20300&quot; value=&quot;Slide 11 - &amp;quot;Lidar&amp;quot;&quot;/&gt;&lt;property id=&quot;20307&quot; value=&quot;270&quot;/&gt;&lt;/object&gt;&lt;object type=&quot;3&quot; unique_id=&quot;11862&quot;&gt;&lt;property id=&quot;20148&quot; value=&quot;5&quot;/&gt;&lt;property id=&quot;20300&quot; value=&quot;Slide 12 - &amp;quot;Lidar characteristics&amp;quot;&quot;/&gt;&lt;property id=&quot;20307&quot; value=&quot;271&quot;/&gt;&lt;/object&gt;&lt;object type=&quot;3&quot; unique_id=&quot;12003&quot;&gt;&lt;property id=&quot;20148&quot; value=&quot;5&quot;/&gt;&lt;property id=&quot;20300&quot; value=&quot;Slide 13 - &amp;quot;Knowledge Data&amp;quot;&quot;/&gt;&lt;property id=&quot;20307&quot; value=&quot;272&quot;/&gt;&lt;/object&gt;&lt;object type=&quot;3&quot; unique_id=&quot;12004&quot;&gt;&lt;property id=&quot;20148&quot; value=&quot;5&quot;/&gt;&lt;property id=&quot;20300&quot; value=&quot;Slide 14&quot;/&gt;&lt;property id=&quot;20307&quot; value=&quot;273&quot;/&gt;&lt;/object&gt;&lt;object type=&quot;3&quot; unique_id=&quot;12005&quot;&gt;&lt;property id=&quot;20148&quot; value=&quot;5&quot;/&gt;&lt;property id=&quot;20300&quot; value=&quot;Slide 15&quot;/&gt;&lt;property id=&quot;20307&quot; value=&quot;274&quot;/&gt;&lt;/object&gt;&lt;object type=&quot;3&quot; unique_id=&quot;12057&quot;&gt;&lt;property id=&quot;20148&quot; value=&quot;5&quot;/&gt;&lt;property id=&quot;20300&quot; value=&quot;Slide 16 - &amp;quot;Ground Truth Data&amp;quot;&quot;/&gt;&lt;property id=&quot;20307&quot; value=&quot;275&quot;/&gt;&lt;/object&gt;&lt;object type=&quot;3&quot; unique_id=&quot;12292&quot;&gt;&lt;property id=&quot;20148&quot; value=&quot;5&quot;/&gt;&lt;property id=&quot;20300&quot; value=&quot;Slide 17 - &amp;quot;Integration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5477</TotalTime>
  <Words>950</Words>
  <Application>Microsoft Office PowerPoint</Application>
  <PresentationFormat>On-screen Show (4:3)</PresentationFormat>
  <Paragraphs>264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Compare Distribution of Source and Sample Data</vt:lpstr>
      <vt:lpstr>Take the result of step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 Data Characteristics</dc:title>
  <dc:creator>hwinzele</dc:creator>
  <cp:lastModifiedBy>Wills, Skye - NRCS, Lincoln, NE</cp:lastModifiedBy>
  <cp:revision>124</cp:revision>
  <dcterms:created xsi:type="dcterms:W3CDTF">2012-01-13T01:03:07Z</dcterms:created>
  <dcterms:modified xsi:type="dcterms:W3CDTF">2016-01-26T21:16:48Z</dcterms:modified>
</cp:coreProperties>
</file>