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7" r:id="rId3"/>
    <p:sldId id="298" r:id="rId4"/>
    <p:sldId id="303" r:id="rId5"/>
    <p:sldId id="312" r:id="rId6"/>
    <p:sldId id="300" r:id="rId7"/>
    <p:sldId id="301" r:id="rId8"/>
    <p:sldId id="299" r:id="rId9"/>
    <p:sldId id="302" r:id="rId10"/>
    <p:sldId id="307" r:id="rId11"/>
    <p:sldId id="304" r:id="rId12"/>
    <p:sldId id="308" r:id="rId13"/>
    <p:sldId id="309" r:id="rId14"/>
    <p:sldId id="296" r:id="rId15"/>
    <p:sldId id="294" r:id="rId16"/>
    <p:sldId id="306" r:id="rId17"/>
    <p:sldId id="314" r:id="rId18"/>
    <p:sldId id="297" r:id="rId19"/>
    <p:sldId id="310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4" autoAdjust="0"/>
    <p:restoredTop sz="88824" autoAdjust="0"/>
  </p:normalViewPr>
  <p:slideViewPr>
    <p:cSldViewPr showGuides="1">
      <p:cViewPr varScale="1">
        <p:scale>
          <a:sx n="78" d="100"/>
          <a:sy n="78" d="100"/>
        </p:scale>
        <p:origin x="18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simple linear regression, R2 is the same as the correlation coefficient, r squared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all models,</a:t>
            </a:r>
            <a:r>
              <a:rPr lang="en-US" baseline="0" dirty="0" smtClean="0"/>
              <a:t> it is important to remember that correlation does not imply causation. Always remember to look at the variables you have – do they make sense that they would be good predictors of the response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full linear regression model.</a:t>
            </a:r>
          </a:p>
          <a:p>
            <a:r>
              <a:rPr lang="en-US" dirty="0" smtClean="0"/>
              <a:t>Interpret model results.</a:t>
            </a:r>
          </a:p>
          <a:p>
            <a:r>
              <a:rPr lang="en-US" dirty="0" smtClean="0"/>
              <a:t>Test model assumptions (normality, outliers, multicollinearity, homoscedasticity).</a:t>
            </a:r>
          </a:p>
          <a:p>
            <a:r>
              <a:rPr lang="en-US" dirty="0" smtClean="0"/>
              <a:t>Modify and rerun the model (if necessary).</a:t>
            </a:r>
          </a:p>
          <a:p>
            <a:r>
              <a:rPr lang="en-US" dirty="0" smtClean="0"/>
              <a:t>Interpret model results.</a:t>
            </a:r>
          </a:p>
          <a:p>
            <a:r>
              <a:rPr lang="en-US" dirty="0" smtClean="0"/>
              <a:t>Interpolate </a:t>
            </a:r>
            <a:r>
              <a:rPr lang="en-US" dirty="0"/>
              <a:t>model (if desired). </a:t>
            </a:r>
          </a:p>
          <a:p>
            <a:r>
              <a:rPr lang="en-US" dirty="0"/>
              <a:t>Assess model uncertainty.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9" t="68095" r="73418" b="4376"/>
          <a:stretch/>
        </p:blipFill>
        <p:spPr>
          <a:xfrm>
            <a:off x="942393" y="2057399"/>
            <a:ext cx="7004127" cy="4077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392" y="2392887"/>
            <a:ext cx="2181807" cy="55210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2392" y="3034071"/>
            <a:ext cx="5125533" cy="753348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4063" y="6636863"/>
            <a:ext cx="6629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://snr.unl.edu/bkamble/R/schedule.html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970467" y="4153496"/>
            <a:ext cx="2306134" cy="61085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1" y="4153496"/>
            <a:ext cx="1219199" cy="61085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7833" y="4153496"/>
            <a:ext cx="902368" cy="61085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2233" y="4153496"/>
            <a:ext cx="1419807" cy="61085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2392" y="5383196"/>
            <a:ext cx="6372807" cy="223118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2392" y="5615561"/>
            <a:ext cx="3186403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2790" y="5615561"/>
            <a:ext cx="3172409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42392" y="5805735"/>
            <a:ext cx="6372807" cy="290265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9349" y="2481701"/>
            <a:ext cx="2896947" cy="369332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Y = 38.195 + 163.022 (X)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Mean Square Error (MSE) =</a:t>
                </a:r>
                <a:endParaRPr lang="en-US" altLang="en-US" sz="2200" dirty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9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0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2200" b="1" dirty="0" smtClean="0"/>
              </a:p>
              <a:p>
                <a:pPr marL="0" indent="0">
                  <a:spcBef>
                    <a:spcPct val="50000"/>
                  </a:spcBef>
                  <a:spcAft>
                    <a:spcPts val="0"/>
                  </a:spcAft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Standard Error = 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  <a:blipFill rotWithShape="0">
                <a:blip r:embed="rId3"/>
                <a:stretch>
                  <a:fillRect l="-1090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957066" y="1667930"/>
                <a:ext cx="2993898" cy="707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𝑺𝑺𝑬</m:t>
                          </m:r>
                        </m:num>
                        <m:den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en-US" sz="2400" b="1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66" y="1667930"/>
                <a:ext cx="2993898" cy="707603"/>
              </a:xfrm>
              <a:prstGeom prst="rect">
                <a:avLst/>
              </a:prstGeom>
              <a:blipFill rotWithShape="0"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44858" y="2519531"/>
                <a:ext cx="1160619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858" y="2519531"/>
                <a:ext cx="1160619" cy="505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47800" y="3041607"/>
                <a:ext cx="116061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1607"/>
                <a:ext cx="1160619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4419600"/>
                <a:ext cx="1257332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19600"/>
                <a:ext cx="1257332" cy="11835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46404" y="5415199"/>
            <a:ext cx="7733538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n = observations        p = variables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 – Diagnostic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133"/>
              </p:ext>
            </p:extLst>
          </p:nvPr>
        </p:nvGraphicFramePr>
        <p:xfrm>
          <a:off x="946404" y="1852864"/>
          <a:ext cx="7316233" cy="185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cor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correlation matrix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hist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 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variance-inflation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generalized variance inflation factors for linear and generalized linear models (in car package)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Interpolating </a:t>
            </a:r>
            <a:r>
              <a:rPr lang="en-US" dirty="0" smtClean="0"/>
              <a:t>Regression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" y="1777032"/>
            <a:ext cx="6765798" cy="432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2556"/>
            <a:ext cx="1140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http://xkcd.com/833/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764" y="6106556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2719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confine to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Discuss </a:t>
            </a:r>
            <a:r>
              <a:rPr lang="en-US" sz="2400" dirty="0" smtClean="0"/>
              <a:t>linear regression </a:t>
            </a:r>
            <a:r>
              <a:rPr lang="en-US" sz="2400" dirty="0"/>
              <a:t>modeling as it relates to soil survey.</a:t>
            </a:r>
          </a:p>
          <a:p>
            <a:pPr lvl="0"/>
            <a:r>
              <a:rPr lang="en-US" sz="2400" dirty="0" smtClean="0"/>
              <a:t>Compute </a:t>
            </a:r>
            <a:r>
              <a:rPr lang="en-US" sz="2400" dirty="0"/>
              <a:t>and interpret coefficients in a linear regression analysis in R.</a:t>
            </a:r>
          </a:p>
          <a:p>
            <a:r>
              <a:rPr lang="en-US" sz="2400" dirty="0" smtClean="0"/>
              <a:t>Interpolate a regression model in R to a raster output.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Bishop, T.F.A, A.B. </a:t>
            </a:r>
            <a:r>
              <a:rPr lang="en-US" sz="1900" dirty="0" err="1" smtClean="0"/>
              <a:t>McBratney</a:t>
            </a:r>
            <a:r>
              <a:rPr lang="en-US" sz="1900" dirty="0" smtClean="0"/>
  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</a:r>
            <a:r>
              <a:rPr lang="en-US" sz="19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900" dirty="0"/>
              <a:t>Faraway, J. J. 2002. Practical regression and </a:t>
            </a:r>
            <a:r>
              <a:rPr lang="en-US" altLang="en-US" sz="1900" dirty="0" err="1"/>
              <a:t>anova</a:t>
            </a:r>
            <a:r>
              <a:rPr lang="en-US" altLang="en-US" sz="1900" dirty="0"/>
              <a:t> using R. &lt; https://cran.r-project.org/doc/contrib/Faraway-PRA.pdf&gt;.</a:t>
            </a:r>
          </a:p>
          <a:p>
            <a:pPr marL="0" indent="0">
              <a:buNone/>
            </a:pPr>
            <a:r>
              <a:rPr lang="en-US" sz="1900" dirty="0" smtClean="0"/>
              <a:t>Seybold, C.A., P.R. </a:t>
            </a:r>
            <a:r>
              <a:rPr lang="en-US" sz="1900" dirty="0" err="1" smtClean="0"/>
              <a:t>Finnell</a:t>
            </a:r>
            <a:r>
              <a:rPr lang="en-US" sz="1900" dirty="0" smtClean="0"/>
              <a:t>, M.A. </a:t>
            </a:r>
            <a:r>
              <a:rPr lang="en-US" sz="1900" dirty="0" err="1" smtClean="0"/>
              <a:t>Elrashidi</a:t>
            </a:r>
            <a:r>
              <a:rPr lang="en-US" sz="1900" dirty="0" smtClean="0"/>
              <a:t>. 2009. Estimating total acidity from soil properties using linear models. Soil Science. 174:2, 88-93.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Wills</a:t>
            </a:r>
            <a:r>
              <a:rPr lang="en-US" sz="1900" dirty="0"/>
              <a:t>, S., C. Seybold, J. </a:t>
            </a:r>
            <a:r>
              <a:rPr lang="en-US" sz="1900" dirty="0" err="1"/>
              <a:t>Chiaretti</a:t>
            </a:r>
            <a:r>
              <a:rPr lang="en-US" sz="1900" dirty="0"/>
              <a:t>, C. </a:t>
            </a:r>
            <a:r>
              <a:rPr lang="en-US" sz="1900" dirty="0" err="1"/>
              <a:t>Sequeira</a:t>
            </a:r>
            <a:r>
              <a:rPr lang="en-US" sz="1900" dirty="0"/>
              <a:t>, and L. West. 2013. Quantifying tacit knowledge about soil SOC stocks using soil taxa and official soil series descriptions. Soil Science Society of America Journal. 77, 1711-1723</a:t>
            </a:r>
            <a:r>
              <a:rPr lang="en-US" sz="19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/>
              <a:t>Regression </a:t>
            </a:r>
            <a:r>
              <a:rPr lang="en-US" altLang="en-US" sz="2200" dirty="0" smtClean="0"/>
              <a:t>attempts </a:t>
            </a:r>
            <a:r>
              <a:rPr lang="en-US" altLang="en-US" sz="2200" dirty="0"/>
              <a:t>to explain the variation in a dependent variable using the variation in </a:t>
            </a:r>
            <a:r>
              <a:rPr lang="en-US" altLang="en-US" sz="2200" dirty="0" smtClean="0"/>
              <a:t>one or more independent variable(s).</a:t>
            </a:r>
            <a:endParaRPr lang="en-US" altLang="en-US" sz="2200" dirty="0"/>
          </a:p>
          <a:p>
            <a:pPr lvl="0"/>
            <a:r>
              <a:rPr lang="en-US" sz="2200" dirty="0" smtClean="0"/>
              <a:t>Used in soil survey since the early 1900s </a:t>
            </a:r>
          </a:p>
          <a:p>
            <a:pPr lvl="0"/>
            <a:r>
              <a:rPr lang="en-US" sz="2200" dirty="0" smtClean="0"/>
              <a:t>Commonly used to develop </a:t>
            </a:r>
            <a:r>
              <a:rPr lang="en-US" sz="2200" dirty="0" err="1" smtClean="0"/>
              <a:t>pedotransfer</a:t>
            </a:r>
            <a:r>
              <a:rPr lang="en-US" sz="22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38400" y="4419602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57800" y="4419602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08070" y="4577809"/>
            <a:ext cx="134178" cy="547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9600" y="4577810"/>
            <a:ext cx="0" cy="60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3100" y="4550110"/>
            <a:ext cx="577435" cy="63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2494" y="4812214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65081" y="5105400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98601" y="465832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92164" y="5059233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26102" y="512489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u="sng" dirty="0" smtClean="0"/>
              <a:t>Simple</a:t>
            </a:r>
          </a:p>
          <a:p>
            <a:pPr lvl="1"/>
            <a:r>
              <a:rPr lang="en-US" sz="2000" dirty="0" smtClean="0"/>
              <a:t>One continuous dependent variable (Y) predicted from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independent variable (X)</a:t>
            </a:r>
          </a:p>
          <a:p>
            <a:pPr lvl="1"/>
            <a:r>
              <a:rPr lang="en-US" sz="2000" b="1" u="sng" dirty="0" smtClean="0"/>
              <a:t>r</a:t>
            </a:r>
            <a:r>
              <a:rPr lang="en-US" sz="2000" b="1" u="sng" baseline="30000" dirty="0" smtClean="0"/>
              <a:t>2</a:t>
            </a:r>
            <a:r>
              <a:rPr lang="en-US" sz="2000" dirty="0" smtClean="0"/>
              <a:t> = proportion of variation in dependent variable Y explained by X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u="sng" dirty="0" smtClean="0"/>
              <a:t>Multiple</a:t>
            </a:r>
            <a:endParaRPr lang="en-US" sz="2200" u="sng" dirty="0"/>
          </a:p>
          <a:p>
            <a:pPr lvl="1"/>
            <a:r>
              <a:rPr lang="en-US" sz="2000" dirty="0"/>
              <a:t>One </a:t>
            </a:r>
            <a:r>
              <a:rPr lang="en-US" sz="2000" dirty="0" smtClean="0"/>
              <a:t>continuous dependent </a:t>
            </a:r>
            <a:r>
              <a:rPr lang="en-US" sz="2000" dirty="0"/>
              <a:t>variable (Y) predicted from </a:t>
            </a:r>
            <a:r>
              <a:rPr lang="en-US" sz="2000" b="1" u="sng" dirty="0" smtClean="0"/>
              <a:t>two or more </a:t>
            </a:r>
            <a:r>
              <a:rPr lang="en-US" sz="2000" dirty="0" smtClean="0"/>
              <a:t>independent variables 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b="1" u="sng" dirty="0"/>
              <a:t>R</a:t>
            </a:r>
            <a:r>
              <a:rPr lang="en-US" sz="2000" b="1" u="sng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proportion of variation in dependent variable Y explained by </a:t>
            </a:r>
            <a:r>
              <a:rPr lang="en-US" sz="2000" dirty="0" smtClean="0"/>
              <a:t>a set of independent variables (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k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</a:t>
            </a: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wc</a:t>
            </a:r>
            <a:r>
              <a:rPr lang="en-US" altLang="en-US" sz="2000" baseline="-25000" dirty="0" smtClean="0"/>
              <a:t>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  <a:p>
            <a:pPr marL="0" lvl="1" indent="0">
              <a:buNone/>
              <a:defRPr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0.93, root mean square error [RMSE] = 1.8</a:t>
            </a:r>
            <a:endParaRPr lang="en-US" altLang="en-US" sz="2000" dirty="0"/>
          </a:p>
          <a:p>
            <a:pPr marL="0" lvl="1" indent="0">
              <a:lnSpc>
                <a:spcPct val="150000"/>
              </a:lnSpc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Model errors follow a </a:t>
            </a:r>
            <a:r>
              <a:rPr lang="en-US" altLang="en-US" sz="2200" b="1" u="sng" dirty="0" smtClean="0"/>
              <a:t>normal distribution </a:t>
            </a:r>
            <a:r>
              <a:rPr lang="en-US" altLang="en-US" sz="2200" dirty="0" smtClean="0"/>
              <a:t>(</a:t>
            </a:r>
            <a:r>
              <a:rPr lang="el-GR" altLang="en-US" sz="2200" dirty="0" smtClean="0"/>
              <a:t>μ</a:t>
            </a:r>
            <a:r>
              <a:rPr lang="en-US" altLang="en-US" sz="2200" dirty="0" smtClean="0"/>
              <a:t>=0) with a </a:t>
            </a:r>
            <a:r>
              <a:rPr lang="en-US" altLang="en-US" sz="2200" b="1" u="sng" dirty="0" smtClean="0"/>
              <a:t>common variance</a:t>
            </a:r>
            <a:r>
              <a:rPr lang="en-US" altLang="en-US" sz="2200" dirty="0" smtClean="0"/>
              <a:t> (h</a:t>
            </a:r>
            <a:r>
              <a:rPr lang="en-US" sz="2200" dirty="0" smtClean="0"/>
              <a:t>omoscedasticity).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Model errors are </a:t>
            </a:r>
            <a:r>
              <a:rPr lang="en-US" sz="2200" b="1" u="sng" dirty="0" smtClean="0"/>
              <a:t>independent</a:t>
            </a:r>
            <a:r>
              <a:rPr lang="en-US" sz="2200" dirty="0" smtClean="0"/>
              <a:t> of one another.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Shapiro-Wilk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752601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11038</TotalTime>
  <Words>1060</Words>
  <Application>Microsoft Office PowerPoint</Application>
  <PresentationFormat>On-screen Show (4:3)</PresentationFormat>
  <Paragraphs>178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Objectives</vt:lpstr>
      <vt:lpstr>Linear Regression</vt:lpstr>
      <vt:lpstr>Linear Regression</vt:lpstr>
      <vt:lpstr>Simple vs. Multiple Linear Regression</vt:lpstr>
      <vt:lpstr>Wills et al., 2013</vt:lpstr>
      <vt:lpstr>Seybold et al., 2009</vt:lpstr>
      <vt:lpstr>Model Assumptions</vt:lpstr>
      <vt:lpstr>Testing Model Assumptions</vt:lpstr>
      <vt:lpstr>Methodology</vt:lpstr>
      <vt:lpstr>Interpreting Model Results</vt:lpstr>
      <vt:lpstr>Summary Statistics</vt:lpstr>
      <vt:lpstr>Summary Statistics</vt:lpstr>
      <vt:lpstr>EXERCISE: Linear Regression</vt:lpstr>
      <vt:lpstr>Linear Regression in R</vt:lpstr>
      <vt:lpstr>Linear Regression in R – Diagnostic Tests</vt:lpstr>
      <vt:lpstr>EXERCISE: Interpolating Regression Models</vt:lpstr>
      <vt:lpstr>Summary</vt:lpstr>
      <vt:lpstr>Summary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254</cp:revision>
  <dcterms:created xsi:type="dcterms:W3CDTF">2014-07-22T17:36:19Z</dcterms:created>
  <dcterms:modified xsi:type="dcterms:W3CDTF">2016-01-27T16:00:16Z</dcterms:modified>
</cp:coreProperties>
</file>