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85" r:id="rId3"/>
    <p:sldId id="284" r:id="rId4"/>
    <p:sldId id="257" r:id="rId5"/>
    <p:sldId id="258" r:id="rId6"/>
    <p:sldId id="259" r:id="rId7"/>
    <p:sldId id="260" r:id="rId8"/>
    <p:sldId id="261" r:id="rId9"/>
    <p:sldId id="262" r:id="rId10"/>
    <p:sldId id="292" r:id="rId11"/>
    <p:sldId id="263" r:id="rId12"/>
    <p:sldId id="294" r:id="rId13"/>
    <p:sldId id="291" r:id="rId14"/>
    <p:sldId id="264" r:id="rId15"/>
    <p:sldId id="293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95" r:id="rId30"/>
    <p:sldId id="287" r:id="rId31"/>
    <p:sldId id="289" r:id="rId32"/>
    <p:sldId id="27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318" autoAdjust="0"/>
  </p:normalViewPr>
  <p:slideViewPr>
    <p:cSldViewPr>
      <p:cViewPr varScale="1">
        <p:scale>
          <a:sx n="54" d="100"/>
          <a:sy n="54" d="100"/>
        </p:scale>
        <p:origin x="164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AB414-ED62-4725-8563-9C02FFE16EBC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322D3-3551-44D6-975A-F55C03EF0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0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DB461-009B-4835-97D0-EE1FE75AA146}" type="slidenum">
              <a:rPr lang="en-US"/>
              <a:pPr/>
              <a:t>4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Taxonomically is one way, Geographically might be another. Components are used to aggregate information in NASIS.</a:t>
            </a:r>
          </a:p>
        </p:txBody>
      </p:sp>
    </p:spTree>
    <p:extLst>
      <p:ext uri="{BB962C8B-B14F-4D97-AF65-F5344CB8AC3E}">
        <p14:creationId xmlns:p14="http://schemas.microsoft.com/office/powerpoint/2010/main" val="1513174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AAD3DF-20C0-4B65-BC42-8D061B600DE6}" type="slidenum">
              <a:rPr lang="en-US"/>
              <a:pPr/>
              <a:t>14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Standard statistical tests are based on an assumption that samples are randomly drawn from a population.</a:t>
            </a:r>
          </a:p>
        </p:txBody>
      </p:sp>
    </p:spTree>
    <p:extLst>
      <p:ext uri="{BB962C8B-B14F-4D97-AF65-F5344CB8AC3E}">
        <p14:creationId xmlns:p14="http://schemas.microsoft.com/office/powerpoint/2010/main" val="3735115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</a:t>
            </a:r>
            <a:r>
              <a:rPr lang="en-US" baseline="0" dirty="0" smtClean="0"/>
              <a:t> conceptual model of soil formation and soil property distribution is used to direct sampling.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1751C-7379-4FBF-ACC3-9C3B7C97907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5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456651-77AC-49D2-B27A-D5D55FDAB602}" type="slidenum">
              <a:rPr lang="en-US"/>
              <a:pPr/>
              <a:t>17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Do they apply to the entire building?  All soil scientists?  The city of Lincoln? The entire country, or some smaller demographic.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3514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27EDC8-0450-4475-A94E-4E6C420B50E5}" type="slidenum">
              <a:rPr lang="en-US"/>
              <a:pPr/>
              <a:t>18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Thinking about sampling and inference is a natural extension of thinking about soils and map units. In order to properly gather data, or apply data we already have – we need to think about sampling and inference.</a:t>
            </a:r>
          </a:p>
        </p:txBody>
      </p:sp>
    </p:spTree>
    <p:extLst>
      <p:ext uri="{BB962C8B-B14F-4D97-AF65-F5344CB8AC3E}">
        <p14:creationId xmlns:p14="http://schemas.microsoft.com/office/powerpoint/2010/main" val="2910174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B6C15-5B86-4F31-9C33-5C65E68EF9A0}" type="slidenum">
              <a:rPr lang="en-US"/>
              <a:pPr/>
              <a:t>20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Yards are similar to management systems or treatments, but conceptually they could be any feature that seperates the world into populations.</a:t>
            </a:r>
          </a:p>
        </p:txBody>
      </p:sp>
    </p:spTree>
    <p:extLst>
      <p:ext uri="{BB962C8B-B14F-4D97-AF65-F5344CB8AC3E}">
        <p14:creationId xmlns:p14="http://schemas.microsoft.com/office/powerpoint/2010/main" val="419383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1BF872-F565-4030-A093-CFA0390F57AA}" type="slidenum">
              <a:rPr lang="en-US"/>
              <a:pPr/>
              <a:t>25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Add a soil map to our fictional yards.  How well are our original samples likely to apply?</a:t>
            </a:r>
          </a:p>
        </p:txBody>
      </p:sp>
    </p:spTree>
    <p:extLst>
      <p:ext uri="{BB962C8B-B14F-4D97-AF65-F5344CB8AC3E}">
        <p14:creationId xmlns:p14="http://schemas.microsoft.com/office/powerpoint/2010/main" val="1111411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C6532-33EE-4198-B3CC-2A3CBEFBE162}" type="slidenum">
              <a:rPr lang="en-US"/>
              <a:pPr/>
              <a:t>26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The answer to these questions will depend on the differences in management between the yards AND the differences in the soil map units.</a:t>
            </a:r>
          </a:p>
        </p:txBody>
      </p:sp>
    </p:spTree>
    <p:extLst>
      <p:ext uri="{BB962C8B-B14F-4D97-AF65-F5344CB8AC3E}">
        <p14:creationId xmlns:p14="http://schemas.microsoft.com/office/powerpoint/2010/main" val="3575355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719FAF-2D13-460A-8873-B70927149D2E}" type="slidenum">
              <a:rPr lang="en-US"/>
              <a:pPr/>
              <a:t>5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We’ll start by thinking about sampling – which is a little more straightfoward.  The next 5 slide are about idealized sampling – this is not done very often by soil survey; but it will help us to think about the ideal before we turn it around and apply the results of samples we already have.</a:t>
            </a:r>
          </a:p>
        </p:txBody>
      </p:sp>
    </p:spTree>
    <p:extLst>
      <p:ext uri="{BB962C8B-B14F-4D97-AF65-F5344CB8AC3E}">
        <p14:creationId xmlns:p14="http://schemas.microsoft.com/office/powerpoint/2010/main" val="1004382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C71774-EF34-40DE-812A-0E5D0E1CE46D}" type="slidenum">
              <a:rPr lang="en-US"/>
              <a:pPr/>
              <a:t>6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The simplest way to sample is randomly – draw names out of a hat. </a:t>
            </a:r>
          </a:p>
          <a:p>
            <a:pPr eaLnBrk="1" hangingPunct="1"/>
            <a:r>
              <a:rPr lang="en-US" dirty="0" smtClean="0"/>
              <a:t>Assuming, you were randomly assigned to groups. We could quiz one group and get a reasonable representation of the entire class. </a:t>
            </a:r>
          </a:p>
          <a:p>
            <a:pPr eaLnBrk="1" hangingPunct="1"/>
            <a:r>
              <a:rPr lang="en-US" dirty="0" smtClean="0"/>
              <a:t>Systematically - list names in alphabetical order and systematically (for example, every fifth name) select a sample (this assumes that there is no relationship between the alphabetical rank and the thing we’re interested in).</a:t>
            </a:r>
          </a:p>
        </p:txBody>
      </p:sp>
    </p:spTree>
    <p:extLst>
      <p:ext uri="{BB962C8B-B14F-4D97-AF65-F5344CB8AC3E}">
        <p14:creationId xmlns:p14="http://schemas.microsoft.com/office/powerpoint/2010/main" val="376842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7BFA1-B5A8-4660-BC17-366A779A394F}" type="slidenum">
              <a:rPr lang="en-US"/>
              <a:pPr/>
              <a:t>7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The simplest way to sample is randomly – draw names out of a hat. </a:t>
            </a:r>
          </a:p>
          <a:p>
            <a:pPr eaLnBrk="1" hangingPunct="1"/>
            <a:r>
              <a:rPr lang="en-US" dirty="0" smtClean="0"/>
              <a:t>Assuming you were randomly assigned to groups,</a:t>
            </a:r>
            <a:r>
              <a:rPr lang="en-US" baseline="0" dirty="0" smtClean="0"/>
              <a:t> w</a:t>
            </a:r>
            <a:r>
              <a:rPr lang="en-US" dirty="0" smtClean="0"/>
              <a:t>e could quiz one group and get a reasonable representation of the entire class. </a:t>
            </a:r>
          </a:p>
          <a:p>
            <a:pPr eaLnBrk="1" hangingPunct="1"/>
            <a:r>
              <a:rPr lang="en-US" dirty="0" smtClean="0"/>
              <a:t>Systematically - list names in alphabetical order and systematically (for example, every fifth name) select a sample (this assumes that there is no relationship between the alphabetical rank and the thing we’re interested in).</a:t>
            </a:r>
          </a:p>
        </p:txBody>
      </p:sp>
    </p:spTree>
    <p:extLst>
      <p:ext uri="{BB962C8B-B14F-4D97-AF65-F5344CB8AC3E}">
        <p14:creationId xmlns:p14="http://schemas.microsoft.com/office/powerpoint/2010/main" val="3089475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regular,</a:t>
            </a:r>
            <a:r>
              <a:rPr lang="en-US" baseline="0" dirty="0" smtClean="0"/>
              <a:t> repeating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322D3-3551-44D6-975A-F55C03EF03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13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Transects</a:t>
            </a:r>
            <a:r>
              <a:rPr lang="en-US" baseline="0" dirty="0" smtClean="0"/>
              <a:t> are a type of systematic sample.  The difficulty with transects is selecting a distance that captures the variability present and does not miss things that occur in a repeating pattern.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1751C-7379-4FBF-ACC3-9C3B7C97907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04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cluster</a:t>
            </a:r>
            <a:r>
              <a:rPr lang="en-US" baseline="0" dirty="0" smtClean="0"/>
              <a:t> is any sampling scheme that concentrates sampling geographically.  Within a cluster, samples can be collected systematically (1), or randomly (2 and 3).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1751C-7379-4FBF-ACC3-9C3B7C97907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95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Collecting samples on multiple</a:t>
            </a:r>
            <a:r>
              <a:rPr lang="en-US" baseline="0" dirty="0" smtClean="0"/>
              <a:t> delineations is are an example of cluster sampling.  Systematic (transects) or random samples could be used.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1751C-7379-4FBF-ACC3-9C3B7C97907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84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Stratified random – select one </a:t>
            </a:r>
            <a:r>
              <a:rPr lang="en-US" dirty="0" smtClean="0"/>
              <a:t>sample</a:t>
            </a:r>
            <a:r>
              <a:rPr lang="en-US" baseline="0" dirty="0" smtClean="0"/>
              <a:t> from each </a:t>
            </a:r>
            <a:r>
              <a:rPr lang="en-US" baseline="0" dirty="0" smtClean="0"/>
              <a:t>group.  This would be ideal if there was some </a:t>
            </a:r>
            <a:r>
              <a:rPr lang="en-US" baseline="0" dirty="0" err="1" smtClean="0"/>
              <a:t>relatipnship</a:t>
            </a:r>
            <a:r>
              <a:rPr lang="en-US" baseline="0" dirty="0" smtClean="0"/>
              <a:t> between group and the thing we’re measuring.  In soil survey, it can be used to break the landscape into segments and then randomly selects a point within each.  </a:t>
            </a:r>
            <a:r>
              <a:rPr lang="en-US" baseline="0" dirty="0" smtClean="0"/>
              <a:t>This maintains </a:t>
            </a:r>
            <a:r>
              <a:rPr lang="en-US" baseline="0" dirty="0" smtClean="0"/>
              <a:t>randomness (</a:t>
            </a:r>
            <a:r>
              <a:rPr lang="en-US" baseline="0" dirty="0" err="1" smtClean="0"/>
              <a:t>unbiasness</a:t>
            </a:r>
            <a:r>
              <a:rPr lang="en-US" baseline="0" dirty="0" smtClean="0"/>
              <a:t>) but ensures </a:t>
            </a:r>
            <a:r>
              <a:rPr lang="en-US" sz="1400" baseline="0" dirty="0" smtClean="0"/>
              <a:t>that</a:t>
            </a:r>
            <a:r>
              <a:rPr lang="en-US" baseline="0" dirty="0" smtClean="0"/>
              <a:t> samples are spread out over the landscape. Stratification can be used to choose polygons and/or to choose points within a polygon.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11751C-7379-4FBF-ACC3-9C3B7C97907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85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C6BD2-09CF-4042-ACCA-324A340E76E3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31C9-280E-4DAF-A3EC-AA3A816A6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C6BD2-09CF-4042-ACCA-324A340E76E3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31C9-280E-4DAF-A3EC-AA3A816A6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C6BD2-09CF-4042-ACCA-324A340E76E3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31C9-280E-4DAF-A3EC-AA3A816A6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C6BD2-09CF-4042-ACCA-324A340E76E3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31C9-280E-4DAF-A3EC-AA3A816A6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C6BD2-09CF-4042-ACCA-324A340E76E3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31C9-280E-4DAF-A3EC-AA3A816A6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40000"/>
              <a:lumOff val="60000"/>
              <a:alpha val="55000"/>
            </a:schemeClr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C6BD2-09CF-4042-ACCA-324A340E76E3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31C9-280E-4DAF-A3EC-AA3A816A6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C6BD2-09CF-4042-ACCA-324A340E76E3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31C9-280E-4DAF-A3EC-AA3A816A6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C6BD2-09CF-4042-ACCA-324A340E76E3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31C9-280E-4DAF-A3EC-AA3A816A6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C6BD2-09CF-4042-ACCA-324A340E76E3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31C9-280E-4DAF-A3EC-AA3A816A6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C6BD2-09CF-4042-ACCA-324A340E76E3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31C9-280E-4DAF-A3EC-AA3A816A6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C6BD2-09CF-4042-ACCA-324A340E76E3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31C9-280E-4DAF-A3EC-AA3A816A6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C6BD2-09CF-4042-ACCA-324A340E76E3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31C9-280E-4DAF-A3EC-AA3A816A6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C6BD2-09CF-4042-ACCA-324A340E76E3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931C9-280E-4DAF-A3EC-AA3A816A6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fld id="{12FC6BD2-09CF-4042-ACCA-324A340E76E3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E76931C9-280E-4DAF-A3EC-AA3A816A6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://z.about.com/d/coins/1/5/Z/-/-/-/Coin-anatomy-6.jp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Inference and Sampling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838200" y="2438400"/>
            <a:ext cx="7543800" cy="289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Text Box 22"/>
          <p:cNvSpPr txBox="1">
            <a:spLocks noChangeArrowheads="1"/>
          </p:cNvSpPr>
          <p:nvPr/>
        </p:nvSpPr>
        <p:spPr bwMode="auto">
          <a:xfrm>
            <a:off x="2057400" y="609600"/>
            <a:ext cx="3519938" cy="523220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Systematic: Transect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41990" name="Line 25"/>
          <p:cNvSpPr>
            <a:spLocks noChangeShapeType="1"/>
          </p:cNvSpPr>
          <p:nvPr/>
        </p:nvSpPr>
        <p:spPr bwMode="auto">
          <a:xfrm>
            <a:off x="838200" y="34290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5" name="Oval 15"/>
          <p:cNvSpPr>
            <a:spLocks noChangeArrowheads="1"/>
          </p:cNvSpPr>
          <p:nvPr/>
        </p:nvSpPr>
        <p:spPr bwMode="auto">
          <a:xfrm>
            <a:off x="7239000" y="3352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Oval 17"/>
          <p:cNvSpPr>
            <a:spLocks noChangeArrowheads="1"/>
          </p:cNvSpPr>
          <p:nvPr/>
        </p:nvSpPr>
        <p:spPr bwMode="auto">
          <a:xfrm>
            <a:off x="5410200" y="3352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Oval 18"/>
          <p:cNvSpPr>
            <a:spLocks noChangeArrowheads="1"/>
          </p:cNvSpPr>
          <p:nvPr/>
        </p:nvSpPr>
        <p:spPr bwMode="auto">
          <a:xfrm>
            <a:off x="4419600" y="3352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Oval 20"/>
          <p:cNvSpPr>
            <a:spLocks noChangeArrowheads="1"/>
          </p:cNvSpPr>
          <p:nvPr/>
        </p:nvSpPr>
        <p:spPr bwMode="auto">
          <a:xfrm>
            <a:off x="3581400" y="3352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Oval 36"/>
          <p:cNvSpPr>
            <a:spLocks noChangeArrowheads="1"/>
          </p:cNvSpPr>
          <p:nvPr/>
        </p:nvSpPr>
        <p:spPr bwMode="auto">
          <a:xfrm>
            <a:off x="6248400" y="3352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2" name="Oval 37"/>
          <p:cNvSpPr>
            <a:spLocks noChangeArrowheads="1"/>
          </p:cNvSpPr>
          <p:nvPr/>
        </p:nvSpPr>
        <p:spPr bwMode="auto">
          <a:xfrm>
            <a:off x="2590800" y="3352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15"/>
          <p:cNvSpPr>
            <a:spLocks noChangeArrowheads="1"/>
          </p:cNvSpPr>
          <p:nvPr/>
        </p:nvSpPr>
        <p:spPr bwMode="auto">
          <a:xfrm>
            <a:off x="8229600" y="3352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371600" y="2209800"/>
            <a:ext cx="45719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37"/>
          <p:cNvSpPr>
            <a:spLocks noChangeArrowheads="1"/>
          </p:cNvSpPr>
          <p:nvPr/>
        </p:nvSpPr>
        <p:spPr bwMode="auto">
          <a:xfrm>
            <a:off x="1752600" y="3352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7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838200" y="609600"/>
            <a:ext cx="7467600" cy="556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Text Box 31"/>
          <p:cNvSpPr txBox="1">
            <a:spLocks noChangeArrowheads="1"/>
          </p:cNvSpPr>
          <p:nvPr/>
        </p:nvSpPr>
        <p:spPr bwMode="auto">
          <a:xfrm>
            <a:off x="7010400" y="228600"/>
            <a:ext cx="1490663" cy="519113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Clusters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971800" y="4343400"/>
            <a:ext cx="1219200" cy="1143000"/>
            <a:chOff x="3696" y="2688"/>
            <a:chExt cx="768" cy="720"/>
          </a:xfrm>
        </p:grpSpPr>
        <p:sp>
          <p:nvSpPr>
            <p:cNvPr id="43030" name="Rectangle 37"/>
            <p:cNvSpPr>
              <a:spLocks noChangeArrowheads="1"/>
            </p:cNvSpPr>
            <p:nvPr/>
          </p:nvSpPr>
          <p:spPr bwMode="auto">
            <a:xfrm>
              <a:off x="3696" y="2688"/>
              <a:ext cx="76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1" name="Oval 38"/>
            <p:cNvSpPr>
              <a:spLocks noChangeArrowheads="1"/>
            </p:cNvSpPr>
            <p:nvPr/>
          </p:nvSpPr>
          <p:spPr bwMode="auto">
            <a:xfrm>
              <a:off x="3840" y="278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Oval 39"/>
            <p:cNvSpPr>
              <a:spLocks noChangeArrowheads="1"/>
            </p:cNvSpPr>
            <p:nvPr/>
          </p:nvSpPr>
          <p:spPr bwMode="auto">
            <a:xfrm>
              <a:off x="3792" y="3072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3" name="Oval 40"/>
            <p:cNvSpPr>
              <a:spLocks noChangeArrowheads="1"/>
            </p:cNvSpPr>
            <p:nvPr/>
          </p:nvSpPr>
          <p:spPr bwMode="auto">
            <a:xfrm>
              <a:off x="4272" y="278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4" name="Oval 41"/>
            <p:cNvSpPr>
              <a:spLocks noChangeArrowheads="1"/>
            </p:cNvSpPr>
            <p:nvPr/>
          </p:nvSpPr>
          <p:spPr bwMode="auto">
            <a:xfrm>
              <a:off x="4224" y="2976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5" name="Oval 42"/>
            <p:cNvSpPr>
              <a:spLocks noChangeArrowheads="1"/>
            </p:cNvSpPr>
            <p:nvPr/>
          </p:nvSpPr>
          <p:spPr bwMode="auto">
            <a:xfrm>
              <a:off x="3984" y="316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5867400" y="1676400"/>
            <a:ext cx="1219200" cy="1143000"/>
            <a:chOff x="4176" y="672"/>
            <a:chExt cx="768" cy="720"/>
          </a:xfrm>
        </p:grpSpPr>
        <p:sp>
          <p:nvSpPr>
            <p:cNvPr id="43026" name="Rectangle 43"/>
            <p:cNvSpPr>
              <a:spLocks noChangeArrowheads="1"/>
            </p:cNvSpPr>
            <p:nvPr/>
          </p:nvSpPr>
          <p:spPr bwMode="auto">
            <a:xfrm>
              <a:off x="4176" y="672"/>
              <a:ext cx="76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7" name="Oval 44"/>
            <p:cNvSpPr>
              <a:spLocks noChangeArrowheads="1"/>
            </p:cNvSpPr>
            <p:nvPr/>
          </p:nvSpPr>
          <p:spPr bwMode="auto">
            <a:xfrm>
              <a:off x="4656" y="76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Oval 45"/>
            <p:cNvSpPr>
              <a:spLocks noChangeArrowheads="1"/>
            </p:cNvSpPr>
            <p:nvPr/>
          </p:nvSpPr>
          <p:spPr bwMode="auto">
            <a:xfrm>
              <a:off x="4704" y="110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9" name="Oval 46"/>
            <p:cNvSpPr>
              <a:spLocks noChangeArrowheads="1"/>
            </p:cNvSpPr>
            <p:nvPr/>
          </p:nvSpPr>
          <p:spPr bwMode="auto">
            <a:xfrm>
              <a:off x="4320" y="960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1219200" y="990600"/>
            <a:ext cx="1219200" cy="990600"/>
            <a:chOff x="768" y="624"/>
            <a:chExt cx="768" cy="624"/>
          </a:xfrm>
        </p:grpSpPr>
        <p:grpSp>
          <p:nvGrpSpPr>
            <p:cNvPr id="5" name="Group 52"/>
            <p:cNvGrpSpPr>
              <a:grpSpLocks/>
            </p:cNvGrpSpPr>
            <p:nvPr/>
          </p:nvGrpSpPr>
          <p:grpSpPr bwMode="auto">
            <a:xfrm>
              <a:off x="768" y="624"/>
              <a:ext cx="768" cy="624"/>
              <a:chOff x="768" y="624"/>
              <a:chExt cx="768" cy="624"/>
            </a:xfrm>
          </p:grpSpPr>
          <p:grpSp>
            <p:nvGrpSpPr>
              <p:cNvPr id="6" name="Group 51"/>
              <p:cNvGrpSpPr>
                <a:grpSpLocks/>
              </p:cNvGrpSpPr>
              <p:nvPr/>
            </p:nvGrpSpPr>
            <p:grpSpPr bwMode="auto">
              <a:xfrm>
                <a:off x="768" y="624"/>
                <a:ext cx="768" cy="624"/>
                <a:chOff x="768" y="624"/>
                <a:chExt cx="768" cy="624"/>
              </a:xfrm>
            </p:grpSpPr>
            <p:sp>
              <p:nvSpPr>
                <p:cNvPr id="43020" name="Rectangle 32"/>
                <p:cNvSpPr>
                  <a:spLocks noChangeArrowheads="1"/>
                </p:cNvSpPr>
                <p:nvPr/>
              </p:nvSpPr>
              <p:spPr bwMode="auto">
                <a:xfrm>
                  <a:off x="768" y="624"/>
                  <a:ext cx="768" cy="62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021" name="Line 33"/>
                <p:cNvSpPr>
                  <a:spLocks noChangeShapeType="1"/>
                </p:cNvSpPr>
                <p:nvPr/>
              </p:nvSpPr>
              <p:spPr bwMode="auto">
                <a:xfrm>
                  <a:off x="768" y="1104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22" name="Line 34"/>
                <p:cNvSpPr>
                  <a:spLocks noChangeShapeType="1"/>
                </p:cNvSpPr>
                <p:nvPr/>
              </p:nvSpPr>
              <p:spPr bwMode="auto">
                <a:xfrm>
                  <a:off x="768" y="816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23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624"/>
                  <a:ext cx="0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24" name="Line 36"/>
                <p:cNvSpPr>
                  <a:spLocks noChangeShapeType="1"/>
                </p:cNvSpPr>
                <p:nvPr/>
              </p:nvSpPr>
              <p:spPr bwMode="auto">
                <a:xfrm>
                  <a:off x="960" y="624"/>
                  <a:ext cx="0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25" name="Oval 49"/>
                <p:cNvSpPr>
                  <a:spLocks noChangeArrowheads="1"/>
                </p:cNvSpPr>
                <p:nvPr/>
              </p:nvSpPr>
              <p:spPr bwMode="auto">
                <a:xfrm>
                  <a:off x="1296" y="1056"/>
                  <a:ext cx="96" cy="9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018" name="Oval 48"/>
              <p:cNvSpPr>
                <a:spLocks noChangeArrowheads="1"/>
              </p:cNvSpPr>
              <p:nvPr/>
            </p:nvSpPr>
            <p:spPr bwMode="auto">
              <a:xfrm>
                <a:off x="1296" y="768"/>
                <a:ext cx="96" cy="96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9" name="Oval 50"/>
              <p:cNvSpPr>
                <a:spLocks noChangeArrowheads="1"/>
              </p:cNvSpPr>
              <p:nvPr/>
            </p:nvSpPr>
            <p:spPr bwMode="auto">
              <a:xfrm>
                <a:off x="912" y="1056"/>
                <a:ext cx="96" cy="96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6" name="Oval 47"/>
            <p:cNvSpPr>
              <a:spLocks noChangeArrowheads="1"/>
            </p:cNvSpPr>
            <p:nvPr/>
          </p:nvSpPr>
          <p:spPr bwMode="auto">
            <a:xfrm>
              <a:off x="912" y="76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662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43011" name="Text Box 31"/>
          <p:cNvSpPr txBox="1">
            <a:spLocks noChangeArrowheads="1"/>
          </p:cNvSpPr>
          <p:nvPr/>
        </p:nvSpPr>
        <p:spPr bwMode="auto">
          <a:xfrm>
            <a:off x="7010400" y="228600"/>
            <a:ext cx="1750287" cy="523220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Transects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43033" name="Oval 40"/>
          <p:cNvSpPr>
            <a:spLocks noChangeArrowheads="1"/>
          </p:cNvSpPr>
          <p:nvPr/>
        </p:nvSpPr>
        <p:spPr bwMode="auto">
          <a:xfrm>
            <a:off x="7924800" y="2895600"/>
            <a:ext cx="219075" cy="203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Oval 39"/>
          <p:cNvSpPr>
            <a:spLocks noChangeArrowheads="1"/>
          </p:cNvSpPr>
          <p:nvPr/>
        </p:nvSpPr>
        <p:spPr bwMode="auto">
          <a:xfrm>
            <a:off x="7010400" y="3886200"/>
            <a:ext cx="219075" cy="203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4" name="Oval 41"/>
          <p:cNvSpPr>
            <a:spLocks noChangeArrowheads="1"/>
          </p:cNvSpPr>
          <p:nvPr/>
        </p:nvSpPr>
        <p:spPr bwMode="auto">
          <a:xfrm>
            <a:off x="7543800" y="3352800"/>
            <a:ext cx="219075" cy="203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5" name="Oval 42"/>
          <p:cNvSpPr>
            <a:spLocks noChangeArrowheads="1"/>
          </p:cNvSpPr>
          <p:nvPr/>
        </p:nvSpPr>
        <p:spPr bwMode="auto">
          <a:xfrm>
            <a:off x="6400800" y="4343400"/>
            <a:ext cx="219075" cy="203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42"/>
          <p:cNvSpPr>
            <a:spLocks noChangeArrowheads="1"/>
          </p:cNvSpPr>
          <p:nvPr/>
        </p:nvSpPr>
        <p:spPr bwMode="auto">
          <a:xfrm>
            <a:off x="5638800" y="4724400"/>
            <a:ext cx="219075" cy="203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85800" y="4495800"/>
            <a:ext cx="1971675" cy="1727200"/>
            <a:chOff x="609600" y="4343400"/>
            <a:chExt cx="1971675" cy="1727200"/>
          </a:xfrm>
        </p:grpSpPr>
        <p:sp>
          <p:nvSpPr>
            <p:cNvPr id="35" name="Oval 40"/>
            <p:cNvSpPr>
              <a:spLocks noChangeArrowheads="1"/>
            </p:cNvSpPr>
            <p:nvPr/>
          </p:nvSpPr>
          <p:spPr bwMode="auto">
            <a:xfrm>
              <a:off x="2362200" y="4343400"/>
              <a:ext cx="219075" cy="2032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" name="Group 29"/>
            <p:cNvGrpSpPr/>
            <p:nvPr/>
          </p:nvGrpSpPr>
          <p:grpSpPr>
            <a:xfrm>
              <a:off x="609600" y="4800600"/>
              <a:ext cx="1590675" cy="1270000"/>
              <a:chOff x="609600" y="4800600"/>
              <a:chExt cx="1590675" cy="1270000"/>
            </a:xfrm>
          </p:grpSpPr>
          <p:sp>
            <p:nvSpPr>
              <p:cNvPr id="37" name="Oval 39"/>
              <p:cNvSpPr>
                <a:spLocks noChangeArrowheads="1"/>
              </p:cNvSpPr>
              <p:nvPr/>
            </p:nvSpPr>
            <p:spPr bwMode="auto">
              <a:xfrm>
                <a:off x="1600200" y="5181600"/>
                <a:ext cx="219075" cy="2032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Oval 41"/>
              <p:cNvSpPr>
                <a:spLocks noChangeArrowheads="1"/>
              </p:cNvSpPr>
              <p:nvPr/>
            </p:nvSpPr>
            <p:spPr bwMode="auto">
              <a:xfrm>
                <a:off x="1981200" y="4800600"/>
                <a:ext cx="219075" cy="2032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Oval 42"/>
              <p:cNvSpPr>
                <a:spLocks noChangeArrowheads="1"/>
              </p:cNvSpPr>
              <p:nvPr/>
            </p:nvSpPr>
            <p:spPr bwMode="auto">
              <a:xfrm>
                <a:off x="1143000" y="5562600"/>
                <a:ext cx="219075" cy="2032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Oval 42"/>
              <p:cNvSpPr>
                <a:spLocks noChangeArrowheads="1"/>
              </p:cNvSpPr>
              <p:nvPr/>
            </p:nvSpPr>
            <p:spPr bwMode="auto">
              <a:xfrm>
                <a:off x="609600" y="5867400"/>
                <a:ext cx="219075" cy="2032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2209800" y="609600"/>
            <a:ext cx="219075" cy="203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1447800" y="1447800"/>
            <a:ext cx="219075" cy="203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1"/>
          <p:cNvSpPr>
            <a:spLocks noChangeArrowheads="1"/>
          </p:cNvSpPr>
          <p:nvPr/>
        </p:nvSpPr>
        <p:spPr bwMode="auto">
          <a:xfrm>
            <a:off x="1828800" y="1066800"/>
            <a:ext cx="219075" cy="203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276600" y="304800"/>
            <a:ext cx="203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Polygon A</a:t>
            </a:r>
            <a:endParaRPr lang="en-US" dirty="0"/>
          </a:p>
        </p:txBody>
      </p:sp>
      <p:sp>
        <p:nvSpPr>
          <p:cNvPr id="54" name="Freeform 53"/>
          <p:cNvSpPr/>
          <p:nvPr/>
        </p:nvSpPr>
        <p:spPr>
          <a:xfrm>
            <a:off x="845389" y="349073"/>
            <a:ext cx="2462967" cy="2049070"/>
          </a:xfrm>
          <a:custGeom>
            <a:avLst/>
            <a:gdLst>
              <a:gd name="connsiteX0" fmla="*/ 1449237 w 2462967"/>
              <a:gd name="connsiteY0" fmla="*/ 13236 h 2049070"/>
              <a:gd name="connsiteX1" fmla="*/ 1449237 w 2462967"/>
              <a:gd name="connsiteY1" fmla="*/ 13236 h 2049070"/>
              <a:gd name="connsiteX2" fmla="*/ 1207698 w 2462967"/>
              <a:gd name="connsiteY2" fmla="*/ 116753 h 2049070"/>
              <a:gd name="connsiteX3" fmla="*/ 1086928 w 2462967"/>
              <a:gd name="connsiteY3" fmla="*/ 185765 h 2049070"/>
              <a:gd name="connsiteX4" fmla="*/ 914400 w 2462967"/>
              <a:gd name="connsiteY4" fmla="*/ 237523 h 2049070"/>
              <a:gd name="connsiteX5" fmla="*/ 603849 w 2462967"/>
              <a:gd name="connsiteY5" fmla="*/ 358293 h 2049070"/>
              <a:gd name="connsiteX6" fmla="*/ 431320 w 2462967"/>
              <a:gd name="connsiteY6" fmla="*/ 479063 h 2049070"/>
              <a:gd name="connsiteX7" fmla="*/ 310551 w 2462967"/>
              <a:gd name="connsiteY7" fmla="*/ 599833 h 2049070"/>
              <a:gd name="connsiteX8" fmla="*/ 241539 w 2462967"/>
              <a:gd name="connsiteY8" fmla="*/ 668844 h 2049070"/>
              <a:gd name="connsiteX9" fmla="*/ 189781 w 2462967"/>
              <a:gd name="connsiteY9" fmla="*/ 720602 h 2049070"/>
              <a:gd name="connsiteX10" fmla="*/ 120769 w 2462967"/>
              <a:gd name="connsiteY10" fmla="*/ 910384 h 2049070"/>
              <a:gd name="connsiteX11" fmla="*/ 69011 w 2462967"/>
              <a:gd name="connsiteY11" fmla="*/ 962142 h 2049070"/>
              <a:gd name="connsiteX12" fmla="*/ 0 w 2462967"/>
              <a:gd name="connsiteY12" fmla="*/ 1082912 h 2049070"/>
              <a:gd name="connsiteX13" fmla="*/ 51758 w 2462967"/>
              <a:gd name="connsiteY13" fmla="*/ 1324452 h 2049070"/>
              <a:gd name="connsiteX14" fmla="*/ 172528 w 2462967"/>
              <a:gd name="connsiteY14" fmla="*/ 1445221 h 2049070"/>
              <a:gd name="connsiteX15" fmla="*/ 414068 w 2462967"/>
              <a:gd name="connsiteY15" fmla="*/ 1686761 h 2049070"/>
              <a:gd name="connsiteX16" fmla="*/ 483079 w 2462967"/>
              <a:gd name="connsiteY16" fmla="*/ 1755772 h 2049070"/>
              <a:gd name="connsiteX17" fmla="*/ 603849 w 2462967"/>
              <a:gd name="connsiteY17" fmla="*/ 1807531 h 2049070"/>
              <a:gd name="connsiteX18" fmla="*/ 897147 w 2462967"/>
              <a:gd name="connsiteY18" fmla="*/ 1928301 h 2049070"/>
              <a:gd name="connsiteX19" fmla="*/ 1086928 w 2462967"/>
              <a:gd name="connsiteY19" fmla="*/ 1997312 h 2049070"/>
              <a:gd name="connsiteX20" fmla="*/ 1259456 w 2462967"/>
              <a:gd name="connsiteY20" fmla="*/ 2049070 h 2049070"/>
              <a:gd name="connsiteX21" fmla="*/ 1932317 w 2462967"/>
              <a:gd name="connsiteY21" fmla="*/ 1997312 h 2049070"/>
              <a:gd name="connsiteX22" fmla="*/ 2104845 w 2462967"/>
              <a:gd name="connsiteY22" fmla="*/ 1876542 h 2049070"/>
              <a:gd name="connsiteX23" fmla="*/ 2173856 w 2462967"/>
              <a:gd name="connsiteY23" fmla="*/ 1824784 h 2049070"/>
              <a:gd name="connsiteX24" fmla="*/ 2225615 w 2462967"/>
              <a:gd name="connsiteY24" fmla="*/ 1755772 h 2049070"/>
              <a:gd name="connsiteX25" fmla="*/ 2346385 w 2462967"/>
              <a:gd name="connsiteY25" fmla="*/ 1635002 h 2049070"/>
              <a:gd name="connsiteX26" fmla="*/ 2363637 w 2462967"/>
              <a:gd name="connsiteY26" fmla="*/ 668844 h 2049070"/>
              <a:gd name="connsiteX27" fmla="*/ 2242868 w 2462967"/>
              <a:gd name="connsiteY27" fmla="*/ 496316 h 2049070"/>
              <a:gd name="connsiteX28" fmla="*/ 2122098 w 2462967"/>
              <a:gd name="connsiteY28" fmla="*/ 306535 h 2049070"/>
              <a:gd name="connsiteX29" fmla="*/ 2053086 w 2462967"/>
              <a:gd name="connsiteY29" fmla="*/ 254776 h 2049070"/>
              <a:gd name="connsiteX30" fmla="*/ 1932317 w 2462967"/>
              <a:gd name="connsiteY30" fmla="*/ 134006 h 2049070"/>
              <a:gd name="connsiteX31" fmla="*/ 1759788 w 2462967"/>
              <a:gd name="connsiteY31" fmla="*/ 64995 h 2049070"/>
              <a:gd name="connsiteX32" fmla="*/ 1690777 w 2462967"/>
              <a:gd name="connsiteY32" fmla="*/ 13236 h 2049070"/>
              <a:gd name="connsiteX33" fmla="*/ 1449237 w 2462967"/>
              <a:gd name="connsiteY33" fmla="*/ 13236 h 204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462967" h="2049070">
                <a:moveTo>
                  <a:pt x="1449237" y="13236"/>
                </a:moveTo>
                <a:lnTo>
                  <a:pt x="1449237" y="13236"/>
                </a:lnTo>
                <a:cubicBezTo>
                  <a:pt x="1368724" y="47742"/>
                  <a:pt x="1286785" y="79093"/>
                  <a:pt x="1207698" y="116753"/>
                </a:cubicBezTo>
                <a:cubicBezTo>
                  <a:pt x="1165836" y="136687"/>
                  <a:pt x="1129801" y="168111"/>
                  <a:pt x="1086928" y="185765"/>
                </a:cubicBezTo>
                <a:cubicBezTo>
                  <a:pt x="1031409" y="208626"/>
                  <a:pt x="969919" y="214662"/>
                  <a:pt x="914400" y="237523"/>
                </a:cubicBezTo>
                <a:cubicBezTo>
                  <a:pt x="532635" y="394721"/>
                  <a:pt x="1126950" y="215630"/>
                  <a:pt x="603849" y="358293"/>
                </a:cubicBezTo>
                <a:cubicBezTo>
                  <a:pt x="481205" y="521815"/>
                  <a:pt x="646461" y="325390"/>
                  <a:pt x="431320" y="479063"/>
                </a:cubicBezTo>
                <a:cubicBezTo>
                  <a:pt x="384993" y="512154"/>
                  <a:pt x="350808" y="559576"/>
                  <a:pt x="310551" y="599833"/>
                </a:cubicBezTo>
                <a:lnTo>
                  <a:pt x="241539" y="668844"/>
                </a:lnTo>
                <a:lnTo>
                  <a:pt x="189781" y="720602"/>
                </a:lnTo>
                <a:cubicBezTo>
                  <a:pt x="166777" y="783863"/>
                  <a:pt x="150872" y="850177"/>
                  <a:pt x="120769" y="910384"/>
                </a:cubicBezTo>
                <a:cubicBezTo>
                  <a:pt x="109857" y="932207"/>
                  <a:pt x="83003" y="942154"/>
                  <a:pt x="69011" y="962142"/>
                </a:cubicBezTo>
                <a:cubicBezTo>
                  <a:pt x="42422" y="1000126"/>
                  <a:pt x="23004" y="1042655"/>
                  <a:pt x="0" y="1082912"/>
                </a:cubicBezTo>
                <a:cubicBezTo>
                  <a:pt x="17253" y="1163425"/>
                  <a:pt x="16357" y="1250109"/>
                  <a:pt x="51758" y="1324452"/>
                </a:cubicBezTo>
                <a:cubicBezTo>
                  <a:pt x="76235" y="1375853"/>
                  <a:pt x="132271" y="1404964"/>
                  <a:pt x="172528" y="1445221"/>
                </a:cubicBezTo>
                <a:lnTo>
                  <a:pt x="414068" y="1686761"/>
                </a:lnTo>
                <a:cubicBezTo>
                  <a:pt x="437072" y="1709765"/>
                  <a:pt x="453177" y="1742957"/>
                  <a:pt x="483079" y="1755772"/>
                </a:cubicBezTo>
                <a:lnTo>
                  <a:pt x="603849" y="1807531"/>
                </a:lnTo>
                <a:cubicBezTo>
                  <a:pt x="710886" y="1950248"/>
                  <a:pt x="610668" y="1848087"/>
                  <a:pt x="897147" y="1928301"/>
                </a:cubicBezTo>
                <a:cubicBezTo>
                  <a:pt x="961967" y="1946451"/>
                  <a:pt x="1023069" y="1976026"/>
                  <a:pt x="1086928" y="1997312"/>
                </a:cubicBezTo>
                <a:cubicBezTo>
                  <a:pt x="1143888" y="2016299"/>
                  <a:pt x="1201947" y="2031817"/>
                  <a:pt x="1259456" y="2049070"/>
                </a:cubicBezTo>
                <a:cubicBezTo>
                  <a:pt x="1483743" y="2031817"/>
                  <a:pt x="1709257" y="2026407"/>
                  <a:pt x="1932317" y="1997312"/>
                </a:cubicBezTo>
                <a:cubicBezTo>
                  <a:pt x="2074609" y="1978752"/>
                  <a:pt x="2030029" y="1951358"/>
                  <a:pt x="2104845" y="1876542"/>
                </a:cubicBezTo>
                <a:cubicBezTo>
                  <a:pt x="2125178" y="1856210"/>
                  <a:pt x="2153523" y="1845117"/>
                  <a:pt x="2173856" y="1824784"/>
                </a:cubicBezTo>
                <a:cubicBezTo>
                  <a:pt x="2194189" y="1804451"/>
                  <a:pt x="2205282" y="1776105"/>
                  <a:pt x="2225615" y="1755772"/>
                </a:cubicBezTo>
                <a:cubicBezTo>
                  <a:pt x="2386642" y="1594745"/>
                  <a:pt x="2208360" y="1819035"/>
                  <a:pt x="2346385" y="1635002"/>
                </a:cubicBezTo>
                <a:cubicBezTo>
                  <a:pt x="2397829" y="1184863"/>
                  <a:pt x="2462967" y="1066163"/>
                  <a:pt x="2363637" y="668844"/>
                </a:cubicBezTo>
                <a:cubicBezTo>
                  <a:pt x="2326721" y="521179"/>
                  <a:pt x="2304152" y="583864"/>
                  <a:pt x="2242868" y="496316"/>
                </a:cubicBezTo>
                <a:cubicBezTo>
                  <a:pt x="2196936" y="430700"/>
                  <a:pt x="2178514" y="362951"/>
                  <a:pt x="2122098" y="306535"/>
                </a:cubicBezTo>
                <a:cubicBezTo>
                  <a:pt x="2101765" y="286202"/>
                  <a:pt x="2073419" y="275109"/>
                  <a:pt x="2053086" y="254776"/>
                </a:cubicBezTo>
                <a:cubicBezTo>
                  <a:pt x="1984076" y="185766"/>
                  <a:pt x="2024331" y="180013"/>
                  <a:pt x="1932317" y="134006"/>
                </a:cubicBezTo>
                <a:cubicBezTo>
                  <a:pt x="1876916" y="106306"/>
                  <a:pt x="1815189" y="92695"/>
                  <a:pt x="1759788" y="64995"/>
                </a:cubicBezTo>
                <a:cubicBezTo>
                  <a:pt x="1734069" y="52135"/>
                  <a:pt x="1719140" y="17963"/>
                  <a:pt x="1690777" y="13236"/>
                </a:cubicBezTo>
                <a:cubicBezTo>
                  <a:pt x="1611359" y="0"/>
                  <a:pt x="1489494" y="13236"/>
                  <a:pt x="1449237" y="13236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33400" y="3505200"/>
            <a:ext cx="2053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Polygon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05400" y="1981200"/>
            <a:ext cx="2076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Polygon C</a:t>
            </a:r>
            <a:endParaRPr lang="en-US" dirty="0"/>
          </a:p>
        </p:txBody>
      </p:sp>
      <p:sp>
        <p:nvSpPr>
          <p:cNvPr id="55" name="Freeform 54"/>
          <p:cNvSpPr/>
          <p:nvPr/>
        </p:nvSpPr>
        <p:spPr>
          <a:xfrm>
            <a:off x="-51758" y="4037162"/>
            <a:ext cx="3071003" cy="2629248"/>
          </a:xfrm>
          <a:custGeom>
            <a:avLst/>
            <a:gdLst>
              <a:gd name="connsiteX0" fmla="*/ 2829464 w 3071003"/>
              <a:gd name="connsiteY0" fmla="*/ 0 h 2629248"/>
              <a:gd name="connsiteX1" fmla="*/ 2829464 w 3071003"/>
              <a:gd name="connsiteY1" fmla="*/ 0 h 2629248"/>
              <a:gd name="connsiteX2" fmla="*/ 2346384 w 3071003"/>
              <a:gd name="connsiteY2" fmla="*/ 120770 h 2629248"/>
              <a:gd name="connsiteX3" fmla="*/ 2294626 w 3071003"/>
              <a:gd name="connsiteY3" fmla="*/ 172529 h 2629248"/>
              <a:gd name="connsiteX4" fmla="*/ 2173856 w 3071003"/>
              <a:gd name="connsiteY4" fmla="*/ 241540 h 2629248"/>
              <a:gd name="connsiteX5" fmla="*/ 1984075 w 3071003"/>
              <a:gd name="connsiteY5" fmla="*/ 293298 h 2629248"/>
              <a:gd name="connsiteX6" fmla="*/ 1690777 w 3071003"/>
              <a:gd name="connsiteY6" fmla="*/ 414068 h 2629248"/>
              <a:gd name="connsiteX7" fmla="*/ 1380226 w 3071003"/>
              <a:gd name="connsiteY7" fmla="*/ 534838 h 2629248"/>
              <a:gd name="connsiteX8" fmla="*/ 1328467 w 3071003"/>
              <a:gd name="connsiteY8" fmla="*/ 603849 h 2629248"/>
              <a:gd name="connsiteX9" fmla="*/ 1138686 w 3071003"/>
              <a:gd name="connsiteY9" fmla="*/ 724619 h 2629248"/>
              <a:gd name="connsiteX10" fmla="*/ 1086928 w 3071003"/>
              <a:gd name="connsiteY10" fmla="*/ 776378 h 2629248"/>
              <a:gd name="connsiteX11" fmla="*/ 897147 w 3071003"/>
              <a:gd name="connsiteY11" fmla="*/ 897147 h 2629248"/>
              <a:gd name="connsiteX12" fmla="*/ 845388 w 3071003"/>
              <a:gd name="connsiteY12" fmla="*/ 966159 h 2629248"/>
              <a:gd name="connsiteX13" fmla="*/ 776377 w 3071003"/>
              <a:gd name="connsiteY13" fmla="*/ 1017917 h 2629248"/>
              <a:gd name="connsiteX14" fmla="*/ 724618 w 3071003"/>
              <a:gd name="connsiteY14" fmla="*/ 1086929 h 2629248"/>
              <a:gd name="connsiteX15" fmla="*/ 534837 w 3071003"/>
              <a:gd name="connsiteY15" fmla="*/ 1207698 h 2629248"/>
              <a:gd name="connsiteX16" fmla="*/ 414067 w 3071003"/>
              <a:gd name="connsiteY16" fmla="*/ 1328468 h 2629248"/>
              <a:gd name="connsiteX17" fmla="*/ 362309 w 3071003"/>
              <a:gd name="connsiteY17" fmla="*/ 1380227 h 2629248"/>
              <a:gd name="connsiteX18" fmla="*/ 172528 w 3071003"/>
              <a:gd name="connsiteY18" fmla="*/ 1500996 h 2629248"/>
              <a:gd name="connsiteX19" fmla="*/ 120769 w 3071003"/>
              <a:gd name="connsiteY19" fmla="*/ 1621766 h 2629248"/>
              <a:gd name="connsiteX20" fmla="*/ 0 w 3071003"/>
              <a:gd name="connsiteY20" fmla="*/ 1742536 h 2629248"/>
              <a:gd name="connsiteX21" fmla="*/ 51758 w 3071003"/>
              <a:gd name="connsiteY21" fmla="*/ 2104846 h 2629248"/>
              <a:gd name="connsiteX22" fmla="*/ 224286 w 3071003"/>
              <a:gd name="connsiteY22" fmla="*/ 2346385 h 2629248"/>
              <a:gd name="connsiteX23" fmla="*/ 414067 w 3071003"/>
              <a:gd name="connsiteY23" fmla="*/ 2467155 h 2629248"/>
              <a:gd name="connsiteX24" fmla="*/ 465826 w 3071003"/>
              <a:gd name="connsiteY24" fmla="*/ 2536166 h 2629248"/>
              <a:gd name="connsiteX25" fmla="*/ 948905 w 3071003"/>
              <a:gd name="connsiteY25" fmla="*/ 2536166 h 2629248"/>
              <a:gd name="connsiteX26" fmla="*/ 1190445 w 3071003"/>
              <a:gd name="connsiteY26" fmla="*/ 2484408 h 2629248"/>
              <a:gd name="connsiteX27" fmla="*/ 1673524 w 3071003"/>
              <a:gd name="connsiteY27" fmla="*/ 2294627 h 2629248"/>
              <a:gd name="connsiteX28" fmla="*/ 1915064 w 3071003"/>
              <a:gd name="connsiteY28" fmla="*/ 2173857 h 2629248"/>
              <a:gd name="connsiteX29" fmla="*/ 2035833 w 3071003"/>
              <a:gd name="connsiteY29" fmla="*/ 2053087 h 2629248"/>
              <a:gd name="connsiteX30" fmla="*/ 2104845 w 3071003"/>
              <a:gd name="connsiteY30" fmla="*/ 2001329 h 2629248"/>
              <a:gd name="connsiteX31" fmla="*/ 2156603 w 3071003"/>
              <a:gd name="connsiteY31" fmla="*/ 1932317 h 2629248"/>
              <a:gd name="connsiteX32" fmla="*/ 2225615 w 3071003"/>
              <a:gd name="connsiteY32" fmla="*/ 1880559 h 2629248"/>
              <a:gd name="connsiteX33" fmla="*/ 2277373 w 3071003"/>
              <a:gd name="connsiteY33" fmla="*/ 1811547 h 2629248"/>
              <a:gd name="connsiteX34" fmla="*/ 2346384 w 3071003"/>
              <a:gd name="connsiteY34" fmla="*/ 1759789 h 2629248"/>
              <a:gd name="connsiteX35" fmla="*/ 2398143 w 3071003"/>
              <a:gd name="connsiteY35" fmla="*/ 1690778 h 2629248"/>
              <a:gd name="connsiteX36" fmla="*/ 2467154 w 3071003"/>
              <a:gd name="connsiteY36" fmla="*/ 1639019 h 2629248"/>
              <a:gd name="connsiteX37" fmla="*/ 2518913 w 3071003"/>
              <a:gd name="connsiteY37" fmla="*/ 1570008 h 2629248"/>
              <a:gd name="connsiteX38" fmla="*/ 2639683 w 3071003"/>
              <a:gd name="connsiteY38" fmla="*/ 1449238 h 2629248"/>
              <a:gd name="connsiteX39" fmla="*/ 2708694 w 3071003"/>
              <a:gd name="connsiteY39" fmla="*/ 1328468 h 2629248"/>
              <a:gd name="connsiteX40" fmla="*/ 2829464 w 3071003"/>
              <a:gd name="connsiteY40" fmla="*/ 1207698 h 2629248"/>
              <a:gd name="connsiteX41" fmla="*/ 2950233 w 3071003"/>
              <a:gd name="connsiteY41" fmla="*/ 966159 h 2629248"/>
              <a:gd name="connsiteX42" fmla="*/ 3001992 w 3071003"/>
              <a:gd name="connsiteY42" fmla="*/ 914400 h 2629248"/>
              <a:gd name="connsiteX43" fmla="*/ 3071003 w 3071003"/>
              <a:gd name="connsiteY43" fmla="*/ 793630 h 2629248"/>
              <a:gd name="connsiteX44" fmla="*/ 3019245 w 3071003"/>
              <a:gd name="connsiteY44" fmla="*/ 362310 h 2629248"/>
              <a:gd name="connsiteX45" fmla="*/ 2950233 w 3071003"/>
              <a:gd name="connsiteY45" fmla="*/ 310551 h 2629248"/>
              <a:gd name="connsiteX46" fmla="*/ 2898475 w 3071003"/>
              <a:gd name="connsiteY46" fmla="*/ 241540 h 2629248"/>
              <a:gd name="connsiteX47" fmla="*/ 2829464 w 3071003"/>
              <a:gd name="connsiteY47" fmla="*/ 120770 h 2629248"/>
              <a:gd name="connsiteX48" fmla="*/ 2708694 w 3071003"/>
              <a:gd name="connsiteY48" fmla="*/ 0 h 2629248"/>
              <a:gd name="connsiteX49" fmla="*/ 2708694 w 3071003"/>
              <a:gd name="connsiteY49" fmla="*/ 0 h 2629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071003" h="2629248">
                <a:moveTo>
                  <a:pt x="2829464" y="0"/>
                </a:moveTo>
                <a:lnTo>
                  <a:pt x="2829464" y="0"/>
                </a:lnTo>
                <a:cubicBezTo>
                  <a:pt x="2645854" y="32402"/>
                  <a:pt x="2510147" y="38889"/>
                  <a:pt x="2346384" y="120770"/>
                </a:cubicBezTo>
                <a:cubicBezTo>
                  <a:pt x="2324561" y="131682"/>
                  <a:pt x="2314615" y="158537"/>
                  <a:pt x="2294626" y="172529"/>
                </a:cubicBezTo>
                <a:cubicBezTo>
                  <a:pt x="2256642" y="199118"/>
                  <a:pt x="2217069" y="224735"/>
                  <a:pt x="2173856" y="241540"/>
                </a:cubicBezTo>
                <a:cubicBezTo>
                  <a:pt x="2112744" y="265306"/>
                  <a:pt x="2047335" y="276045"/>
                  <a:pt x="1984075" y="293298"/>
                </a:cubicBezTo>
                <a:cubicBezTo>
                  <a:pt x="1693906" y="459110"/>
                  <a:pt x="2059573" y="262211"/>
                  <a:pt x="1690777" y="414068"/>
                </a:cubicBezTo>
                <a:cubicBezTo>
                  <a:pt x="1309012" y="571266"/>
                  <a:pt x="1903327" y="392175"/>
                  <a:pt x="1380226" y="534838"/>
                </a:cubicBezTo>
                <a:cubicBezTo>
                  <a:pt x="1362973" y="557842"/>
                  <a:pt x="1348800" y="583516"/>
                  <a:pt x="1328467" y="603849"/>
                </a:cubicBezTo>
                <a:cubicBezTo>
                  <a:pt x="1272043" y="660273"/>
                  <a:pt x="1204317" y="678677"/>
                  <a:pt x="1138686" y="724619"/>
                </a:cubicBezTo>
                <a:cubicBezTo>
                  <a:pt x="1118697" y="738611"/>
                  <a:pt x="1106917" y="762386"/>
                  <a:pt x="1086928" y="776378"/>
                </a:cubicBezTo>
                <a:cubicBezTo>
                  <a:pt x="1021307" y="822313"/>
                  <a:pt x="953566" y="840728"/>
                  <a:pt x="897147" y="897147"/>
                </a:cubicBezTo>
                <a:cubicBezTo>
                  <a:pt x="876814" y="917480"/>
                  <a:pt x="865721" y="945826"/>
                  <a:pt x="845388" y="966159"/>
                </a:cubicBezTo>
                <a:cubicBezTo>
                  <a:pt x="825055" y="986492"/>
                  <a:pt x="796710" y="997584"/>
                  <a:pt x="776377" y="1017917"/>
                </a:cubicBezTo>
                <a:cubicBezTo>
                  <a:pt x="756044" y="1038250"/>
                  <a:pt x="744951" y="1066596"/>
                  <a:pt x="724618" y="1086929"/>
                </a:cubicBezTo>
                <a:cubicBezTo>
                  <a:pt x="651922" y="1159625"/>
                  <a:pt x="626705" y="1135516"/>
                  <a:pt x="534837" y="1207698"/>
                </a:cubicBezTo>
                <a:cubicBezTo>
                  <a:pt x="490071" y="1242871"/>
                  <a:pt x="454324" y="1288211"/>
                  <a:pt x="414067" y="1328468"/>
                </a:cubicBezTo>
                <a:cubicBezTo>
                  <a:pt x="396814" y="1345721"/>
                  <a:pt x="383493" y="1368122"/>
                  <a:pt x="362309" y="1380227"/>
                </a:cubicBezTo>
                <a:cubicBezTo>
                  <a:pt x="216573" y="1463504"/>
                  <a:pt x="278632" y="1421419"/>
                  <a:pt x="172528" y="1500996"/>
                </a:cubicBezTo>
                <a:cubicBezTo>
                  <a:pt x="155275" y="1541253"/>
                  <a:pt x="146226" y="1586126"/>
                  <a:pt x="120769" y="1621766"/>
                </a:cubicBezTo>
                <a:cubicBezTo>
                  <a:pt x="87678" y="1668093"/>
                  <a:pt x="0" y="1742536"/>
                  <a:pt x="0" y="1742536"/>
                </a:cubicBezTo>
                <a:cubicBezTo>
                  <a:pt x="17253" y="1863306"/>
                  <a:pt x="26196" y="1985558"/>
                  <a:pt x="51758" y="2104846"/>
                </a:cubicBezTo>
                <a:cubicBezTo>
                  <a:pt x="78734" y="2230734"/>
                  <a:pt x="133912" y="2256011"/>
                  <a:pt x="224286" y="2346385"/>
                </a:cubicBezTo>
                <a:cubicBezTo>
                  <a:pt x="324266" y="2446365"/>
                  <a:pt x="263398" y="2402582"/>
                  <a:pt x="414067" y="2467155"/>
                </a:cubicBezTo>
                <a:cubicBezTo>
                  <a:pt x="431320" y="2490159"/>
                  <a:pt x="440107" y="2523306"/>
                  <a:pt x="465826" y="2536166"/>
                </a:cubicBezTo>
                <a:cubicBezTo>
                  <a:pt x="651990" y="2629248"/>
                  <a:pt x="741522" y="2576305"/>
                  <a:pt x="948905" y="2536166"/>
                </a:cubicBezTo>
                <a:cubicBezTo>
                  <a:pt x="1029746" y="2520519"/>
                  <a:pt x="1111154" y="2506610"/>
                  <a:pt x="1190445" y="2484408"/>
                </a:cubicBezTo>
                <a:cubicBezTo>
                  <a:pt x="1294510" y="2455270"/>
                  <a:pt x="1608691" y="2321641"/>
                  <a:pt x="1673524" y="2294627"/>
                </a:cubicBezTo>
                <a:cubicBezTo>
                  <a:pt x="1783715" y="2248714"/>
                  <a:pt x="1812581" y="2239074"/>
                  <a:pt x="1915064" y="2173857"/>
                </a:cubicBezTo>
                <a:cubicBezTo>
                  <a:pt x="2041586" y="2093343"/>
                  <a:pt x="1932315" y="2156604"/>
                  <a:pt x="2035833" y="2053087"/>
                </a:cubicBezTo>
                <a:cubicBezTo>
                  <a:pt x="2056166" y="2032754"/>
                  <a:pt x="2084512" y="2021662"/>
                  <a:pt x="2104845" y="2001329"/>
                </a:cubicBezTo>
                <a:cubicBezTo>
                  <a:pt x="2125178" y="1980996"/>
                  <a:pt x="2136270" y="1952650"/>
                  <a:pt x="2156603" y="1932317"/>
                </a:cubicBezTo>
                <a:cubicBezTo>
                  <a:pt x="2176936" y="1911984"/>
                  <a:pt x="2205282" y="1900892"/>
                  <a:pt x="2225615" y="1880559"/>
                </a:cubicBezTo>
                <a:cubicBezTo>
                  <a:pt x="2245948" y="1860226"/>
                  <a:pt x="2257040" y="1831880"/>
                  <a:pt x="2277373" y="1811547"/>
                </a:cubicBezTo>
                <a:cubicBezTo>
                  <a:pt x="2297705" y="1791214"/>
                  <a:pt x="2326051" y="1780121"/>
                  <a:pt x="2346384" y="1759789"/>
                </a:cubicBezTo>
                <a:cubicBezTo>
                  <a:pt x="2366717" y="1739456"/>
                  <a:pt x="2377810" y="1711111"/>
                  <a:pt x="2398143" y="1690778"/>
                </a:cubicBezTo>
                <a:cubicBezTo>
                  <a:pt x="2418476" y="1670445"/>
                  <a:pt x="2446821" y="1659352"/>
                  <a:pt x="2467154" y="1639019"/>
                </a:cubicBezTo>
                <a:cubicBezTo>
                  <a:pt x="2487487" y="1618686"/>
                  <a:pt x="2498580" y="1590341"/>
                  <a:pt x="2518913" y="1570008"/>
                </a:cubicBezTo>
                <a:cubicBezTo>
                  <a:pt x="2622425" y="1466496"/>
                  <a:pt x="2559173" y="1575753"/>
                  <a:pt x="2639683" y="1449238"/>
                </a:cubicBezTo>
                <a:cubicBezTo>
                  <a:pt x="2664576" y="1410121"/>
                  <a:pt x="2680048" y="1364926"/>
                  <a:pt x="2708694" y="1328468"/>
                </a:cubicBezTo>
                <a:cubicBezTo>
                  <a:pt x="2743867" y="1283702"/>
                  <a:pt x="2829464" y="1207698"/>
                  <a:pt x="2829464" y="1207698"/>
                </a:cubicBezTo>
                <a:cubicBezTo>
                  <a:pt x="2869034" y="1115367"/>
                  <a:pt x="2891730" y="1049735"/>
                  <a:pt x="2950233" y="966159"/>
                </a:cubicBezTo>
                <a:cubicBezTo>
                  <a:pt x="2964225" y="946170"/>
                  <a:pt x="2988000" y="934389"/>
                  <a:pt x="3001992" y="914400"/>
                </a:cubicBezTo>
                <a:cubicBezTo>
                  <a:pt x="3028581" y="876416"/>
                  <a:pt x="3047999" y="833887"/>
                  <a:pt x="3071003" y="793630"/>
                </a:cubicBezTo>
                <a:cubicBezTo>
                  <a:pt x="3053750" y="649857"/>
                  <a:pt x="3054365" y="502791"/>
                  <a:pt x="3019245" y="362310"/>
                </a:cubicBezTo>
                <a:cubicBezTo>
                  <a:pt x="3012271" y="334414"/>
                  <a:pt x="2970566" y="330884"/>
                  <a:pt x="2950233" y="310551"/>
                </a:cubicBezTo>
                <a:cubicBezTo>
                  <a:pt x="2929900" y="290218"/>
                  <a:pt x="2913913" y="265799"/>
                  <a:pt x="2898475" y="241540"/>
                </a:cubicBezTo>
                <a:cubicBezTo>
                  <a:pt x="2873583" y="202423"/>
                  <a:pt x="2858110" y="157228"/>
                  <a:pt x="2829464" y="120770"/>
                </a:cubicBezTo>
                <a:cubicBezTo>
                  <a:pt x="2794291" y="76004"/>
                  <a:pt x="2708694" y="0"/>
                  <a:pt x="2708694" y="0"/>
                </a:cubicBezTo>
                <a:lnTo>
                  <a:pt x="2708694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5182222" y="2493543"/>
            <a:ext cx="3806503" cy="3274654"/>
          </a:xfrm>
          <a:custGeom>
            <a:avLst/>
            <a:gdLst>
              <a:gd name="connsiteX0" fmla="*/ 2063967 w 3806503"/>
              <a:gd name="connsiteY0" fmla="*/ 42623 h 3274654"/>
              <a:gd name="connsiteX1" fmla="*/ 2063967 w 3806503"/>
              <a:gd name="connsiteY1" fmla="*/ 42623 h 3274654"/>
              <a:gd name="connsiteX2" fmla="*/ 1822427 w 3806503"/>
              <a:gd name="connsiteY2" fmla="*/ 146140 h 3274654"/>
              <a:gd name="connsiteX3" fmla="*/ 1770669 w 3806503"/>
              <a:gd name="connsiteY3" fmla="*/ 215151 h 3274654"/>
              <a:gd name="connsiteX4" fmla="*/ 1460118 w 3806503"/>
              <a:gd name="connsiteY4" fmla="*/ 335921 h 3274654"/>
              <a:gd name="connsiteX5" fmla="*/ 1218578 w 3806503"/>
              <a:gd name="connsiteY5" fmla="*/ 508449 h 3274654"/>
              <a:gd name="connsiteX6" fmla="*/ 1166820 w 3806503"/>
              <a:gd name="connsiteY6" fmla="*/ 577461 h 3274654"/>
              <a:gd name="connsiteX7" fmla="*/ 977038 w 3806503"/>
              <a:gd name="connsiteY7" fmla="*/ 698231 h 3274654"/>
              <a:gd name="connsiteX8" fmla="*/ 856269 w 3806503"/>
              <a:gd name="connsiteY8" fmla="*/ 819000 h 3274654"/>
              <a:gd name="connsiteX9" fmla="*/ 683740 w 3806503"/>
              <a:gd name="connsiteY9" fmla="*/ 991529 h 3274654"/>
              <a:gd name="connsiteX10" fmla="*/ 614729 w 3806503"/>
              <a:gd name="connsiteY10" fmla="*/ 1060540 h 3274654"/>
              <a:gd name="connsiteX11" fmla="*/ 562970 w 3806503"/>
              <a:gd name="connsiteY11" fmla="*/ 1112299 h 3274654"/>
              <a:gd name="connsiteX12" fmla="*/ 373189 w 3806503"/>
              <a:gd name="connsiteY12" fmla="*/ 1233068 h 3274654"/>
              <a:gd name="connsiteX13" fmla="*/ 252420 w 3806503"/>
              <a:gd name="connsiteY13" fmla="*/ 1422849 h 3274654"/>
              <a:gd name="connsiteX14" fmla="*/ 200661 w 3806503"/>
              <a:gd name="connsiteY14" fmla="*/ 1543619 h 3274654"/>
              <a:gd name="connsiteX15" fmla="*/ 131650 w 3806503"/>
              <a:gd name="connsiteY15" fmla="*/ 1595378 h 3274654"/>
              <a:gd name="connsiteX16" fmla="*/ 10880 w 3806503"/>
              <a:gd name="connsiteY16" fmla="*/ 1905929 h 3274654"/>
              <a:gd name="connsiteX17" fmla="*/ 131650 w 3806503"/>
              <a:gd name="connsiteY17" fmla="*/ 2509778 h 3274654"/>
              <a:gd name="connsiteX18" fmla="*/ 252420 w 3806503"/>
              <a:gd name="connsiteY18" fmla="*/ 2630548 h 3274654"/>
              <a:gd name="connsiteX19" fmla="*/ 304178 w 3806503"/>
              <a:gd name="connsiteY19" fmla="*/ 2682306 h 3274654"/>
              <a:gd name="connsiteX20" fmla="*/ 424948 w 3806503"/>
              <a:gd name="connsiteY20" fmla="*/ 2872087 h 3274654"/>
              <a:gd name="connsiteX21" fmla="*/ 1028797 w 3806503"/>
              <a:gd name="connsiteY21" fmla="*/ 2992857 h 3274654"/>
              <a:gd name="connsiteX22" fmla="*/ 1511876 w 3806503"/>
              <a:gd name="connsiteY22" fmla="*/ 3044615 h 3274654"/>
              <a:gd name="connsiteX23" fmla="*/ 2667816 w 3806503"/>
              <a:gd name="connsiteY23" fmla="*/ 3044615 h 3274654"/>
              <a:gd name="connsiteX24" fmla="*/ 2719574 w 3806503"/>
              <a:gd name="connsiteY24" fmla="*/ 3113627 h 3274654"/>
              <a:gd name="connsiteX25" fmla="*/ 2840344 w 3806503"/>
              <a:gd name="connsiteY25" fmla="*/ 3234397 h 3274654"/>
              <a:gd name="connsiteX26" fmla="*/ 3081884 w 3806503"/>
              <a:gd name="connsiteY26" fmla="*/ 3113627 h 3274654"/>
              <a:gd name="connsiteX27" fmla="*/ 3150895 w 3806503"/>
              <a:gd name="connsiteY27" fmla="*/ 3061868 h 3274654"/>
              <a:gd name="connsiteX28" fmla="*/ 3202653 w 3806503"/>
              <a:gd name="connsiteY28" fmla="*/ 2992857 h 3274654"/>
              <a:gd name="connsiteX29" fmla="*/ 3271665 w 3806503"/>
              <a:gd name="connsiteY29" fmla="*/ 2941099 h 3274654"/>
              <a:gd name="connsiteX30" fmla="*/ 3392435 w 3806503"/>
              <a:gd name="connsiteY30" fmla="*/ 2820329 h 3274654"/>
              <a:gd name="connsiteX31" fmla="*/ 3444193 w 3806503"/>
              <a:gd name="connsiteY31" fmla="*/ 2630548 h 3274654"/>
              <a:gd name="connsiteX32" fmla="*/ 3513204 w 3806503"/>
              <a:gd name="connsiteY32" fmla="*/ 2509778 h 3274654"/>
              <a:gd name="connsiteX33" fmla="*/ 3564963 w 3806503"/>
              <a:gd name="connsiteY33" fmla="*/ 2095710 h 3274654"/>
              <a:gd name="connsiteX34" fmla="*/ 3633974 w 3806503"/>
              <a:gd name="connsiteY34" fmla="*/ 1974940 h 3274654"/>
              <a:gd name="connsiteX35" fmla="*/ 3685733 w 3806503"/>
              <a:gd name="connsiteY35" fmla="*/ 1854170 h 3274654"/>
              <a:gd name="connsiteX36" fmla="*/ 3806503 w 3806503"/>
              <a:gd name="connsiteY36" fmla="*/ 1733400 h 3274654"/>
              <a:gd name="connsiteX37" fmla="*/ 3754744 w 3806503"/>
              <a:gd name="connsiteY37" fmla="*/ 1422849 h 3274654"/>
              <a:gd name="connsiteX38" fmla="*/ 3702986 w 3806503"/>
              <a:gd name="connsiteY38" fmla="*/ 404932 h 3274654"/>
              <a:gd name="connsiteX39" fmla="*/ 3461446 w 3806503"/>
              <a:gd name="connsiteY39" fmla="*/ 284163 h 3274654"/>
              <a:gd name="connsiteX40" fmla="*/ 3340676 w 3806503"/>
              <a:gd name="connsiteY40" fmla="*/ 215151 h 3274654"/>
              <a:gd name="connsiteX41" fmla="*/ 3150895 w 3806503"/>
              <a:gd name="connsiteY41" fmla="*/ 163393 h 3274654"/>
              <a:gd name="connsiteX42" fmla="*/ 2788586 w 3806503"/>
              <a:gd name="connsiteY42" fmla="*/ 42623 h 3274654"/>
              <a:gd name="connsiteX43" fmla="*/ 1943197 w 3806503"/>
              <a:gd name="connsiteY43" fmla="*/ 94382 h 3274654"/>
              <a:gd name="connsiteX44" fmla="*/ 1891438 w 3806503"/>
              <a:gd name="connsiteY44" fmla="*/ 94382 h 327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806503" h="3274654">
                <a:moveTo>
                  <a:pt x="2063967" y="42623"/>
                </a:moveTo>
                <a:lnTo>
                  <a:pt x="2063967" y="42623"/>
                </a:lnTo>
                <a:cubicBezTo>
                  <a:pt x="1951183" y="76458"/>
                  <a:pt x="1897669" y="70898"/>
                  <a:pt x="1822427" y="146140"/>
                </a:cubicBezTo>
                <a:cubicBezTo>
                  <a:pt x="1802094" y="166473"/>
                  <a:pt x="1794226" y="198661"/>
                  <a:pt x="1770669" y="215151"/>
                </a:cubicBezTo>
                <a:cubicBezTo>
                  <a:pt x="1735408" y="239834"/>
                  <a:pt x="1464553" y="334308"/>
                  <a:pt x="1460118" y="335921"/>
                </a:cubicBezTo>
                <a:cubicBezTo>
                  <a:pt x="1308378" y="487661"/>
                  <a:pt x="1391676" y="434265"/>
                  <a:pt x="1218578" y="508449"/>
                </a:cubicBezTo>
                <a:cubicBezTo>
                  <a:pt x="1201325" y="531453"/>
                  <a:pt x="1187153" y="557128"/>
                  <a:pt x="1166820" y="577461"/>
                </a:cubicBezTo>
                <a:cubicBezTo>
                  <a:pt x="1094131" y="650150"/>
                  <a:pt x="1068892" y="626060"/>
                  <a:pt x="977038" y="698231"/>
                </a:cubicBezTo>
                <a:cubicBezTo>
                  <a:pt x="932272" y="733404"/>
                  <a:pt x="896525" y="778744"/>
                  <a:pt x="856269" y="819000"/>
                </a:cubicBezTo>
                <a:lnTo>
                  <a:pt x="683740" y="991529"/>
                </a:lnTo>
                <a:lnTo>
                  <a:pt x="614729" y="1060540"/>
                </a:lnTo>
                <a:cubicBezTo>
                  <a:pt x="597476" y="1077793"/>
                  <a:pt x="584155" y="1100193"/>
                  <a:pt x="562970" y="1112299"/>
                </a:cubicBezTo>
                <a:cubicBezTo>
                  <a:pt x="517042" y="1138544"/>
                  <a:pt x="417395" y="1188862"/>
                  <a:pt x="373189" y="1233068"/>
                </a:cubicBezTo>
                <a:cubicBezTo>
                  <a:pt x="333052" y="1273205"/>
                  <a:pt x="272104" y="1383482"/>
                  <a:pt x="252420" y="1422849"/>
                </a:cubicBezTo>
                <a:cubicBezTo>
                  <a:pt x="232833" y="1462023"/>
                  <a:pt x="225777" y="1507738"/>
                  <a:pt x="200661" y="1543619"/>
                </a:cubicBezTo>
                <a:cubicBezTo>
                  <a:pt x="184171" y="1567176"/>
                  <a:pt x="154654" y="1578125"/>
                  <a:pt x="131650" y="1595378"/>
                </a:cubicBezTo>
                <a:cubicBezTo>
                  <a:pt x="107396" y="1651971"/>
                  <a:pt x="11834" y="1868709"/>
                  <a:pt x="10880" y="1905929"/>
                </a:cubicBezTo>
                <a:cubicBezTo>
                  <a:pt x="5714" y="2107390"/>
                  <a:pt x="0" y="2342224"/>
                  <a:pt x="131650" y="2509778"/>
                </a:cubicBezTo>
                <a:cubicBezTo>
                  <a:pt x="166824" y="2554544"/>
                  <a:pt x="212163" y="2590291"/>
                  <a:pt x="252420" y="2630548"/>
                </a:cubicBezTo>
                <a:cubicBezTo>
                  <a:pt x="269673" y="2647801"/>
                  <a:pt x="292073" y="2661122"/>
                  <a:pt x="304178" y="2682306"/>
                </a:cubicBezTo>
                <a:cubicBezTo>
                  <a:pt x="310061" y="2692601"/>
                  <a:pt x="393367" y="2849981"/>
                  <a:pt x="424948" y="2872087"/>
                </a:cubicBezTo>
                <a:cubicBezTo>
                  <a:pt x="563242" y="2968893"/>
                  <a:pt x="992539" y="2988325"/>
                  <a:pt x="1028797" y="2992857"/>
                </a:cubicBezTo>
                <a:cubicBezTo>
                  <a:pt x="1189494" y="3012944"/>
                  <a:pt x="1350850" y="3027362"/>
                  <a:pt x="1511876" y="3044615"/>
                </a:cubicBezTo>
                <a:cubicBezTo>
                  <a:pt x="1926590" y="3014993"/>
                  <a:pt x="2267755" y="2944599"/>
                  <a:pt x="2667816" y="3044615"/>
                </a:cubicBezTo>
                <a:cubicBezTo>
                  <a:pt x="2695712" y="3051589"/>
                  <a:pt x="2699241" y="3093294"/>
                  <a:pt x="2719574" y="3113627"/>
                </a:cubicBezTo>
                <a:cubicBezTo>
                  <a:pt x="2880601" y="3274654"/>
                  <a:pt x="2702323" y="3050365"/>
                  <a:pt x="2840344" y="3234397"/>
                </a:cubicBezTo>
                <a:cubicBezTo>
                  <a:pt x="2956850" y="3184465"/>
                  <a:pt x="2972715" y="3183098"/>
                  <a:pt x="3081884" y="3113627"/>
                </a:cubicBezTo>
                <a:cubicBezTo>
                  <a:pt x="3106143" y="3098189"/>
                  <a:pt x="3130562" y="3082201"/>
                  <a:pt x="3150895" y="3061868"/>
                </a:cubicBezTo>
                <a:cubicBezTo>
                  <a:pt x="3171227" y="3041535"/>
                  <a:pt x="3182320" y="3013189"/>
                  <a:pt x="3202653" y="2992857"/>
                </a:cubicBezTo>
                <a:cubicBezTo>
                  <a:pt x="3222986" y="2972524"/>
                  <a:pt x="3251332" y="2961432"/>
                  <a:pt x="3271665" y="2941099"/>
                </a:cubicBezTo>
                <a:cubicBezTo>
                  <a:pt x="3432692" y="2780072"/>
                  <a:pt x="3208403" y="2958350"/>
                  <a:pt x="3392435" y="2820329"/>
                </a:cubicBezTo>
                <a:cubicBezTo>
                  <a:pt x="3409688" y="2757069"/>
                  <a:pt x="3420427" y="2691660"/>
                  <a:pt x="3444193" y="2630548"/>
                </a:cubicBezTo>
                <a:cubicBezTo>
                  <a:pt x="3460998" y="2587335"/>
                  <a:pt x="3502991" y="2555005"/>
                  <a:pt x="3513204" y="2509778"/>
                </a:cubicBezTo>
                <a:cubicBezTo>
                  <a:pt x="3543842" y="2374097"/>
                  <a:pt x="3534325" y="2231391"/>
                  <a:pt x="3564963" y="2095710"/>
                </a:cubicBezTo>
                <a:cubicBezTo>
                  <a:pt x="3575176" y="2050483"/>
                  <a:pt x="3613239" y="2016411"/>
                  <a:pt x="3633974" y="1974940"/>
                </a:cubicBezTo>
                <a:cubicBezTo>
                  <a:pt x="3653561" y="1935766"/>
                  <a:pt x="3660276" y="1889810"/>
                  <a:pt x="3685733" y="1854170"/>
                </a:cubicBezTo>
                <a:cubicBezTo>
                  <a:pt x="3718824" y="1807843"/>
                  <a:pt x="3806503" y="1733400"/>
                  <a:pt x="3806503" y="1733400"/>
                </a:cubicBezTo>
                <a:cubicBezTo>
                  <a:pt x="3789250" y="1629883"/>
                  <a:pt x="3762897" y="1527477"/>
                  <a:pt x="3754744" y="1422849"/>
                </a:cubicBezTo>
                <a:cubicBezTo>
                  <a:pt x="3728350" y="1084132"/>
                  <a:pt x="3740505" y="742598"/>
                  <a:pt x="3702986" y="404932"/>
                </a:cubicBezTo>
                <a:cubicBezTo>
                  <a:pt x="3693915" y="323294"/>
                  <a:pt x="3476151" y="290218"/>
                  <a:pt x="3461446" y="284163"/>
                </a:cubicBezTo>
                <a:cubicBezTo>
                  <a:pt x="3418573" y="266509"/>
                  <a:pt x="3383889" y="231956"/>
                  <a:pt x="3340676" y="215151"/>
                </a:cubicBezTo>
                <a:cubicBezTo>
                  <a:pt x="3279564" y="191385"/>
                  <a:pt x="3213101" y="184128"/>
                  <a:pt x="3150895" y="163393"/>
                </a:cubicBezTo>
                <a:cubicBezTo>
                  <a:pt x="2660713" y="0"/>
                  <a:pt x="3309951" y="184815"/>
                  <a:pt x="2788586" y="42623"/>
                </a:cubicBezTo>
                <a:cubicBezTo>
                  <a:pt x="2069914" y="99361"/>
                  <a:pt x="2352194" y="94382"/>
                  <a:pt x="1943197" y="94382"/>
                </a:cubicBezTo>
                <a:lnTo>
                  <a:pt x="1891438" y="94382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7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85800" y="1905000"/>
            <a:ext cx="7543800" cy="289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Text Box 22"/>
          <p:cNvSpPr txBox="1">
            <a:spLocks noChangeArrowheads="1"/>
          </p:cNvSpPr>
          <p:nvPr/>
        </p:nvSpPr>
        <p:spPr bwMode="auto">
          <a:xfrm>
            <a:off x="2057400" y="609600"/>
            <a:ext cx="4883068" cy="523220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Randomly: Stratified Random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41990" name="Line 25"/>
          <p:cNvSpPr>
            <a:spLocks noChangeShapeType="1"/>
          </p:cNvSpPr>
          <p:nvPr/>
        </p:nvSpPr>
        <p:spPr bwMode="auto">
          <a:xfrm>
            <a:off x="838200" y="34290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4" name="Line 29"/>
          <p:cNvSpPr>
            <a:spLocks noChangeShapeType="1"/>
          </p:cNvSpPr>
          <p:nvPr/>
        </p:nvSpPr>
        <p:spPr bwMode="auto">
          <a:xfrm>
            <a:off x="2743200" y="1905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6" name="Line 31"/>
          <p:cNvSpPr>
            <a:spLocks noChangeShapeType="1"/>
          </p:cNvSpPr>
          <p:nvPr/>
        </p:nvSpPr>
        <p:spPr bwMode="auto">
          <a:xfrm>
            <a:off x="4572000" y="19050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8" name="Line 33"/>
          <p:cNvSpPr>
            <a:spLocks noChangeShapeType="1"/>
          </p:cNvSpPr>
          <p:nvPr/>
        </p:nvSpPr>
        <p:spPr bwMode="auto">
          <a:xfrm>
            <a:off x="6400800" y="18288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5" name="Oval 15"/>
          <p:cNvSpPr>
            <a:spLocks noChangeArrowheads="1"/>
          </p:cNvSpPr>
          <p:nvPr/>
        </p:nvSpPr>
        <p:spPr bwMode="auto">
          <a:xfrm>
            <a:off x="5867400" y="36576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Oval 17"/>
          <p:cNvSpPr>
            <a:spLocks noChangeArrowheads="1"/>
          </p:cNvSpPr>
          <p:nvPr/>
        </p:nvSpPr>
        <p:spPr bwMode="auto">
          <a:xfrm>
            <a:off x="3733800" y="2667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Oval 18"/>
          <p:cNvSpPr>
            <a:spLocks noChangeArrowheads="1"/>
          </p:cNvSpPr>
          <p:nvPr/>
        </p:nvSpPr>
        <p:spPr bwMode="auto">
          <a:xfrm>
            <a:off x="3581400" y="4343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Oval 20"/>
          <p:cNvSpPr>
            <a:spLocks noChangeArrowheads="1"/>
          </p:cNvSpPr>
          <p:nvPr/>
        </p:nvSpPr>
        <p:spPr bwMode="auto">
          <a:xfrm>
            <a:off x="2057400" y="3124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Oval 36"/>
          <p:cNvSpPr>
            <a:spLocks noChangeArrowheads="1"/>
          </p:cNvSpPr>
          <p:nvPr/>
        </p:nvSpPr>
        <p:spPr bwMode="auto">
          <a:xfrm>
            <a:off x="5181600" y="2743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2" name="Oval 37"/>
          <p:cNvSpPr>
            <a:spLocks noChangeArrowheads="1"/>
          </p:cNvSpPr>
          <p:nvPr/>
        </p:nvSpPr>
        <p:spPr bwMode="auto">
          <a:xfrm>
            <a:off x="1219200" y="3810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Oval 50"/>
          <p:cNvSpPr>
            <a:spLocks noChangeArrowheads="1"/>
          </p:cNvSpPr>
          <p:nvPr/>
        </p:nvSpPr>
        <p:spPr bwMode="auto">
          <a:xfrm>
            <a:off x="7696200" y="2209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15"/>
          <p:cNvSpPr>
            <a:spLocks noChangeArrowheads="1"/>
          </p:cNvSpPr>
          <p:nvPr/>
        </p:nvSpPr>
        <p:spPr bwMode="auto">
          <a:xfrm>
            <a:off x="7239000" y="3733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1371600" y="2209800"/>
            <a:ext cx="45719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Why do I keep using the word random?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533400" y="2438400"/>
            <a:ext cx="5160387" cy="646331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randomness avoids bias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5486400" y="1219200"/>
            <a:ext cx="3429000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Bias: </a:t>
            </a:r>
            <a:r>
              <a:rPr lang="en-US" dirty="0" smtClean="0">
                <a:solidFill>
                  <a:srgbClr val="FF3300"/>
                </a:solidFill>
              </a:rPr>
              <a:t>tendency </a:t>
            </a:r>
            <a:r>
              <a:rPr lang="en-US" dirty="0">
                <a:solidFill>
                  <a:srgbClr val="FF3300"/>
                </a:solidFill>
              </a:rPr>
              <a:t>or preference that interferes with the ability to be impartial or objective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228600" y="3380601"/>
            <a:ext cx="6781800" cy="1200329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Examples of Bias in soil sampling..?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1524000" y="4910137"/>
            <a:ext cx="6781800" cy="1200329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solidFill>
                  <a:srgbClr val="FFFF00"/>
                </a:solidFill>
              </a:rPr>
              <a:t>taking all your samples no more than 10 feet from a road.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/>
      <p:bldP spid="86021" grpId="0" build="allAtOnce" animBg="1"/>
      <p:bldP spid="86022" grpId="0" animBg="1"/>
      <p:bldP spid="860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dirty="0" smtClean="0"/>
              <a:t>A note on bias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Bias isn’t all bad</a:t>
            </a:r>
          </a:p>
          <a:p>
            <a:pPr lvl="1"/>
            <a:r>
              <a:rPr lang="en-US" dirty="0" smtClean="0"/>
              <a:t>When we direct samples to an area to capture the variability</a:t>
            </a:r>
          </a:p>
          <a:p>
            <a:pPr lvl="1"/>
            <a:r>
              <a:rPr lang="en-US" dirty="0" smtClean="0"/>
              <a:t>This is </a:t>
            </a:r>
            <a:r>
              <a:rPr lang="en-US" u="sng" dirty="0" smtClean="0"/>
              <a:t>model directed sampling</a:t>
            </a:r>
          </a:p>
          <a:p>
            <a:pPr lvl="1"/>
            <a:endParaRPr lang="en-US" sz="1200" dirty="0" smtClean="0"/>
          </a:p>
          <a:p>
            <a:r>
              <a:rPr lang="en-US" dirty="0" smtClean="0"/>
              <a:t>However……….. we need to be careful, documenting the how and why</a:t>
            </a:r>
          </a:p>
          <a:p>
            <a:pPr lvl="1"/>
            <a:r>
              <a:rPr lang="en-US" dirty="0" smtClean="0"/>
              <a:t>GIS can help with this a lot</a:t>
            </a:r>
          </a:p>
          <a:p>
            <a:pPr lvl="1"/>
            <a:r>
              <a:rPr lang="en-US" dirty="0" smtClean="0"/>
              <a:t>How representative is that area you directed your sampling towards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80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6096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The other side of the coin</a:t>
            </a:r>
          </a:p>
        </p:txBody>
      </p:sp>
      <p:pic>
        <p:nvPicPr>
          <p:cNvPr id="45059" name="Picture 5" descr="MCBS00005_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362200"/>
            <a:ext cx="1408113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 Box 6"/>
          <p:cNvSpPr txBox="1">
            <a:spLocks noChangeArrowheads="1"/>
          </p:cNvSpPr>
          <p:nvPr/>
        </p:nvSpPr>
        <p:spPr bwMode="auto">
          <a:xfrm>
            <a:off x="2286000" y="4038600"/>
            <a:ext cx="1876425" cy="579438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Sampling</a:t>
            </a:r>
          </a:p>
        </p:txBody>
      </p:sp>
      <p:sp>
        <p:nvSpPr>
          <p:cNvPr id="45061" name="Text Box 7"/>
          <p:cNvSpPr txBox="1">
            <a:spLocks noChangeArrowheads="1"/>
          </p:cNvSpPr>
          <p:nvPr/>
        </p:nvSpPr>
        <p:spPr bwMode="auto">
          <a:xfrm>
            <a:off x="5105400" y="1676400"/>
            <a:ext cx="1874838" cy="579438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Inference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Inference Space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conceptual space (or population)  to which the results of a study can be applied (or the population to which statistical inferences can be made)</a:t>
            </a:r>
          </a:p>
          <a:p>
            <a:pPr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What will the inference space of our class questions be?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do we care?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800" smtClean="0"/>
          </a:p>
          <a:p>
            <a:pPr eaLnBrk="1" hangingPunct="1"/>
            <a:r>
              <a:rPr lang="en-US" smtClean="0"/>
              <a:t>We want to be right</a:t>
            </a:r>
          </a:p>
          <a:p>
            <a:pPr lvl="1" eaLnBrk="1" hangingPunct="1"/>
            <a:r>
              <a:rPr lang="en-US" smtClean="0"/>
              <a:t>Match data to the appropriate soils or conditions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We want to be efficient</a:t>
            </a:r>
          </a:p>
          <a:p>
            <a:pPr lvl="1" eaLnBrk="1" hangingPunct="1"/>
            <a:r>
              <a:rPr lang="en-US" smtClean="0"/>
              <a:t>We have limited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do we care?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Sampling and Inference Space go hand in hand:</a:t>
            </a:r>
          </a:p>
          <a:p>
            <a:pPr eaLnBrk="1" hangingPunct="1"/>
            <a:r>
              <a:rPr lang="en-US" smtClean="0"/>
              <a:t>You need to sample an area</a:t>
            </a:r>
          </a:p>
          <a:p>
            <a:pPr lvl="1" eaLnBrk="1" hangingPunct="1"/>
            <a:r>
              <a:rPr lang="en-US" smtClean="0"/>
              <a:t>Where do you sample to ensure that it represents an area or condition well?</a:t>
            </a:r>
          </a:p>
          <a:p>
            <a:pPr eaLnBrk="1" hangingPunct="1"/>
            <a:r>
              <a:rPr lang="en-US" smtClean="0"/>
              <a:t>You may already have samples</a:t>
            </a:r>
          </a:p>
          <a:p>
            <a:pPr lvl="1" eaLnBrk="1" hangingPunct="1"/>
            <a:r>
              <a:rPr lang="en-US" smtClean="0"/>
              <a:t>What do the properties of those samples represent?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tall is the class (in inches)?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Stand up</a:t>
            </a:r>
          </a:p>
          <a:p>
            <a:r>
              <a:rPr lang="en-US" dirty="0" smtClean="0"/>
              <a:t>Look around</a:t>
            </a:r>
          </a:p>
          <a:p>
            <a:r>
              <a:rPr lang="en-US" dirty="0" smtClean="0"/>
              <a:t>And think………….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600200" y="1143000"/>
            <a:ext cx="29718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Yard A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4572000" y="3429000"/>
            <a:ext cx="2971800" cy="2286000"/>
          </a:xfrm>
          <a:prstGeom prst="rect">
            <a:avLst/>
          </a:prstGeom>
          <a:solidFill>
            <a:srgbClr val="76C7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Yard D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600200" y="3429000"/>
            <a:ext cx="2971800" cy="2286000"/>
          </a:xfrm>
          <a:prstGeom prst="rect">
            <a:avLst/>
          </a:prstGeom>
          <a:solidFill>
            <a:srgbClr val="B1EDB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Yard C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4572000" y="1143000"/>
            <a:ext cx="2971800" cy="2286000"/>
          </a:xfrm>
          <a:prstGeom prst="rect">
            <a:avLst/>
          </a:prstGeom>
          <a:solidFill>
            <a:srgbClr val="00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Yard B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chemeClr val="tx2"/>
                </a:solidFill>
              </a:rPr>
              <a:t>Inference Space:  entire neighborhood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1371600"/>
            <a:ext cx="4267200" cy="4114800"/>
            <a:chOff x="1248" y="864"/>
            <a:chExt cx="2688" cy="2592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248" y="864"/>
              <a:ext cx="2688" cy="1920"/>
              <a:chOff x="1248" y="864"/>
              <a:chExt cx="2688" cy="1920"/>
            </a:xfrm>
          </p:grpSpPr>
          <p:sp>
            <p:nvSpPr>
              <p:cNvPr id="53257" name="AutoShape 9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96" cy="96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53258" name="AutoShape 10"/>
              <p:cNvSpPr>
                <a:spLocks noChangeArrowheads="1"/>
              </p:cNvSpPr>
              <p:nvPr/>
            </p:nvSpPr>
            <p:spPr bwMode="auto">
              <a:xfrm>
                <a:off x="2592" y="1872"/>
                <a:ext cx="96" cy="96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53259" name="AutoShape 11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96" cy="96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53260" name="AutoShape 12"/>
              <p:cNvSpPr>
                <a:spLocks noChangeArrowheads="1"/>
              </p:cNvSpPr>
              <p:nvPr/>
            </p:nvSpPr>
            <p:spPr bwMode="auto">
              <a:xfrm>
                <a:off x="3744" y="1104"/>
                <a:ext cx="96" cy="96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53261" name="AutoShape 13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53262" name="AutoShape 14"/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96" cy="96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3263" name="AutoShape 15"/>
            <p:cNvSpPr>
              <a:spLocks noChangeArrowheads="1"/>
            </p:cNvSpPr>
            <p:nvPr/>
          </p:nvSpPr>
          <p:spPr bwMode="auto">
            <a:xfrm>
              <a:off x="2640" y="3360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057400" y="1295400"/>
            <a:ext cx="2362200" cy="1828800"/>
            <a:chOff x="1248" y="816"/>
            <a:chExt cx="1488" cy="1152"/>
          </a:xfrm>
        </p:grpSpPr>
        <p:sp>
          <p:nvSpPr>
            <p:cNvPr id="53265" name="AutoShape 17"/>
            <p:cNvSpPr>
              <a:spLocks noChangeArrowheads="1"/>
            </p:cNvSpPr>
            <p:nvPr/>
          </p:nvSpPr>
          <p:spPr bwMode="auto">
            <a:xfrm>
              <a:off x="1248" y="864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3266" name="AutoShape 18"/>
            <p:cNvSpPr>
              <a:spLocks noChangeArrowheads="1"/>
            </p:cNvSpPr>
            <p:nvPr/>
          </p:nvSpPr>
          <p:spPr bwMode="auto">
            <a:xfrm>
              <a:off x="2592" y="1872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3267" name="AutoShape 19"/>
            <p:cNvSpPr>
              <a:spLocks noChangeArrowheads="1"/>
            </p:cNvSpPr>
            <p:nvPr/>
          </p:nvSpPr>
          <p:spPr bwMode="auto">
            <a:xfrm>
              <a:off x="1248" y="1824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3268" name="AutoShape 20"/>
            <p:cNvSpPr>
              <a:spLocks noChangeArrowheads="1"/>
            </p:cNvSpPr>
            <p:nvPr/>
          </p:nvSpPr>
          <p:spPr bwMode="auto">
            <a:xfrm>
              <a:off x="2640" y="816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3269" name="AutoShape 21"/>
            <p:cNvSpPr>
              <a:spLocks noChangeArrowheads="1"/>
            </p:cNvSpPr>
            <p:nvPr/>
          </p:nvSpPr>
          <p:spPr bwMode="auto">
            <a:xfrm>
              <a:off x="1920" y="1056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3270" name="AutoShape 22"/>
            <p:cNvSpPr>
              <a:spLocks noChangeArrowheads="1"/>
            </p:cNvSpPr>
            <p:nvPr/>
          </p:nvSpPr>
          <p:spPr bwMode="auto">
            <a:xfrm>
              <a:off x="2448" y="1296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3271" name="AutoShape 23"/>
            <p:cNvSpPr>
              <a:spLocks noChangeArrowheads="1"/>
            </p:cNvSpPr>
            <p:nvPr/>
          </p:nvSpPr>
          <p:spPr bwMode="auto">
            <a:xfrm>
              <a:off x="1680" y="1632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</p:grpSp>
      <p:sp>
        <p:nvSpPr>
          <p:cNvPr id="53272" name="Rectangle 24"/>
          <p:cNvSpPr>
            <a:spLocks noChangeArrowheads="1"/>
          </p:cNvSpPr>
          <p:nvPr/>
        </p:nvSpPr>
        <p:spPr bwMode="auto">
          <a:xfrm>
            <a:off x="1524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chemeClr val="tx2"/>
                </a:solidFill>
              </a:rPr>
              <a:t>Inference Space:  Yard A</a:t>
            </a:r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2286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dirty="0">
                <a:solidFill>
                  <a:schemeClr val="tx2"/>
                </a:solidFill>
              </a:rPr>
              <a:t>Inference Space:  Yards C and D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981200" y="3733800"/>
            <a:ext cx="4343400" cy="1752600"/>
            <a:chOff x="1248" y="2352"/>
            <a:chExt cx="2736" cy="1104"/>
          </a:xfrm>
        </p:grpSpPr>
        <p:sp>
          <p:nvSpPr>
            <p:cNvPr id="53275" name="AutoShape 27"/>
            <p:cNvSpPr>
              <a:spLocks noChangeArrowheads="1"/>
            </p:cNvSpPr>
            <p:nvPr/>
          </p:nvSpPr>
          <p:spPr bwMode="auto">
            <a:xfrm>
              <a:off x="3888" y="3216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3276" name="AutoShape 28"/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3277" name="AutoShape 29"/>
            <p:cNvSpPr>
              <a:spLocks noChangeArrowheads="1"/>
            </p:cNvSpPr>
            <p:nvPr/>
          </p:nvSpPr>
          <p:spPr bwMode="auto">
            <a:xfrm>
              <a:off x="1248" y="2448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3278" name="AutoShape 30"/>
            <p:cNvSpPr>
              <a:spLocks noChangeArrowheads="1"/>
            </p:cNvSpPr>
            <p:nvPr/>
          </p:nvSpPr>
          <p:spPr bwMode="auto">
            <a:xfrm>
              <a:off x="2160" y="3072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3279" name="AutoShape 31"/>
            <p:cNvSpPr>
              <a:spLocks noChangeArrowheads="1"/>
            </p:cNvSpPr>
            <p:nvPr/>
          </p:nvSpPr>
          <p:spPr bwMode="auto">
            <a:xfrm>
              <a:off x="1728" y="3360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3280" name="AutoShape 32"/>
            <p:cNvSpPr>
              <a:spLocks noChangeArrowheads="1"/>
            </p:cNvSpPr>
            <p:nvPr/>
          </p:nvSpPr>
          <p:spPr bwMode="auto">
            <a:xfrm>
              <a:off x="3840" y="2352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</p:grpSp>
      <p:sp>
        <p:nvSpPr>
          <p:cNvPr id="53281" name="Rectangle 33"/>
          <p:cNvSpPr>
            <a:spLocks noChangeArrowheads="1"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dirty="0">
                <a:solidFill>
                  <a:schemeClr val="tx2"/>
                </a:solidFill>
              </a:rPr>
              <a:t>Example:  a neighborhood with 4 yards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/>
      <p:bldP spid="53254" grpId="1"/>
      <p:bldP spid="53272" grpId="0"/>
      <p:bldP spid="53272" grpId="1"/>
      <p:bldP spid="53273" grpId="0"/>
      <p:bldP spid="532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" y="3810000"/>
            <a:ext cx="4114800" cy="2667000"/>
            <a:chOff x="1008" y="720"/>
            <a:chExt cx="3744" cy="2880"/>
          </a:xfrm>
        </p:grpSpPr>
        <p:sp>
          <p:nvSpPr>
            <p:cNvPr id="50184" name="Rectangle 8"/>
            <p:cNvSpPr>
              <a:spLocks noChangeArrowheads="1"/>
            </p:cNvSpPr>
            <p:nvPr/>
          </p:nvSpPr>
          <p:spPr bwMode="auto">
            <a:xfrm>
              <a:off x="1008" y="720"/>
              <a:ext cx="1872" cy="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Yard A</a:t>
              </a:r>
            </a:p>
          </p:txBody>
        </p:sp>
        <p:sp>
          <p:nvSpPr>
            <p:cNvPr id="50185" name="Rectangle 9"/>
            <p:cNvSpPr>
              <a:spLocks noChangeArrowheads="1"/>
            </p:cNvSpPr>
            <p:nvPr/>
          </p:nvSpPr>
          <p:spPr bwMode="auto">
            <a:xfrm>
              <a:off x="2880" y="2160"/>
              <a:ext cx="1872" cy="1440"/>
            </a:xfrm>
            <a:prstGeom prst="rect">
              <a:avLst/>
            </a:prstGeom>
            <a:solidFill>
              <a:srgbClr val="76C7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Yard D</a:t>
              </a:r>
            </a:p>
          </p:txBody>
        </p:sp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1008" y="2160"/>
              <a:ext cx="1872" cy="1440"/>
            </a:xfrm>
            <a:prstGeom prst="rect">
              <a:avLst/>
            </a:prstGeom>
            <a:solidFill>
              <a:srgbClr val="B1EDB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Yard C</a:t>
              </a:r>
            </a:p>
          </p:txBody>
        </p:sp>
        <p:sp>
          <p:nvSpPr>
            <p:cNvPr id="50187" name="Rectangle 11"/>
            <p:cNvSpPr>
              <a:spLocks noChangeArrowheads="1"/>
            </p:cNvSpPr>
            <p:nvPr/>
          </p:nvSpPr>
          <p:spPr bwMode="auto">
            <a:xfrm>
              <a:off x="2880" y="720"/>
              <a:ext cx="1872" cy="1440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Yard B</a:t>
              </a:r>
            </a:p>
          </p:txBody>
        </p:sp>
      </p:grp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Inference Space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Statistically – you can only make an inference from a sampled population</a:t>
            </a:r>
          </a:p>
          <a:p>
            <a:pPr lvl="1" eaLnBrk="1" hangingPunct="1"/>
            <a:r>
              <a:rPr lang="en-US" dirty="0" smtClean="0"/>
              <a:t>Defining the population is important and involves considered expert opinions of the scientists involved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" y="3810000"/>
            <a:ext cx="4114800" cy="2667000"/>
            <a:chOff x="1008" y="720"/>
            <a:chExt cx="3744" cy="2880"/>
          </a:xfrm>
        </p:grpSpPr>
        <p:sp>
          <p:nvSpPr>
            <p:cNvPr id="50184" name="Rectangle 8"/>
            <p:cNvSpPr>
              <a:spLocks noChangeArrowheads="1"/>
            </p:cNvSpPr>
            <p:nvPr/>
          </p:nvSpPr>
          <p:spPr bwMode="auto">
            <a:xfrm>
              <a:off x="1008" y="720"/>
              <a:ext cx="1872" cy="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Yard A</a:t>
              </a:r>
            </a:p>
          </p:txBody>
        </p:sp>
        <p:sp>
          <p:nvSpPr>
            <p:cNvPr id="50185" name="Rectangle 9"/>
            <p:cNvSpPr>
              <a:spLocks noChangeArrowheads="1"/>
            </p:cNvSpPr>
            <p:nvPr/>
          </p:nvSpPr>
          <p:spPr bwMode="auto">
            <a:xfrm>
              <a:off x="2880" y="2160"/>
              <a:ext cx="1872" cy="1440"/>
            </a:xfrm>
            <a:prstGeom prst="rect">
              <a:avLst/>
            </a:prstGeom>
            <a:solidFill>
              <a:srgbClr val="76C7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Yard D</a:t>
              </a:r>
            </a:p>
          </p:txBody>
        </p:sp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1008" y="2160"/>
              <a:ext cx="1872" cy="1440"/>
            </a:xfrm>
            <a:prstGeom prst="rect">
              <a:avLst/>
            </a:prstGeom>
            <a:solidFill>
              <a:srgbClr val="B1EDB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Yard C</a:t>
              </a:r>
            </a:p>
          </p:txBody>
        </p:sp>
        <p:sp>
          <p:nvSpPr>
            <p:cNvPr id="50187" name="Rectangle 11"/>
            <p:cNvSpPr>
              <a:spLocks noChangeArrowheads="1"/>
            </p:cNvSpPr>
            <p:nvPr/>
          </p:nvSpPr>
          <p:spPr bwMode="auto">
            <a:xfrm>
              <a:off x="2880" y="720"/>
              <a:ext cx="1872" cy="1440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Yard B</a:t>
              </a:r>
            </a:p>
          </p:txBody>
        </p:sp>
      </p:grp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Inference Space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Statistically – you can only make an inference from a sampled population</a:t>
            </a:r>
          </a:p>
          <a:p>
            <a:pPr lvl="1" eaLnBrk="1" hangingPunct="1"/>
            <a:r>
              <a:rPr lang="en-US" dirty="0" smtClean="0"/>
              <a:t>Defining the population is important and involves considered expert opinions of the scientists involved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048000" y="1143000"/>
            <a:ext cx="4435475" cy="946150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Are yards a good way to define this population?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4038600" y="4038600"/>
            <a:ext cx="4892675" cy="1311275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200" dirty="0">
              <a:solidFill>
                <a:srgbClr val="FFFF00"/>
              </a:solidFill>
            </a:endParaRPr>
          </a:p>
          <a:p>
            <a:endParaRPr lang="en-US" sz="1200" dirty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What don’t they account for?</a:t>
            </a:r>
          </a:p>
          <a:p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3048000" y="2133600"/>
            <a:ext cx="4892675" cy="1128713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200" dirty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Yards likely account for management differences.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  <p:bldP spid="61445" grpId="0" build="allAtOnce" animBg="1"/>
      <p:bldP spid="61446" grpId="0" build="allAtOnce" animBg="1"/>
      <p:bldP spid="61447" grpId="0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Inference Space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Statistically – you can only make an inference from a sampled population</a:t>
            </a:r>
          </a:p>
          <a:p>
            <a:pPr eaLnBrk="1" hangingPunct="1"/>
            <a:endParaRPr lang="en-US" sz="1200" smtClean="0"/>
          </a:p>
          <a:p>
            <a:pPr eaLnBrk="1" hangingPunct="1"/>
            <a:r>
              <a:rPr lang="en-US" smtClean="0"/>
              <a:t>Ideally statistically valid samples should be selected randomly (there are many techniques for doing this)</a:t>
            </a:r>
          </a:p>
          <a:p>
            <a:pPr eaLnBrk="1" hangingPunct="1"/>
            <a:endParaRPr lang="en-US" sz="1000" smtClean="0"/>
          </a:p>
          <a:p>
            <a:pPr eaLnBrk="1" hangingPunct="1"/>
            <a:endParaRPr lang="en-US" smtClean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066800" y="4495800"/>
            <a:ext cx="6934200" cy="1066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Is this how most soils are sampled for NRCS?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522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Inference Space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Statistically – you can only make an inference from a sampled population</a:t>
            </a:r>
          </a:p>
          <a:p>
            <a:pPr eaLnBrk="1" hangingPunct="1"/>
            <a:endParaRPr lang="en-US" sz="1200" smtClean="0"/>
          </a:p>
          <a:p>
            <a:pPr eaLnBrk="1" hangingPunct="1"/>
            <a:r>
              <a:rPr lang="en-US" smtClean="0"/>
              <a:t>Ideally statistically valid samples should be selected randomly (there are many techniques for doing this)</a:t>
            </a:r>
          </a:p>
          <a:p>
            <a:pPr eaLnBrk="1" hangingPunct="1"/>
            <a:endParaRPr lang="en-US" sz="1000" smtClean="0"/>
          </a:p>
          <a:p>
            <a:pPr eaLnBrk="1" hangingPunct="1"/>
            <a:endParaRPr lang="en-US" smtClean="0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1143000" y="3657600"/>
            <a:ext cx="6934200" cy="233910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2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This serves us well for mapping, but when we’re using the data for other purposes we need to think about how samples were selected and what that means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sz="4400" dirty="0" smtClean="0">
                <a:solidFill>
                  <a:srgbClr val="FFFF00"/>
                </a:solidFill>
              </a:rPr>
              <a:t>Model Directed Sampling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143000" y="1066800"/>
            <a:ext cx="6934200" cy="1066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Is this how most soils are sampled for NRCS?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143000" y="2057400"/>
            <a:ext cx="6934200" cy="1676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2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Typically, we use our soil forming model to determine where to sample. </a:t>
            </a:r>
            <a:r>
              <a:rPr lang="en-US" sz="2800" dirty="0">
                <a:solidFill>
                  <a:srgbClr val="FFFF00"/>
                </a:solidFill>
              </a:rPr>
              <a:t>(sometimes called purposive sampling)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2362200"/>
            <a:ext cx="7086600" cy="20621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This type of sampling needs to be well documented – what model was used, why was a sample collected in that location…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 animBg="1"/>
      <p:bldP spid="52230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600200" y="1143000"/>
            <a:ext cx="29718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Yard A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572000" y="3429000"/>
            <a:ext cx="2971800" cy="2286000"/>
          </a:xfrm>
          <a:prstGeom prst="rect">
            <a:avLst/>
          </a:prstGeom>
          <a:solidFill>
            <a:srgbClr val="76C7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Yard D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600200" y="3429000"/>
            <a:ext cx="2971800" cy="2286000"/>
          </a:xfrm>
          <a:prstGeom prst="rect">
            <a:avLst/>
          </a:prstGeom>
          <a:solidFill>
            <a:srgbClr val="B1EDB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Yard C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4572000" y="1143000"/>
            <a:ext cx="2971800" cy="2286000"/>
          </a:xfrm>
          <a:prstGeom prst="rect">
            <a:avLst/>
          </a:prstGeom>
          <a:solidFill>
            <a:srgbClr val="00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Yard B</a:t>
            </a:r>
          </a:p>
        </p:txBody>
      </p:sp>
      <p:sp>
        <p:nvSpPr>
          <p:cNvPr id="62470" name="Freeform 6"/>
          <p:cNvSpPr>
            <a:spLocks/>
          </p:cNvSpPr>
          <p:nvPr/>
        </p:nvSpPr>
        <p:spPr bwMode="auto">
          <a:xfrm>
            <a:off x="4876800" y="1143000"/>
            <a:ext cx="2514600" cy="4572000"/>
          </a:xfrm>
          <a:custGeom>
            <a:avLst/>
            <a:gdLst>
              <a:gd name="T0" fmla="*/ 0 w 1248"/>
              <a:gd name="T1" fmla="*/ 0 h 912"/>
              <a:gd name="T2" fmla="*/ 768 w 1248"/>
              <a:gd name="T3" fmla="*/ 144 h 912"/>
              <a:gd name="T4" fmla="*/ 1104 w 1248"/>
              <a:gd name="T5" fmla="*/ 576 h 912"/>
              <a:gd name="T6" fmla="*/ 1248 w 1248"/>
              <a:gd name="T7" fmla="*/ 912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912"/>
              <a:gd name="T14" fmla="*/ 1248 w 1248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912">
                <a:moveTo>
                  <a:pt x="0" y="0"/>
                </a:moveTo>
                <a:cubicBezTo>
                  <a:pt x="292" y="24"/>
                  <a:pt x="584" y="48"/>
                  <a:pt x="768" y="144"/>
                </a:cubicBezTo>
                <a:cubicBezTo>
                  <a:pt x="952" y="240"/>
                  <a:pt x="1024" y="448"/>
                  <a:pt x="1104" y="576"/>
                </a:cubicBezTo>
                <a:cubicBezTo>
                  <a:pt x="1184" y="704"/>
                  <a:pt x="1216" y="808"/>
                  <a:pt x="1248" y="91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1" name="Freeform 7"/>
          <p:cNvSpPr>
            <a:spLocks/>
          </p:cNvSpPr>
          <p:nvPr/>
        </p:nvSpPr>
        <p:spPr bwMode="auto">
          <a:xfrm>
            <a:off x="2679700" y="2552700"/>
            <a:ext cx="2425700" cy="2336800"/>
          </a:xfrm>
          <a:custGeom>
            <a:avLst/>
            <a:gdLst>
              <a:gd name="T0" fmla="*/ 136 w 2408"/>
              <a:gd name="T1" fmla="*/ 984 h 1472"/>
              <a:gd name="T2" fmla="*/ 40 w 2408"/>
              <a:gd name="T3" fmla="*/ 792 h 1472"/>
              <a:gd name="T4" fmla="*/ 136 w 2408"/>
              <a:gd name="T5" fmla="*/ 264 h 1472"/>
              <a:gd name="T6" fmla="*/ 856 w 2408"/>
              <a:gd name="T7" fmla="*/ 24 h 1472"/>
              <a:gd name="T8" fmla="*/ 1288 w 2408"/>
              <a:gd name="T9" fmla="*/ 408 h 1472"/>
              <a:gd name="T10" fmla="*/ 1672 w 2408"/>
              <a:gd name="T11" fmla="*/ 504 h 1472"/>
              <a:gd name="T12" fmla="*/ 2104 w 2408"/>
              <a:gd name="T13" fmla="*/ 504 h 1472"/>
              <a:gd name="T14" fmla="*/ 2392 w 2408"/>
              <a:gd name="T15" fmla="*/ 840 h 1472"/>
              <a:gd name="T16" fmla="*/ 2200 w 2408"/>
              <a:gd name="T17" fmla="*/ 1320 h 1472"/>
              <a:gd name="T18" fmla="*/ 1720 w 2408"/>
              <a:gd name="T19" fmla="*/ 1416 h 1472"/>
              <a:gd name="T20" fmla="*/ 1240 w 2408"/>
              <a:gd name="T21" fmla="*/ 1464 h 1472"/>
              <a:gd name="T22" fmla="*/ 760 w 2408"/>
              <a:gd name="T23" fmla="*/ 1368 h 1472"/>
              <a:gd name="T24" fmla="*/ 136 w 2408"/>
              <a:gd name="T25" fmla="*/ 984 h 14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8"/>
              <a:gd name="T40" fmla="*/ 0 h 1472"/>
              <a:gd name="T41" fmla="*/ 2408 w 2408"/>
              <a:gd name="T42" fmla="*/ 1472 h 14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8" h="1472">
                <a:moveTo>
                  <a:pt x="136" y="984"/>
                </a:moveTo>
                <a:cubicBezTo>
                  <a:pt x="16" y="888"/>
                  <a:pt x="40" y="912"/>
                  <a:pt x="40" y="792"/>
                </a:cubicBezTo>
                <a:cubicBezTo>
                  <a:pt x="40" y="672"/>
                  <a:pt x="0" y="392"/>
                  <a:pt x="136" y="264"/>
                </a:cubicBezTo>
                <a:cubicBezTo>
                  <a:pt x="272" y="136"/>
                  <a:pt x="664" y="0"/>
                  <a:pt x="856" y="24"/>
                </a:cubicBezTo>
                <a:cubicBezTo>
                  <a:pt x="1048" y="48"/>
                  <a:pt x="1152" y="328"/>
                  <a:pt x="1288" y="408"/>
                </a:cubicBezTo>
                <a:cubicBezTo>
                  <a:pt x="1424" y="488"/>
                  <a:pt x="1536" y="488"/>
                  <a:pt x="1672" y="504"/>
                </a:cubicBezTo>
                <a:cubicBezTo>
                  <a:pt x="1808" y="520"/>
                  <a:pt x="1984" y="448"/>
                  <a:pt x="2104" y="504"/>
                </a:cubicBezTo>
                <a:cubicBezTo>
                  <a:pt x="2224" y="560"/>
                  <a:pt x="2376" y="704"/>
                  <a:pt x="2392" y="840"/>
                </a:cubicBezTo>
                <a:cubicBezTo>
                  <a:pt x="2408" y="976"/>
                  <a:pt x="2312" y="1224"/>
                  <a:pt x="2200" y="1320"/>
                </a:cubicBezTo>
                <a:cubicBezTo>
                  <a:pt x="2088" y="1416"/>
                  <a:pt x="1880" y="1392"/>
                  <a:pt x="1720" y="1416"/>
                </a:cubicBezTo>
                <a:cubicBezTo>
                  <a:pt x="1560" y="1440"/>
                  <a:pt x="1400" y="1472"/>
                  <a:pt x="1240" y="1464"/>
                </a:cubicBezTo>
                <a:cubicBezTo>
                  <a:pt x="1080" y="1456"/>
                  <a:pt x="944" y="1448"/>
                  <a:pt x="760" y="1368"/>
                </a:cubicBezTo>
                <a:cubicBezTo>
                  <a:pt x="576" y="1288"/>
                  <a:pt x="256" y="1080"/>
                  <a:pt x="136" y="984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2" name="Text Box 16"/>
          <p:cNvSpPr txBox="1">
            <a:spLocks noChangeArrowheads="1"/>
          </p:cNvSpPr>
          <p:nvPr/>
        </p:nvSpPr>
        <p:spPr bwMode="auto">
          <a:xfrm>
            <a:off x="3581400" y="36576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2133600" y="1524000"/>
            <a:ext cx="103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Alpha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6172200" y="1219200"/>
            <a:ext cx="130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Gamma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3352800" y="3657600"/>
            <a:ext cx="84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Beta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animBg="1"/>
      <p:bldP spid="62471" grpId="0" animBg="1"/>
      <p:bldP spid="62481" grpId="0"/>
      <p:bldP spid="62482" grpId="0"/>
      <p:bldP spid="6248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600200" y="1143000"/>
            <a:ext cx="5943600" cy="4572000"/>
            <a:chOff x="1008" y="720"/>
            <a:chExt cx="3744" cy="2880"/>
          </a:xfrm>
        </p:grpSpPr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1008" y="720"/>
              <a:ext cx="3744" cy="2880"/>
              <a:chOff x="1008" y="720"/>
              <a:chExt cx="3744" cy="2880"/>
            </a:xfrm>
          </p:grpSpPr>
          <p:sp>
            <p:nvSpPr>
              <p:cNvPr id="53267" name="Rectangle 2"/>
              <p:cNvSpPr>
                <a:spLocks noChangeArrowheads="1"/>
              </p:cNvSpPr>
              <p:nvPr/>
            </p:nvSpPr>
            <p:spPr bwMode="auto">
              <a:xfrm>
                <a:off x="1008" y="720"/>
                <a:ext cx="1872" cy="14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Yard A</a:t>
                </a:r>
              </a:p>
            </p:txBody>
          </p:sp>
          <p:sp>
            <p:nvSpPr>
              <p:cNvPr id="53268" name="Rectangle 3"/>
              <p:cNvSpPr>
                <a:spLocks noChangeArrowheads="1"/>
              </p:cNvSpPr>
              <p:nvPr/>
            </p:nvSpPr>
            <p:spPr bwMode="auto">
              <a:xfrm>
                <a:off x="2880" y="2160"/>
                <a:ext cx="1872" cy="1440"/>
              </a:xfrm>
              <a:prstGeom prst="rect">
                <a:avLst/>
              </a:prstGeom>
              <a:solidFill>
                <a:srgbClr val="76C74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Yard D</a:t>
                </a:r>
              </a:p>
            </p:txBody>
          </p:sp>
          <p:sp>
            <p:nvSpPr>
              <p:cNvPr id="53269" name="Rectangle 4"/>
              <p:cNvSpPr>
                <a:spLocks noChangeArrowheads="1"/>
              </p:cNvSpPr>
              <p:nvPr/>
            </p:nvSpPr>
            <p:spPr bwMode="auto">
              <a:xfrm>
                <a:off x="1008" y="2160"/>
                <a:ext cx="1872" cy="1440"/>
              </a:xfrm>
              <a:prstGeom prst="rect">
                <a:avLst/>
              </a:prstGeom>
              <a:solidFill>
                <a:srgbClr val="B1EDB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Yard C</a:t>
                </a:r>
              </a:p>
            </p:txBody>
          </p:sp>
          <p:sp>
            <p:nvSpPr>
              <p:cNvPr id="53270" name="Rectangle 5"/>
              <p:cNvSpPr>
                <a:spLocks noChangeArrowheads="1"/>
              </p:cNvSpPr>
              <p:nvPr/>
            </p:nvSpPr>
            <p:spPr bwMode="auto">
              <a:xfrm>
                <a:off x="2880" y="720"/>
                <a:ext cx="1872" cy="1440"/>
              </a:xfrm>
              <a:prstGeom prst="rect">
                <a:avLst/>
              </a:prstGeom>
              <a:solidFill>
                <a:srgbClr val="00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Yard B</a:t>
                </a:r>
              </a:p>
            </p:txBody>
          </p:sp>
        </p:grpSp>
        <p:sp>
          <p:nvSpPr>
            <p:cNvPr id="53262" name="Freeform 35"/>
            <p:cNvSpPr>
              <a:spLocks/>
            </p:cNvSpPr>
            <p:nvPr/>
          </p:nvSpPr>
          <p:spPr bwMode="auto">
            <a:xfrm>
              <a:off x="3072" y="720"/>
              <a:ext cx="1584" cy="2880"/>
            </a:xfrm>
            <a:custGeom>
              <a:avLst/>
              <a:gdLst>
                <a:gd name="T0" fmla="*/ 0 w 1248"/>
                <a:gd name="T1" fmla="*/ 0 h 912"/>
                <a:gd name="T2" fmla="*/ 768 w 1248"/>
                <a:gd name="T3" fmla="*/ 144 h 912"/>
                <a:gd name="T4" fmla="*/ 1104 w 1248"/>
                <a:gd name="T5" fmla="*/ 576 h 912"/>
                <a:gd name="T6" fmla="*/ 1248 w 1248"/>
                <a:gd name="T7" fmla="*/ 912 h 9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912"/>
                <a:gd name="T14" fmla="*/ 1248 w 1248"/>
                <a:gd name="T15" fmla="*/ 912 h 9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912">
                  <a:moveTo>
                    <a:pt x="0" y="0"/>
                  </a:moveTo>
                  <a:cubicBezTo>
                    <a:pt x="292" y="24"/>
                    <a:pt x="584" y="48"/>
                    <a:pt x="768" y="144"/>
                  </a:cubicBezTo>
                  <a:cubicBezTo>
                    <a:pt x="952" y="240"/>
                    <a:pt x="1024" y="448"/>
                    <a:pt x="1104" y="576"/>
                  </a:cubicBezTo>
                  <a:cubicBezTo>
                    <a:pt x="1184" y="704"/>
                    <a:pt x="1216" y="808"/>
                    <a:pt x="1248" y="9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3" name="Freeform 36"/>
            <p:cNvSpPr>
              <a:spLocks/>
            </p:cNvSpPr>
            <p:nvPr/>
          </p:nvSpPr>
          <p:spPr bwMode="auto">
            <a:xfrm>
              <a:off x="1688" y="1608"/>
              <a:ext cx="1528" cy="1472"/>
            </a:xfrm>
            <a:custGeom>
              <a:avLst/>
              <a:gdLst>
                <a:gd name="T0" fmla="*/ 136 w 2408"/>
                <a:gd name="T1" fmla="*/ 984 h 1472"/>
                <a:gd name="T2" fmla="*/ 40 w 2408"/>
                <a:gd name="T3" fmla="*/ 792 h 1472"/>
                <a:gd name="T4" fmla="*/ 136 w 2408"/>
                <a:gd name="T5" fmla="*/ 264 h 1472"/>
                <a:gd name="T6" fmla="*/ 856 w 2408"/>
                <a:gd name="T7" fmla="*/ 24 h 1472"/>
                <a:gd name="T8" fmla="*/ 1288 w 2408"/>
                <a:gd name="T9" fmla="*/ 408 h 1472"/>
                <a:gd name="T10" fmla="*/ 1672 w 2408"/>
                <a:gd name="T11" fmla="*/ 504 h 1472"/>
                <a:gd name="T12" fmla="*/ 2104 w 2408"/>
                <a:gd name="T13" fmla="*/ 504 h 1472"/>
                <a:gd name="T14" fmla="*/ 2392 w 2408"/>
                <a:gd name="T15" fmla="*/ 840 h 1472"/>
                <a:gd name="T16" fmla="*/ 2200 w 2408"/>
                <a:gd name="T17" fmla="*/ 1320 h 1472"/>
                <a:gd name="T18" fmla="*/ 1720 w 2408"/>
                <a:gd name="T19" fmla="*/ 1416 h 1472"/>
                <a:gd name="T20" fmla="*/ 1240 w 2408"/>
                <a:gd name="T21" fmla="*/ 1464 h 1472"/>
                <a:gd name="T22" fmla="*/ 760 w 2408"/>
                <a:gd name="T23" fmla="*/ 1368 h 1472"/>
                <a:gd name="T24" fmla="*/ 136 w 2408"/>
                <a:gd name="T25" fmla="*/ 984 h 14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8"/>
                <a:gd name="T40" fmla="*/ 0 h 1472"/>
                <a:gd name="T41" fmla="*/ 2408 w 2408"/>
                <a:gd name="T42" fmla="*/ 1472 h 14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8" h="1472">
                  <a:moveTo>
                    <a:pt x="136" y="984"/>
                  </a:moveTo>
                  <a:cubicBezTo>
                    <a:pt x="16" y="888"/>
                    <a:pt x="40" y="912"/>
                    <a:pt x="40" y="792"/>
                  </a:cubicBezTo>
                  <a:cubicBezTo>
                    <a:pt x="40" y="672"/>
                    <a:pt x="0" y="392"/>
                    <a:pt x="136" y="264"/>
                  </a:cubicBezTo>
                  <a:cubicBezTo>
                    <a:pt x="272" y="136"/>
                    <a:pt x="664" y="0"/>
                    <a:pt x="856" y="24"/>
                  </a:cubicBezTo>
                  <a:cubicBezTo>
                    <a:pt x="1048" y="48"/>
                    <a:pt x="1152" y="328"/>
                    <a:pt x="1288" y="408"/>
                  </a:cubicBezTo>
                  <a:cubicBezTo>
                    <a:pt x="1424" y="488"/>
                    <a:pt x="1536" y="488"/>
                    <a:pt x="1672" y="504"/>
                  </a:cubicBezTo>
                  <a:cubicBezTo>
                    <a:pt x="1808" y="520"/>
                    <a:pt x="1984" y="448"/>
                    <a:pt x="2104" y="504"/>
                  </a:cubicBezTo>
                  <a:cubicBezTo>
                    <a:pt x="2224" y="560"/>
                    <a:pt x="2376" y="704"/>
                    <a:pt x="2392" y="840"/>
                  </a:cubicBezTo>
                  <a:cubicBezTo>
                    <a:pt x="2408" y="976"/>
                    <a:pt x="2312" y="1224"/>
                    <a:pt x="2200" y="1320"/>
                  </a:cubicBezTo>
                  <a:cubicBezTo>
                    <a:pt x="2088" y="1416"/>
                    <a:pt x="1880" y="1392"/>
                    <a:pt x="1720" y="1416"/>
                  </a:cubicBezTo>
                  <a:cubicBezTo>
                    <a:pt x="1560" y="1440"/>
                    <a:pt x="1400" y="1472"/>
                    <a:pt x="1240" y="1464"/>
                  </a:cubicBezTo>
                  <a:cubicBezTo>
                    <a:pt x="1080" y="1456"/>
                    <a:pt x="944" y="1448"/>
                    <a:pt x="760" y="1368"/>
                  </a:cubicBezTo>
                  <a:cubicBezTo>
                    <a:pt x="576" y="1288"/>
                    <a:pt x="256" y="1080"/>
                    <a:pt x="136" y="984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4" name="Text Box 48"/>
            <p:cNvSpPr txBox="1">
              <a:spLocks noChangeArrowheads="1"/>
            </p:cNvSpPr>
            <p:nvPr/>
          </p:nvSpPr>
          <p:spPr bwMode="auto">
            <a:xfrm>
              <a:off x="1344" y="960"/>
              <a:ext cx="6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Alpha</a:t>
              </a:r>
            </a:p>
          </p:txBody>
        </p:sp>
        <p:sp>
          <p:nvSpPr>
            <p:cNvPr id="53265" name="Text Box 49"/>
            <p:cNvSpPr txBox="1">
              <a:spLocks noChangeArrowheads="1"/>
            </p:cNvSpPr>
            <p:nvPr/>
          </p:nvSpPr>
          <p:spPr bwMode="auto">
            <a:xfrm>
              <a:off x="3888" y="768"/>
              <a:ext cx="8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Gamma</a:t>
              </a:r>
            </a:p>
          </p:txBody>
        </p:sp>
        <p:sp>
          <p:nvSpPr>
            <p:cNvPr id="53266" name="Text Box 50"/>
            <p:cNvSpPr txBox="1">
              <a:spLocks noChangeArrowheads="1"/>
            </p:cNvSpPr>
            <p:nvPr/>
          </p:nvSpPr>
          <p:spPr bwMode="auto">
            <a:xfrm>
              <a:off x="2112" y="2304"/>
              <a:ext cx="5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Beta</a:t>
              </a: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209800" y="3505200"/>
            <a:ext cx="4572000" cy="1905000"/>
            <a:chOff x="1392" y="912"/>
            <a:chExt cx="2880" cy="1200"/>
          </a:xfrm>
        </p:grpSpPr>
        <p:sp>
          <p:nvSpPr>
            <p:cNvPr id="56358" name="AutoShape 38"/>
            <p:cNvSpPr>
              <a:spLocks noChangeArrowheads="1"/>
            </p:cNvSpPr>
            <p:nvPr/>
          </p:nvSpPr>
          <p:spPr bwMode="auto">
            <a:xfrm>
              <a:off x="4176" y="1776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6359" name="AutoShape 39"/>
            <p:cNvSpPr>
              <a:spLocks noChangeArrowheads="1"/>
            </p:cNvSpPr>
            <p:nvPr/>
          </p:nvSpPr>
          <p:spPr bwMode="auto">
            <a:xfrm>
              <a:off x="2880" y="912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6360" name="AutoShape 40"/>
            <p:cNvSpPr>
              <a:spLocks noChangeArrowheads="1"/>
            </p:cNvSpPr>
            <p:nvPr/>
          </p:nvSpPr>
          <p:spPr bwMode="auto">
            <a:xfrm>
              <a:off x="1536" y="1008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6361" name="AutoShape 41"/>
            <p:cNvSpPr>
              <a:spLocks noChangeArrowheads="1"/>
            </p:cNvSpPr>
            <p:nvPr/>
          </p:nvSpPr>
          <p:spPr bwMode="auto">
            <a:xfrm>
              <a:off x="2640" y="1776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6362" name="AutoShape 42"/>
            <p:cNvSpPr>
              <a:spLocks noChangeArrowheads="1"/>
            </p:cNvSpPr>
            <p:nvPr/>
          </p:nvSpPr>
          <p:spPr bwMode="auto">
            <a:xfrm>
              <a:off x="1392" y="2016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6363" name="AutoShape 43"/>
            <p:cNvSpPr>
              <a:spLocks noChangeArrowheads="1"/>
            </p:cNvSpPr>
            <p:nvPr/>
          </p:nvSpPr>
          <p:spPr bwMode="auto">
            <a:xfrm>
              <a:off x="4128" y="912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</p:grpSp>
      <p:sp>
        <p:nvSpPr>
          <p:cNvPr id="53252" name="Text Box 46"/>
          <p:cNvSpPr txBox="1">
            <a:spLocks noChangeArrowheads="1"/>
          </p:cNvSpPr>
          <p:nvPr/>
        </p:nvSpPr>
        <p:spPr bwMode="auto">
          <a:xfrm>
            <a:off x="533400" y="152400"/>
            <a:ext cx="6873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Now  with expert knowledge  we’ll reevaluate inference space for the yard C and D samples.</a:t>
            </a:r>
          </a:p>
        </p:txBody>
      </p:sp>
      <p:sp>
        <p:nvSpPr>
          <p:cNvPr id="53253" name="Text Box 47"/>
          <p:cNvSpPr txBox="1">
            <a:spLocks noChangeArrowheads="1"/>
          </p:cNvSpPr>
          <p:nvPr/>
        </p:nvSpPr>
        <p:spPr bwMode="auto">
          <a:xfrm>
            <a:off x="3581400" y="36576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56371" name="Text Box 51"/>
          <p:cNvSpPr txBox="1">
            <a:spLocks noChangeArrowheads="1"/>
          </p:cNvSpPr>
          <p:nvPr/>
        </p:nvSpPr>
        <p:spPr bwMode="auto">
          <a:xfrm>
            <a:off x="1219200" y="5715000"/>
            <a:ext cx="7407275" cy="9461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What is the inference space?  </a:t>
            </a:r>
          </a:p>
          <a:p>
            <a:r>
              <a:rPr lang="en-US" sz="2800">
                <a:solidFill>
                  <a:srgbClr val="FFFF00"/>
                </a:solidFill>
              </a:rPr>
              <a:t>Where do the results of the analyses apply?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7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Inference Space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endParaRPr lang="en-US" sz="1000" smtClean="0"/>
          </a:p>
          <a:p>
            <a:pPr eaLnBrk="1" hangingPunct="1"/>
            <a:r>
              <a:rPr lang="en-US" smtClean="0"/>
              <a:t>Pragmatically – you can argue for an expansion of the inference space through </a:t>
            </a:r>
            <a:r>
              <a:rPr lang="en-US" smtClean="0">
                <a:solidFill>
                  <a:srgbClr val="FF3300"/>
                </a:solidFill>
              </a:rPr>
              <a:t>expert</a:t>
            </a:r>
            <a:r>
              <a:rPr lang="en-US" smtClean="0"/>
              <a:t> knowledge</a:t>
            </a:r>
          </a:p>
          <a:p>
            <a:pPr lvl="1" eaLnBrk="1" hangingPunct="1"/>
            <a:r>
              <a:rPr lang="en-US" smtClean="0"/>
              <a:t>Existing soil maps or models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" y="3886200"/>
            <a:ext cx="3365500" cy="2590800"/>
            <a:chOff x="1008" y="720"/>
            <a:chExt cx="3831" cy="288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008" y="720"/>
              <a:ext cx="3744" cy="2880"/>
              <a:chOff x="1008" y="720"/>
              <a:chExt cx="3744" cy="2880"/>
            </a:xfrm>
          </p:grpSpPr>
          <p:sp>
            <p:nvSpPr>
              <p:cNvPr id="54291" name="Rectangle 7"/>
              <p:cNvSpPr>
                <a:spLocks noChangeArrowheads="1"/>
              </p:cNvSpPr>
              <p:nvPr/>
            </p:nvSpPr>
            <p:spPr bwMode="auto">
              <a:xfrm>
                <a:off x="1008" y="720"/>
                <a:ext cx="1872" cy="14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Yard A</a:t>
                </a:r>
              </a:p>
            </p:txBody>
          </p:sp>
          <p:sp>
            <p:nvSpPr>
              <p:cNvPr id="54292" name="Rectangle 8"/>
              <p:cNvSpPr>
                <a:spLocks noChangeArrowheads="1"/>
              </p:cNvSpPr>
              <p:nvPr/>
            </p:nvSpPr>
            <p:spPr bwMode="auto">
              <a:xfrm>
                <a:off x="2880" y="2160"/>
                <a:ext cx="1872" cy="1440"/>
              </a:xfrm>
              <a:prstGeom prst="rect">
                <a:avLst/>
              </a:prstGeom>
              <a:solidFill>
                <a:srgbClr val="76C74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Yard D</a:t>
                </a:r>
              </a:p>
            </p:txBody>
          </p:sp>
          <p:sp>
            <p:nvSpPr>
              <p:cNvPr id="54293" name="Rectangle 9"/>
              <p:cNvSpPr>
                <a:spLocks noChangeArrowheads="1"/>
              </p:cNvSpPr>
              <p:nvPr/>
            </p:nvSpPr>
            <p:spPr bwMode="auto">
              <a:xfrm>
                <a:off x="1008" y="2160"/>
                <a:ext cx="1872" cy="1440"/>
              </a:xfrm>
              <a:prstGeom prst="rect">
                <a:avLst/>
              </a:prstGeom>
              <a:solidFill>
                <a:srgbClr val="B1EDB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Yard C</a:t>
                </a:r>
              </a:p>
            </p:txBody>
          </p:sp>
          <p:sp>
            <p:nvSpPr>
              <p:cNvPr id="54294" name="Rectangle 10"/>
              <p:cNvSpPr>
                <a:spLocks noChangeArrowheads="1"/>
              </p:cNvSpPr>
              <p:nvPr/>
            </p:nvSpPr>
            <p:spPr bwMode="auto">
              <a:xfrm>
                <a:off x="2880" y="720"/>
                <a:ext cx="1872" cy="1440"/>
              </a:xfrm>
              <a:prstGeom prst="rect">
                <a:avLst/>
              </a:prstGeom>
              <a:solidFill>
                <a:srgbClr val="00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Yard B</a:t>
                </a:r>
              </a:p>
            </p:txBody>
          </p:sp>
        </p:grpSp>
        <p:sp>
          <p:nvSpPr>
            <p:cNvPr id="54286" name="Freeform 11"/>
            <p:cNvSpPr>
              <a:spLocks/>
            </p:cNvSpPr>
            <p:nvPr/>
          </p:nvSpPr>
          <p:spPr bwMode="auto">
            <a:xfrm>
              <a:off x="3072" y="720"/>
              <a:ext cx="1584" cy="2880"/>
            </a:xfrm>
            <a:custGeom>
              <a:avLst/>
              <a:gdLst>
                <a:gd name="T0" fmla="*/ 0 w 1248"/>
                <a:gd name="T1" fmla="*/ 0 h 912"/>
                <a:gd name="T2" fmla="*/ 768 w 1248"/>
                <a:gd name="T3" fmla="*/ 144 h 912"/>
                <a:gd name="T4" fmla="*/ 1104 w 1248"/>
                <a:gd name="T5" fmla="*/ 576 h 912"/>
                <a:gd name="T6" fmla="*/ 1248 w 1248"/>
                <a:gd name="T7" fmla="*/ 912 h 9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912"/>
                <a:gd name="T14" fmla="*/ 1248 w 1248"/>
                <a:gd name="T15" fmla="*/ 912 h 9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912">
                  <a:moveTo>
                    <a:pt x="0" y="0"/>
                  </a:moveTo>
                  <a:cubicBezTo>
                    <a:pt x="292" y="24"/>
                    <a:pt x="584" y="48"/>
                    <a:pt x="768" y="144"/>
                  </a:cubicBezTo>
                  <a:cubicBezTo>
                    <a:pt x="952" y="240"/>
                    <a:pt x="1024" y="448"/>
                    <a:pt x="1104" y="576"/>
                  </a:cubicBezTo>
                  <a:cubicBezTo>
                    <a:pt x="1184" y="704"/>
                    <a:pt x="1216" y="808"/>
                    <a:pt x="1248" y="9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7" name="Freeform 12"/>
            <p:cNvSpPr>
              <a:spLocks/>
            </p:cNvSpPr>
            <p:nvPr/>
          </p:nvSpPr>
          <p:spPr bwMode="auto">
            <a:xfrm>
              <a:off x="1688" y="1608"/>
              <a:ext cx="1528" cy="1472"/>
            </a:xfrm>
            <a:custGeom>
              <a:avLst/>
              <a:gdLst>
                <a:gd name="T0" fmla="*/ 136 w 2408"/>
                <a:gd name="T1" fmla="*/ 984 h 1472"/>
                <a:gd name="T2" fmla="*/ 40 w 2408"/>
                <a:gd name="T3" fmla="*/ 792 h 1472"/>
                <a:gd name="T4" fmla="*/ 136 w 2408"/>
                <a:gd name="T5" fmla="*/ 264 h 1472"/>
                <a:gd name="T6" fmla="*/ 856 w 2408"/>
                <a:gd name="T7" fmla="*/ 24 h 1472"/>
                <a:gd name="T8" fmla="*/ 1288 w 2408"/>
                <a:gd name="T9" fmla="*/ 408 h 1472"/>
                <a:gd name="T10" fmla="*/ 1672 w 2408"/>
                <a:gd name="T11" fmla="*/ 504 h 1472"/>
                <a:gd name="T12" fmla="*/ 2104 w 2408"/>
                <a:gd name="T13" fmla="*/ 504 h 1472"/>
                <a:gd name="T14" fmla="*/ 2392 w 2408"/>
                <a:gd name="T15" fmla="*/ 840 h 1472"/>
                <a:gd name="T16" fmla="*/ 2200 w 2408"/>
                <a:gd name="T17" fmla="*/ 1320 h 1472"/>
                <a:gd name="T18" fmla="*/ 1720 w 2408"/>
                <a:gd name="T19" fmla="*/ 1416 h 1472"/>
                <a:gd name="T20" fmla="*/ 1240 w 2408"/>
                <a:gd name="T21" fmla="*/ 1464 h 1472"/>
                <a:gd name="T22" fmla="*/ 760 w 2408"/>
                <a:gd name="T23" fmla="*/ 1368 h 1472"/>
                <a:gd name="T24" fmla="*/ 136 w 2408"/>
                <a:gd name="T25" fmla="*/ 984 h 14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8"/>
                <a:gd name="T40" fmla="*/ 0 h 1472"/>
                <a:gd name="T41" fmla="*/ 2408 w 2408"/>
                <a:gd name="T42" fmla="*/ 1472 h 14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8" h="1472">
                  <a:moveTo>
                    <a:pt x="136" y="984"/>
                  </a:moveTo>
                  <a:cubicBezTo>
                    <a:pt x="16" y="888"/>
                    <a:pt x="40" y="912"/>
                    <a:pt x="40" y="792"/>
                  </a:cubicBezTo>
                  <a:cubicBezTo>
                    <a:pt x="40" y="672"/>
                    <a:pt x="0" y="392"/>
                    <a:pt x="136" y="264"/>
                  </a:cubicBezTo>
                  <a:cubicBezTo>
                    <a:pt x="272" y="136"/>
                    <a:pt x="664" y="0"/>
                    <a:pt x="856" y="24"/>
                  </a:cubicBezTo>
                  <a:cubicBezTo>
                    <a:pt x="1048" y="48"/>
                    <a:pt x="1152" y="328"/>
                    <a:pt x="1288" y="408"/>
                  </a:cubicBezTo>
                  <a:cubicBezTo>
                    <a:pt x="1424" y="488"/>
                    <a:pt x="1536" y="488"/>
                    <a:pt x="1672" y="504"/>
                  </a:cubicBezTo>
                  <a:cubicBezTo>
                    <a:pt x="1808" y="520"/>
                    <a:pt x="1984" y="448"/>
                    <a:pt x="2104" y="504"/>
                  </a:cubicBezTo>
                  <a:cubicBezTo>
                    <a:pt x="2224" y="560"/>
                    <a:pt x="2376" y="704"/>
                    <a:pt x="2392" y="840"/>
                  </a:cubicBezTo>
                  <a:cubicBezTo>
                    <a:pt x="2408" y="976"/>
                    <a:pt x="2312" y="1224"/>
                    <a:pt x="2200" y="1320"/>
                  </a:cubicBezTo>
                  <a:cubicBezTo>
                    <a:pt x="2088" y="1416"/>
                    <a:pt x="1880" y="1392"/>
                    <a:pt x="1720" y="1416"/>
                  </a:cubicBezTo>
                  <a:cubicBezTo>
                    <a:pt x="1560" y="1440"/>
                    <a:pt x="1400" y="1472"/>
                    <a:pt x="1240" y="1464"/>
                  </a:cubicBezTo>
                  <a:cubicBezTo>
                    <a:pt x="1080" y="1456"/>
                    <a:pt x="944" y="1448"/>
                    <a:pt x="760" y="1368"/>
                  </a:cubicBezTo>
                  <a:cubicBezTo>
                    <a:pt x="576" y="1288"/>
                    <a:pt x="256" y="1080"/>
                    <a:pt x="136" y="984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8" name="Text Box 13"/>
            <p:cNvSpPr txBox="1">
              <a:spLocks noChangeArrowheads="1"/>
            </p:cNvSpPr>
            <p:nvPr/>
          </p:nvSpPr>
          <p:spPr bwMode="auto">
            <a:xfrm>
              <a:off x="1342" y="1098"/>
              <a:ext cx="770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Alpha</a:t>
              </a:r>
            </a:p>
          </p:txBody>
        </p:sp>
        <p:sp>
          <p:nvSpPr>
            <p:cNvPr id="54289" name="Text Box 14"/>
            <p:cNvSpPr txBox="1">
              <a:spLocks noChangeArrowheads="1"/>
            </p:cNvSpPr>
            <p:nvPr/>
          </p:nvSpPr>
          <p:spPr bwMode="auto">
            <a:xfrm>
              <a:off x="3887" y="905"/>
              <a:ext cx="952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Gamma</a:t>
              </a:r>
            </a:p>
          </p:txBody>
        </p:sp>
        <p:sp>
          <p:nvSpPr>
            <p:cNvPr id="54290" name="Text Box 15"/>
            <p:cNvSpPr txBox="1">
              <a:spLocks noChangeArrowheads="1"/>
            </p:cNvSpPr>
            <p:nvPr/>
          </p:nvSpPr>
          <p:spPr bwMode="auto">
            <a:xfrm>
              <a:off x="2112" y="2442"/>
              <a:ext cx="647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Beta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09600" y="5334000"/>
            <a:ext cx="2667000" cy="990600"/>
            <a:chOff x="1392" y="912"/>
            <a:chExt cx="2880" cy="1200"/>
          </a:xfrm>
        </p:grpSpPr>
        <p:sp>
          <p:nvSpPr>
            <p:cNvPr id="60433" name="AutoShape 17"/>
            <p:cNvSpPr>
              <a:spLocks noChangeArrowheads="1"/>
            </p:cNvSpPr>
            <p:nvPr/>
          </p:nvSpPr>
          <p:spPr bwMode="auto">
            <a:xfrm>
              <a:off x="4176" y="1775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60434" name="AutoShape 18"/>
            <p:cNvSpPr>
              <a:spLocks noChangeArrowheads="1"/>
            </p:cNvSpPr>
            <p:nvPr/>
          </p:nvSpPr>
          <p:spPr bwMode="auto">
            <a:xfrm>
              <a:off x="2880" y="912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60435" name="AutoShape 19"/>
            <p:cNvSpPr>
              <a:spLocks noChangeArrowheads="1"/>
            </p:cNvSpPr>
            <p:nvPr/>
          </p:nvSpPr>
          <p:spPr bwMode="auto">
            <a:xfrm>
              <a:off x="1536" y="1008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60436" name="AutoShape 20"/>
            <p:cNvSpPr>
              <a:spLocks noChangeArrowheads="1"/>
            </p:cNvSpPr>
            <p:nvPr/>
          </p:nvSpPr>
          <p:spPr bwMode="auto">
            <a:xfrm>
              <a:off x="2640" y="1775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60437" name="AutoShape 21"/>
            <p:cNvSpPr>
              <a:spLocks noChangeArrowheads="1"/>
            </p:cNvSpPr>
            <p:nvPr/>
          </p:nvSpPr>
          <p:spPr bwMode="auto">
            <a:xfrm>
              <a:off x="1392" y="2016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60438" name="AutoShape 22"/>
            <p:cNvSpPr>
              <a:spLocks noChangeArrowheads="1"/>
            </p:cNvSpPr>
            <p:nvPr/>
          </p:nvSpPr>
          <p:spPr bwMode="auto">
            <a:xfrm>
              <a:off x="4128" y="912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Inference Space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endParaRPr lang="en-US" sz="1000" smtClean="0"/>
          </a:p>
          <a:p>
            <a:pPr eaLnBrk="1" hangingPunct="1"/>
            <a:r>
              <a:rPr lang="en-US" smtClean="0"/>
              <a:t>Pragmatically – you can argue for an expansion of the inference space through </a:t>
            </a:r>
            <a:r>
              <a:rPr lang="en-US" smtClean="0">
                <a:solidFill>
                  <a:srgbClr val="FF3300"/>
                </a:solidFill>
              </a:rPr>
              <a:t>expert</a:t>
            </a:r>
            <a:r>
              <a:rPr lang="en-US" smtClean="0"/>
              <a:t> knowledge</a:t>
            </a:r>
          </a:p>
          <a:p>
            <a:pPr lvl="1" eaLnBrk="1" hangingPunct="1"/>
            <a:r>
              <a:rPr lang="en-US" smtClean="0"/>
              <a:t>Existing soil maps or models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733800" y="1828800"/>
            <a:ext cx="4892675" cy="4789488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You are the expert:  use available information and your knowledge of the distribution of soils to determine:</a:t>
            </a:r>
          </a:p>
          <a:p>
            <a:r>
              <a:rPr lang="en-US" sz="2800">
                <a:solidFill>
                  <a:srgbClr val="FFFF00"/>
                </a:solidFill>
              </a:rPr>
              <a:t>what portion of the landscape any given set of samples represents</a:t>
            </a:r>
          </a:p>
          <a:p>
            <a:r>
              <a:rPr lang="en-US" sz="2800">
                <a:solidFill>
                  <a:srgbClr val="FFFF00"/>
                </a:solidFill>
              </a:rPr>
              <a:t>Where do I need to sample to have representative knowledge of the area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" y="3886200"/>
            <a:ext cx="3365500" cy="2590800"/>
            <a:chOff x="1008" y="720"/>
            <a:chExt cx="3831" cy="288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008" y="720"/>
              <a:ext cx="3744" cy="2880"/>
              <a:chOff x="1008" y="720"/>
              <a:chExt cx="3744" cy="2880"/>
            </a:xfrm>
          </p:grpSpPr>
          <p:sp>
            <p:nvSpPr>
              <p:cNvPr id="54291" name="Rectangle 7"/>
              <p:cNvSpPr>
                <a:spLocks noChangeArrowheads="1"/>
              </p:cNvSpPr>
              <p:nvPr/>
            </p:nvSpPr>
            <p:spPr bwMode="auto">
              <a:xfrm>
                <a:off x="1008" y="720"/>
                <a:ext cx="1872" cy="14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Yard A</a:t>
                </a:r>
              </a:p>
            </p:txBody>
          </p:sp>
          <p:sp>
            <p:nvSpPr>
              <p:cNvPr id="54292" name="Rectangle 8"/>
              <p:cNvSpPr>
                <a:spLocks noChangeArrowheads="1"/>
              </p:cNvSpPr>
              <p:nvPr/>
            </p:nvSpPr>
            <p:spPr bwMode="auto">
              <a:xfrm>
                <a:off x="2880" y="2160"/>
                <a:ext cx="1872" cy="1440"/>
              </a:xfrm>
              <a:prstGeom prst="rect">
                <a:avLst/>
              </a:prstGeom>
              <a:solidFill>
                <a:srgbClr val="76C74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Yard D</a:t>
                </a:r>
              </a:p>
            </p:txBody>
          </p:sp>
          <p:sp>
            <p:nvSpPr>
              <p:cNvPr id="54293" name="Rectangle 9"/>
              <p:cNvSpPr>
                <a:spLocks noChangeArrowheads="1"/>
              </p:cNvSpPr>
              <p:nvPr/>
            </p:nvSpPr>
            <p:spPr bwMode="auto">
              <a:xfrm>
                <a:off x="1008" y="2160"/>
                <a:ext cx="1872" cy="1440"/>
              </a:xfrm>
              <a:prstGeom prst="rect">
                <a:avLst/>
              </a:prstGeom>
              <a:solidFill>
                <a:srgbClr val="B1EDB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Yard C</a:t>
                </a:r>
              </a:p>
            </p:txBody>
          </p:sp>
          <p:sp>
            <p:nvSpPr>
              <p:cNvPr id="54294" name="Rectangle 10"/>
              <p:cNvSpPr>
                <a:spLocks noChangeArrowheads="1"/>
              </p:cNvSpPr>
              <p:nvPr/>
            </p:nvSpPr>
            <p:spPr bwMode="auto">
              <a:xfrm>
                <a:off x="2880" y="720"/>
                <a:ext cx="1872" cy="1440"/>
              </a:xfrm>
              <a:prstGeom prst="rect">
                <a:avLst/>
              </a:prstGeom>
              <a:solidFill>
                <a:srgbClr val="00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Yard B</a:t>
                </a:r>
              </a:p>
            </p:txBody>
          </p:sp>
        </p:grpSp>
        <p:sp>
          <p:nvSpPr>
            <p:cNvPr id="54286" name="Freeform 11"/>
            <p:cNvSpPr>
              <a:spLocks/>
            </p:cNvSpPr>
            <p:nvPr/>
          </p:nvSpPr>
          <p:spPr bwMode="auto">
            <a:xfrm>
              <a:off x="3072" y="720"/>
              <a:ext cx="1584" cy="2880"/>
            </a:xfrm>
            <a:custGeom>
              <a:avLst/>
              <a:gdLst>
                <a:gd name="T0" fmla="*/ 0 w 1248"/>
                <a:gd name="T1" fmla="*/ 0 h 912"/>
                <a:gd name="T2" fmla="*/ 768 w 1248"/>
                <a:gd name="T3" fmla="*/ 144 h 912"/>
                <a:gd name="T4" fmla="*/ 1104 w 1248"/>
                <a:gd name="T5" fmla="*/ 576 h 912"/>
                <a:gd name="T6" fmla="*/ 1248 w 1248"/>
                <a:gd name="T7" fmla="*/ 912 h 9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912"/>
                <a:gd name="T14" fmla="*/ 1248 w 1248"/>
                <a:gd name="T15" fmla="*/ 912 h 9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912">
                  <a:moveTo>
                    <a:pt x="0" y="0"/>
                  </a:moveTo>
                  <a:cubicBezTo>
                    <a:pt x="292" y="24"/>
                    <a:pt x="584" y="48"/>
                    <a:pt x="768" y="144"/>
                  </a:cubicBezTo>
                  <a:cubicBezTo>
                    <a:pt x="952" y="240"/>
                    <a:pt x="1024" y="448"/>
                    <a:pt x="1104" y="576"/>
                  </a:cubicBezTo>
                  <a:cubicBezTo>
                    <a:pt x="1184" y="704"/>
                    <a:pt x="1216" y="808"/>
                    <a:pt x="1248" y="9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7" name="Freeform 12"/>
            <p:cNvSpPr>
              <a:spLocks/>
            </p:cNvSpPr>
            <p:nvPr/>
          </p:nvSpPr>
          <p:spPr bwMode="auto">
            <a:xfrm>
              <a:off x="1688" y="1608"/>
              <a:ext cx="1528" cy="1472"/>
            </a:xfrm>
            <a:custGeom>
              <a:avLst/>
              <a:gdLst>
                <a:gd name="T0" fmla="*/ 136 w 2408"/>
                <a:gd name="T1" fmla="*/ 984 h 1472"/>
                <a:gd name="T2" fmla="*/ 40 w 2408"/>
                <a:gd name="T3" fmla="*/ 792 h 1472"/>
                <a:gd name="T4" fmla="*/ 136 w 2408"/>
                <a:gd name="T5" fmla="*/ 264 h 1472"/>
                <a:gd name="T6" fmla="*/ 856 w 2408"/>
                <a:gd name="T7" fmla="*/ 24 h 1472"/>
                <a:gd name="T8" fmla="*/ 1288 w 2408"/>
                <a:gd name="T9" fmla="*/ 408 h 1472"/>
                <a:gd name="T10" fmla="*/ 1672 w 2408"/>
                <a:gd name="T11" fmla="*/ 504 h 1472"/>
                <a:gd name="T12" fmla="*/ 2104 w 2408"/>
                <a:gd name="T13" fmla="*/ 504 h 1472"/>
                <a:gd name="T14" fmla="*/ 2392 w 2408"/>
                <a:gd name="T15" fmla="*/ 840 h 1472"/>
                <a:gd name="T16" fmla="*/ 2200 w 2408"/>
                <a:gd name="T17" fmla="*/ 1320 h 1472"/>
                <a:gd name="T18" fmla="*/ 1720 w 2408"/>
                <a:gd name="T19" fmla="*/ 1416 h 1472"/>
                <a:gd name="T20" fmla="*/ 1240 w 2408"/>
                <a:gd name="T21" fmla="*/ 1464 h 1472"/>
                <a:gd name="T22" fmla="*/ 760 w 2408"/>
                <a:gd name="T23" fmla="*/ 1368 h 1472"/>
                <a:gd name="T24" fmla="*/ 136 w 2408"/>
                <a:gd name="T25" fmla="*/ 984 h 14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8"/>
                <a:gd name="T40" fmla="*/ 0 h 1472"/>
                <a:gd name="T41" fmla="*/ 2408 w 2408"/>
                <a:gd name="T42" fmla="*/ 1472 h 14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8" h="1472">
                  <a:moveTo>
                    <a:pt x="136" y="984"/>
                  </a:moveTo>
                  <a:cubicBezTo>
                    <a:pt x="16" y="888"/>
                    <a:pt x="40" y="912"/>
                    <a:pt x="40" y="792"/>
                  </a:cubicBezTo>
                  <a:cubicBezTo>
                    <a:pt x="40" y="672"/>
                    <a:pt x="0" y="392"/>
                    <a:pt x="136" y="264"/>
                  </a:cubicBezTo>
                  <a:cubicBezTo>
                    <a:pt x="272" y="136"/>
                    <a:pt x="664" y="0"/>
                    <a:pt x="856" y="24"/>
                  </a:cubicBezTo>
                  <a:cubicBezTo>
                    <a:pt x="1048" y="48"/>
                    <a:pt x="1152" y="328"/>
                    <a:pt x="1288" y="408"/>
                  </a:cubicBezTo>
                  <a:cubicBezTo>
                    <a:pt x="1424" y="488"/>
                    <a:pt x="1536" y="488"/>
                    <a:pt x="1672" y="504"/>
                  </a:cubicBezTo>
                  <a:cubicBezTo>
                    <a:pt x="1808" y="520"/>
                    <a:pt x="1984" y="448"/>
                    <a:pt x="2104" y="504"/>
                  </a:cubicBezTo>
                  <a:cubicBezTo>
                    <a:pt x="2224" y="560"/>
                    <a:pt x="2376" y="704"/>
                    <a:pt x="2392" y="840"/>
                  </a:cubicBezTo>
                  <a:cubicBezTo>
                    <a:pt x="2408" y="976"/>
                    <a:pt x="2312" y="1224"/>
                    <a:pt x="2200" y="1320"/>
                  </a:cubicBezTo>
                  <a:cubicBezTo>
                    <a:pt x="2088" y="1416"/>
                    <a:pt x="1880" y="1392"/>
                    <a:pt x="1720" y="1416"/>
                  </a:cubicBezTo>
                  <a:cubicBezTo>
                    <a:pt x="1560" y="1440"/>
                    <a:pt x="1400" y="1472"/>
                    <a:pt x="1240" y="1464"/>
                  </a:cubicBezTo>
                  <a:cubicBezTo>
                    <a:pt x="1080" y="1456"/>
                    <a:pt x="944" y="1448"/>
                    <a:pt x="760" y="1368"/>
                  </a:cubicBezTo>
                  <a:cubicBezTo>
                    <a:pt x="576" y="1288"/>
                    <a:pt x="256" y="1080"/>
                    <a:pt x="136" y="984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8" name="Text Box 13"/>
            <p:cNvSpPr txBox="1">
              <a:spLocks noChangeArrowheads="1"/>
            </p:cNvSpPr>
            <p:nvPr/>
          </p:nvSpPr>
          <p:spPr bwMode="auto">
            <a:xfrm>
              <a:off x="1342" y="1098"/>
              <a:ext cx="770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Alpha</a:t>
              </a:r>
            </a:p>
          </p:txBody>
        </p:sp>
        <p:sp>
          <p:nvSpPr>
            <p:cNvPr id="54289" name="Text Box 14"/>
            <p:cNvSpPr txBox="1">
              <a:spLocks noChangeArrowheads="1"/>
            </p:cNvSpPr>
            <p:nvPr/>
          </p:nvSpPr>
          <p:spPr bwMode="auto">
            <a:xfrm>
              <a:off x="3887" y="905"/>
              <a:ext cx="952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Gamma</a:t>
              </a:r>
            </a:p>
          </p:txBody>
        </p:sp>
        <p:sp>
          <p:nvSpPr>
            <p:cNvPr id="54290" name="Text Box 15"/>
            <p:cNvSpPr txBox="1">
              <a:spLocks noChangeArrowheads="1"/>
            </p:cNvSpPr>
            <p:nvPr/>
          </p:nvSpPr>
          <p:spPr bwMode="auto">
            <a:xfrm>
              <a:off x="2112" y="2442"/>
              <a:ext cx="647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Beta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09600" y="5334000"/>
            <a:ext cx="2667000" cy="990600"/>
            <a:chOff x="1392" y="912"/>
            <a:chExt cx="2880" cy="1200"/>
          </a:xfrm>
        </p:grpSpPr>
        <p:sp>
          <p:nvSpPr>
            <p:cNvPr id="60433" name="AutoShape 17"/>
            <p:cNvSpPr>
              <a:spLocks noChangeArrowheads="1"/>
            </p:cNvSpPr>
            <p:nvPr/>
          </p:nvSpPr>
          <p:spPr bwMode="auto">
            <a:xfrm>
              <a:off x="4176" y="1775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60434" name="AutoShape 18"/>
            <p:cNvSpPr>
              <a:spLocks noChangeArrowheads="1"/>
            </p:cNvSpPr>
            <p:nvPr/>
          </p:nvSpPr>
          <p:spPr bwMode="auto">
            <a:xfrm>
              <a:off x="2880" y="912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60435" name="AutoShape 19"/>
            <p:cNvSpPr>
              <a:spLocks noChangeArrowheads="1"/>
            </p:cNvSpPr>
            <p:nvPr/>
          </p:nvSpPr>
          <p:spPr bwMode="auto">
            <a:xfrm>
              <a:off x="1536" y="1008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60436" name="AutoShape 20"/>
            <p:cNvSpPr>
              <a:spLocks noChangeArrowheads="1"/>
            </p:cNvSpPr>
            <p:nvPr/>
          </p:nvSpPr>
          <p:spPr bwMode="auto">
            <a:xfrm>
              <a:off x="2640" y="1775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60437" name="AutoShape 21"/>
            <p:cNvSpPr>
              <a:spLocks noChangeArrowheads="1"/>
            </p:cNvSpPr>
            <p:nvPr/>
          </p:nvSpPr>
          <p:spPr bwMode="auto">
            <a:xfrm>
              <a:off x="1392" y="2016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60438" name="AutoShape 22"/>
            <p:cNvSpPr>
              <a:spLocks noChangeArrowheads="1"/>
            </p:cNvSpPr>
            <p:nvPr/>
          </p:nvSpPr>
          <p:spPr bwMode="auto">
            <a:xfrm>
              <a:off x="4128" y="912"/>
              <a:ext cx="96" cy="9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height – this is a summary stats, sampling and inference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1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tall is the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how you could most efficiently answer this question</a:t>
            </a:r>
          </a:p>
          <a:p>
            <a:pPr lvl="1"/>
            <a:r>
              <a:rPr lang="en-US" dirty="0" smtClean="0"/>
              <a:t>What data do you need?</a:t>
            </a:r>
          </a:p>
          <a:p>
            <a:pPr lvl="1"/>
            <a:r>
              <a:rPr lang="en-US" dirty="0" smtClean="0"/>
              <a:t>How do you gather that data?</a:t>
            </a:r>
          </a:p>
          <a:p>
            <a:pPr lvl="1"/>
            <a:r>
              <a:rPr lang="en-US" dirty="0" smtClean="0"/>
              <a:t>What will your answer mean?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tall is the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What strategy did you use?</a:t>
            </a:r>
          </a:p>
          <a:p>
            <a:r>
              <a:rPr lang="en-US" dirty="0" smtClean="0"/>
              <a:t>What are the benefits/drawback?</a:t>
            </a:r>
          </a:p>
          <a:p>
            <a:pPr lvl="1"/>
            <a:r>
              <a:rPr lang="en-US" dirty="0" smtClean="0"/>
              <a:t>Type locations</a:t>
            </a:r>
          </a:p>
          <a:p>
            <a:pPr lvl="1"/>
            <a:r>
              <a:rPr lang="en-US" dirty="0" smtClean="0"/>
              <a:t>Median approach</a:t>
            </a:r>
          </a:p>
          <a:p>
            <a:pPr lvl="1"/>
            <a:r>
              <a:rPr lang="en-US" dirty="0" smtClean="0"/>
              <a:t>Sample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are usually tradeoffs between efficiency and the amount of information obtained.</a:t>
            </a:r>
          </a:p>
          <a:p>
            <a:endParaRPr lang="en-US" sz="12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Volunteers – Class Height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Systematic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4419600"/>
            <a:ext cx="7924800" cy="1077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Look at Sampling_excel_example1.xlsx for an example of these techniques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How tall is the class?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we have measured everyone?</a:t>
            </a:r>
          </a:p>
          <a:p>
            <a:r>
              <a:rPr lang="en-US" dirty="0" smtClean="0"/>
              <a:t>Was it faster to use a sample?</a:t>
            </a:r>
          </a:p>
          <a:p>
            <a:r>
              <a:rPr lang="en-US" dirty="0" smtClean="0"/>
              <a:t>Was it faster to use a model?</a:t>
            </a:r>
          </a:p>
          <a:p>
            <a:pPr lvl="1"/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What are the tradeoffs between the two?</a:t>
            </a:r>
          </a:p>
          <a:p>
            <a:endParaRPr lang="en-US" sz="1200" dirty="0" smtClean="0"/>
          </a:p>
          <a:p>
            <a:r>
              <a:rPr lang="en-US" dirty="0" smtClean="0"/>
              <a:t>What inferences can we make from of our class?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Population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thing we are interested in</a:t>
            </a:r>
          </a:p>
          <a:p>
            <a:pPr eaLnBrk="1" hangingPunct="1"/>
            <a:r>
              <a:rPr lang="en-US" smtClean="0"/>
              <a:t>The complete collection of observations we want to study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04800" y="3200400"/>
            <a:ext cx="4206875" cy="1754326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What population does this class represent?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800600" y="3810000"/>
            <a:ext cx="4206875" cy="2308324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How </a:t>
            </a:r>
            <a:r>
              <a:rPr lang="en-US" sz="3600" dirty="0">
                <a:solidFill>
                  <a:srgbClr val="FFFF00"/>
                </a:solidFill>
              </a:rPr>
              <a:t>would we define the population of a soil?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How do we say things about a population?</a:t>
            </a:r>
          </a:p>
        </p:txBody>
      </p:sp>
      <p:pic>
        <p:nvPicPr>
          <p:cNvPr id="37891" name="Picture 5" descr="MCBS00005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3352800"/>
            <a:ext cx="1408113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Text Box 6"/>
          <p:cNvSpPr txBox="1">
            <a:spLocks noChangeArrowheads="1"/>
          </p:cNvSpPr>
          <p:nvPr/>
        </p:nvSpPr>
        <p:spPr bwMode="auto">
          <a:xfrm>
            <a:off x="1600200" y="2362200"/>
            <a:ext cx="1876425" cy="579438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Sampling</a:t>
            </a:r>
          </a:p>
        </p:txBody>
      </p:sp>
      <p:sp>
        <p:nvSpPr>
          <p:cNvPr id="37893" name="Text Box 7"/>
          <p:cNvSpPr txBox="1">
            <a:spLocks noChangeArrowheads="1"/>
          </p:cNvSpPr>
          <p:nvPr/>
        </p:nvSpPr>
        <p:spPr bwMode="auto">
          <a:xfrm>
            <a:off x="5715000" y="4953000"/>
            <a:ext cx="1874838" cy="579438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Inference</a:t>
            </a:r>
          </a:p>
        </p:txBody>
      </p:sp>
      <p:pic>
        <p:nvPicPr>
          <p:cNvPr id="37894" name="Picture 9" descr="See full size imag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30480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subset of a population</a:t>
            </a:r>
          </a:p>
          <a:p>
            <a:pPr eaLnBrk="1" hangingPunct="1"/>
            <a:r>
              <a:rPr lang="en-US" dirty="0" smtClean="0"/>
              <a:t>Sampling unit (one sample) - The thing we actually observe or collect</a:t>
            </a:r>
          </a:p>
          <a:p>
            <a:pPr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Assuming our population of interest is our class:  How would you sample your class to get representative data?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6324600" y="4800600"/>
            <a:ext cx="2362200" cy="946150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Cluster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– by groups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914400" y="5334000"/>
            <a:ext cx="1789113" cy="519113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Randomly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3505200" y="5791200"/>
            <a:ext cx="2459038" cy="519113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Systematically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/>
      <p:bldP spid="51205" grpId="0" animBg="1"/>
      <p:bldP spid="5120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subset of a population</a:t>
            </a:r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How would you sample a soil?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5791200" y="3581400"/>
            <a:ext cx="3124200" cy="2654300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Cluster</a:t>
            </a:r>
          </a:p>
          <a:p>
            <a:endParaRPr lang="en-US" sz="2800">
              <a:solidFill>
                <a:srgbClr val="FFFF00"/>
              </a:solidFill>
            </a:endParaRPr>
          </a:p>
          <a:p>
            <a:r>
              <a:rPr lang="en-US" sz="2800">
                <a:solidFill>
                  <a:srgbClr val="FFFF00"/>
                </a:solidFill>
              </a:rPr>
              <a:t>randomly select areas then collect multiple samples within that area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304800" y="3581400"/>
            <a:ext cx="2590800" cy="2227263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Randomly</a:t>
            </a:r>
          </a:p>
          <a:p>
            <a:endParaRPr lang="en-US" sz="2800">
              <a:solidFill>
                <a:srgbClr val="FFFF00"/>
              </a:solidFill>
            </a:endParaRPr>
          </a:p>
          <a:p>
            <a:r>
              <a:rPr lang="en-US" sz="2800">
                <a:solidFill>
                  <a:srgbClr val="FFFF00"/>
                </a:solidFill>
              </a:rPr>
              <a:t>Select random </a:t>
            </a:r>
          </a:p>
          <a:p>
            <a:r>
              <a:rPr lang="en-US" sz="2800">
                <a:solidFill>
                  <a:srgbClr val="FFFF00"/>
                </a:solidFill>
              </a:rPr>
              <a:t>x–y points within the field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3048000" y="3581400"/>
            <a:ext cx="2590800" cy="1800225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Systematically</a:t>
            </a:r>
          </a:p>
          <a:p>
            <a:endParaRPr lang="en-US" sz="2800">
              <a:solidFill>
                <a:srgbClr val="FFFF00"/>
              </a:solidFill>
            </a:endParaRPr>
          </a:p>
          <a:p>
            <a:r>
              <a:rPr lang="en-US" sz="2800">
                <a:solidFill>
                  <a:srgbClr val="FFFF00"/>
                </a:solidFill>
              </a:rPr>
              <a:t>Select points on a 20m grid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nimBg="1"/>
      <p:bldP spid="82949" grpId="0" animBg="1"/>
      <p:bldP spid="829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838200" y="609600"/>
            <a:ext cx="7467600" cy="556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33400" y="228600"/>
            <a:ext cx="7391400" cy="5638800"/>
            <a:chOff x="336" y="144"/>
            <a:chExt cx="4656" cy="3552"/>
          </a:xfrm>
        </p:grpSpPr>
        <p:sp>
          <p:nvSpPr>
            <p:cNvPr id="40964" name="Text Box 6"/>
            <p:cNvSpPr txBox="1">
              <a:spLocks noChangeArrowheads="1"/>
            </p:cNvSpPr>
            <p:nvPr/>
          </p:nvSpPr>
          <p:spPr bwMode="auto">
            <a:xfrm>
              <a:off x="336" y="144"/>
              <a:ext cx="1127" cy="327"/>
            </a:xfrm>
            <a:prstGeom prst="rect">
              <a:avLst/>
            </a:prstGeom>
            <a:solidFill>
              <a:srgbClr val="00008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FFFF00"/>
                  </a:solidFill>
                </a:rPr>
                <a:t>Randomly</a:t>
              </a:r>
            </a:p>
          </p:txBody>
        </p:sp>
        <p:sp>
          <p:nvSpPr>
            <p:cNvPr id="40965" name="AutoShape 8"/>
            <p:cNvSpPr>
              <a:spLocks noChangeArrowheads="1"/>
            </p:cNvSpPr>
            <p:nvPr/>
          </p:nvSpPr>
          <p:spPr bwMode="auto">
            <a:xfrm rot="321349">
              <a:off x="1104" y="768"/>
              <a:ext cx="192" cy="192"/>
            </a:xfrm>
            <a:prstGeom prst="plus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AutoShape 9"/>
            <p:cNvSpPr>
              <a:spLocks noChangeArrowheads="1"/>
            </p:cNvSpPr>
            <p:nvPr/>
          </p:nvSpPr>
          <p:spPr bwMode="auto">
            <a:xfrm rot="321349">
              <a:off x="1488" y="1536"/>
              <a:ext cx="192" cy="192"/>
            </a:xfrm>
            <a:prstGeom prst="plus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AutoShape 10"/>
            <p:cNvSpPr>
              <a:spLocks noChangeArrowheads="1"/>
            </p:cNvSpPr>
            <p:nvPr/>
          </p:nvSpPr>
          <p:spPr bwMode="auto">
            <a:xfrm rot="321349">
              <a:off x="4128" y="2160"/>
              <a:ext cx="192" cy="192"/>
            </a:xfrm>
            <a:prstGeom prst="plus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AutoShape 11"/>
            <p:cNvSpPr>
              <a:spLocks noChangeArrowheads="1"/>
            </p:cNvSpPr>
            <p:nvPr/>
          </p:nvSpPr>
          <p:spPr bwMode="auto">
            <a:xfrm rot="321349">
              <a:off x="2112" y="624"/>
              <a:ext cx="192" cy="192"/>
            </a:xfrm>
            <a:prstGeom prst="plus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AutoShape 12"/>
            <p:cNvSpPr>
              <a:spLocks noChangeArrowheads="1"/>
            </p:cNvSpPr>
            <p:nvPr/>
          </p:nvSpPr>
          <p:spPr bwMode="auto">
            <a:xfrm rot="321349">
              <a:off x="2736" y="2640"/>
              <a:ext cx="192" cy="192"/>
            </a:xfrm>
            <a:prstGeom prst="plus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AutoShape 13"/>
            <p:cNvSpPr>
              <a:spLocks noChangeArrowheads="1"/>
            </p:cNvSpPr>
            <p:nvPr/>
          </p:nvSpPr>
          <p:spPr bwMode="auto">
            <a:xfrm rot="321349">
              <a:off x="1248" y="2448"/>
              <a:ext cx="192" cy="192"/>
            </a:xfrm>
            <a:prstGeom prst="plus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AutoShape 14"/>
            <p:cNvSpPr>
              <a:spLocks noChangeArrowheads="1"/>
            </p:cNvSpPr>
            <p:nvPr/>
          </p:nvSpPr>
          <p:spPr bwMode="auto">
            <a:xfrm rot="321349">
              <a:off x="4080" y="912"/>
              <a:ext cx="192" cy="192"/>
            </a:xfrm>
            <a:prstGeom prst="plus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AutoShape 15"/>
            <p:cNvSpPr>
              <a:spLocks noChangeArrowheads="1"/>
            </p:cNvSpPr>
            <p:nvPr/>
          </p:nvSpPr>
          <p:spPr bwMode="auto">
            <a:xfrm rot="321349">
              <a:off x="4800" y="3504"/>
              <a:ext cx="192" cy="192"/>
            </a:xfrm>
            <a:prstGeom prst="plus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838200" y="609600"/>
            <a:ext cx="7467600" cy="556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Text Box 22"/>
          <p:cNvSpPr txBox="1">
            <a:spLocks noChangeArrowheads="1"/>
          </p:cNvSpPr>
          <p:nvPr/>
        </p:nvSpPr>
        <p:spPr bwMode="auto">
          <a:xfrm>
            <a:off x="3505200" y="304800"/>
            <a:ext cx="2459038" cy="519113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Systematically</a:t>
            </a:r>
          </a:p>
        </p:txBody>
      </p:sp>
      <p:sp>
        <p:nvSpPr>
          <p:cNvPr id="41988" name="Line 23"/>
          <p:cNvSpPr>
            <a:spLocks noChangeShapeType="1"/>
          </p:cNvSpPr>
          <p:nvPr/>
        </p:nvSpPr>
        <p:spPr bwMode="auto">
          <a:xfrm>
            <a:off x="838200" y="52578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9" name="Line 24"/>
          <p:cNvSpPr>
            <a:spLocks noChangeShapeType="1"/>
          </p:cNvSpPr>
          <p:nvPr/>
        </p:nvSpPr>
        <p:spPr bwMode="auto">
          <a:xfrm>
            <a:off x="838200" y="43434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0" name="Line 25"/>
          <p:cNvSpPr>
            <a:spLocks noChangeShapeType="1"/>
          </p:cNvSpPr>
          <p:nvPr/>
        </p:nvSpPr>
        <p:spPr bwMode="auto">
          <a:xfrm>
            <a:off x="838200" y="34290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1" name="Line 26"/>
          <p:cNvSpPr>
            <a:spLocks noChangeShapeType="1"/>
          </p:cNvSpPr>
          <p:nvPr/>
        </p:nvSpPr>
        <p:spPr bwMode="auto">
          <a:xfrm>
            <a:off x="838200" y="25146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Line 27"/>
          <p:cNvSpPr>
            <a:spLocks noChangeShapeType="1"/>
          </p:cNvSpPr>
          <p:nvPr/>
        </p:nvSpPr>
        <p:spPr bwMode="auto">
          <a:xfrm>
            <a:off x="838200" y="16002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3" name="Line 28"/>
          <p:cNvSpPr>
            <a:spLocks noChangeShapeType="1"/>
          </p:cNvSpPr>
          <p:nvPr/>
        </p:nvSpPr>
        <p:spPr bwMode="auto">
          <a:xfrm>
            <a:off x="1828800" y="685800"/>
            <a:ext cx="0" cy="548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4" name="Line 29"/>
          <p:cNvSpPr>
            <a:spLocks noChangeShapeType="1"/>
          </p:cNvSpPr>
          <p:nvPr/>
        </p:nvSpPr>
        <p:spPr bwMode="auto">
          <a:xfrm>
            <a:off x="2743200" y="609600"/>
            <a:ext cx="0" cy="556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Line 30"/>
          <p:cNvSpPr>
            <a:spLocks noChangeShapeType="1"/>
          </p:cNvSpPr>
          <p:nvPr/>
        </p:nvSpPr>
        <p:spPr bwMode="auto">
          <a:xfrm>
            <a:off x="3657600" y="609600"/>
            <a:ext cx="0" cy="556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6" name="Line 31"/>
          <p:cNvSpPr>
            <a:spLocks noChangeShapeType="1"/>
          </p:cNvSpPr>
          <p:nvPr/>
        </p:nvSpPr>
        <p:spPr bwMode="auto">
          <a:xfrm>
            <a:off x="4572000" y="609600"/>
            <a:ext cx="0" cy="556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7" name="Line 32"/>
          <p:cNvSpPr>
            <a:spLocks noChangeShapeType="1"/>
          </p:cNvSpPr>
          <p:nvPr/>
        </p:nvSpPr>
        <p:spPr bwMode="auto">
          <a:xfrm>
            <a:off x="5486400" y="609600"/>
            <a:ext cx="0" cy="556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8" name="Line 33"/>
          <p:cNvSpPr>
            <a:spLocks noChangeShapeType="1"/>
          </p:cNvSpPr>
          <p:nvPr/>
        </p:nvSpPr>
        <p:spPr bwMode="auto">
          <a:xfrm>
            <a:off x="6400800" y="609600"/>
            <a:ext cx="0" cy="556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Line 34"/>
          <p:cNvSpPr>
            <a:spLocks noChangeShapeType="1"/>
          </p:cNvSpPr>
          <p:nvPr/>
        </p:nvSpPr>
        <p:spPr bwMode="auto">
          <a:xfrm>
            <a:off x="7315200" y="609600"/>
            <a:ext cx="0" cy="556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752600" y="1524000"/>
            <a:ext cx="5638800" cy="3810000"/>
            <a:chOff x="1104" y="960"/>
            <a:chExt cx="3552" cy="2400"/>
          </a:xfrm>
        </p:grpSpPr>
        <p:sp>
          <p:nvSpPr>
            <p:cNvPr id="42001" name="Oval 14"/>
            <p:cNvSpPr>
              <a:spLocks noChangeArrowheads="1"/>
            </p:cNvSpPr>
            <p:nvPr/>
          </p:nvSpPr>
          <p:spPr bwMode="auto">
            <a:xfrm>
              <a:off x="1104" y="3264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1104" y="960"/>
              <a:ext cx="3552" cy="2400"/>
              <a:chOff x="1104" y="960"/>
              <a:chExt cx="3552" cy="2400"/>
            </a:xfrm>
          </p:grpSpPr>
          <p:grpSp>
            <p:nvGrpSpPr>
              <p:cNvPr id="4" name="Group 39"/>
              <p:cNvGrpSpPr>
                <a:grpSpLocks/>
              </p:cNvGrpSpPr>
              <p:nvPr/>
            </p:nvGrpSpPr>
            <p:grpSpPr bwMode="auto">
              <a:xfrm>
                <a:off x="1104" y="960"/>
                <a:ext cx="3552" cy="2400"/>
                <a:chOff x="1104" y="960"/>
                <a:chExt cx="3552" cy="2400"/>
              </a:xfrm>
            </p:grpSpPr>
            <p:sp>
              <p:nvSpPr>
                <p:cNvPr id="42005" name="Oval 15"/>
                <p:cNvSpPr>
                  <a:spLocks noChangeArrowheads="1"/>
                </p:cNvSpPr>
                <p:nvPr/>
              </p:nvSpPr>
              <p:spPr bwMode="auto">
                <a:xfrm>
                  <a:off x="3984" y="2112"/>
                  <a:ext cx="96" cy="9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06" name="Oval 16"/>
                <p:cNvSpPr>
                  <a:spLocks noChangeArrowheads="1"/>
                </p:cNvSpPr>
                <p:nvPr/>
              </p:nvSpPr>
              <p:spPr bwMode="auto">
                <a:xfrm>
                  <a:off x="2256" y="3264"/>
                  <a:ext cx="96" cy="9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07" name="Oval 17"/>
                <p:cNvSpPr>
                  <a:spLocks noChangeArrowheads="1"/>
                </p:cNvSpPr>
                <p:nvPr/>
              </p:nvSpPr>
              <p:spPr bwMode="auto">
                <a:xfrm>
                  <a:off x="2256" y="960"/>
                  <a:ext cx="96" cy="9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08" name="Oval 18"/>
                <p:cNvSpPr>
                  <a:spLocks noChangeArrowheads="1"/>
                </p:cNvSpPr>
                <p:nvPr/>
              </p:nvSpPr>
              <p:spPr bwMode="auto">
                <a:xfrm>
                  <a:off x="2832" y="2112"/>
                  <a:ext cx="96" cy="9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09" name="Oval 19"/>
                <p:cNvSpPr>
                  <a:spLocks noChangeArrowheads="1"/>
                </p:cNvSpPr>
                <p:nvPr/>
              </p:nvSpPr>
              <p:spPr bwMode="auto">
                <a:xfrm>
                  <a:off x="3408" y="3264"/>
                  <a:ext cx="96" cy="9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10" name="Oval 20"/>
                <p:cNvSpPr>
                  <a:spLocks noChangeArrowheads="1"/>
                </p:cNvSpPr>
                <p:nvPr/>
              </p:nvSpPr>
              <p:spPr bwMode="auto">
                <a:xfrm>
                  <a:off x="1680" y="2112"/>
                  <a:ext cx="96" cy="9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11" name="Oval 36"/>
                <p:cNvSpPr>
                  <a:spLocks noChangeArrowheads="1"/>
                </p:cNvSpPr>
                <p:nvPr/>
              </p:nvSpPr>
              <p:spPr bwMode="auto">
                <a:xfrm>
                  <a:off x="3408" y="960"/>
                  <a:ext cx="96" cy="9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12" name="Oval 37"/>
                <p:cNvSpPr>
                  <a:spLocks noChangeArrowheads="1"/>
                </p:cNvSpPr>
                <p:nvPr/>
              </p:nvSpPr>
              <p:spPr bwMode="auto">
                <a:xfrm>
                  <a:off x="1104" y="960"/>
                  <a:ext cx="96" cy="9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13" name="Oval 38"/>
                <p:cNvSpPr>
                  <a:spLocks noChangeArrowheads="1"/>
                </p:cNvSpPr>
                <p:nvPr/>
              </p:nvSpPr>
              <p:spPr bwMode="auto">
                <a:xfrm>
                  <a:off x="4560" y="3264"/>
                  <a:ext cx="96" cy="96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2004" name="Oval 50"/>
              <p:cNvSpPr>
                <a:spLocks noChangeArrowheads="1"/>
              </p:cNvSpPr>
              <p:nvPr/>
            </p:nvSpPr>
            <p:spPr bwMode="auto">
              <a:xfrm>
                <a:off x="4560" y="960"/>
                <a:ext cx="96" cy="96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Y-beavercreek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WY-beavercreek</Template>
  <TotalTime>452</TotalTime>
  <Words>1575</Words>
  <Application>Microsoft Office PowerPoint</Application>
  <PresentationFormat>On-screen Show (4:3)</PresentationFormat>
  <Paragraphs>242</Paragraphs>
  <Slides>32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WY-beavercreek</vt:lpstr>
      <vt:lpstr>Inference and Sampling</vt:lpstr>
      <vt:lpstr>How tall is the class (in inches)?</vt:lpstr>
      <vt:lpstr>How tall is the class?</vt:lpstr>
      <vt:lpstr>Population</vt:lpstr>
      <vt:lpstr>How do we say things about a population?</vt:lpstr>
      <vt:lpstr>Sample</vt:lpstr>
      <vt:lpstr>Sample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do I keep using the word random?</vt:lpstr>
      <vt:lpstr>A note on bias </vt:lpstr>
      <vt:lpstr>PowerPoint Presentation</vt:lpstr>
      <vt:lpstr>Inference Space</vt:lpstr>
      <vt:lpstr>Why do we care?</vt:lpstr>
      <vt:lpstr>Why do we care?</vt:lpstr>
      <vt:lpstr>PowerPoint Presentation</vt:lpstr>
      <vt:lpstr>Inference Space</vt:lpstr>
      <vt:lpstr>Inference Space</vt:lpstr>
      <vt:lpstr>Inference Space</vt:lpstr>
      <vt:lpstr>Inference Space</vt:lpstr>
      <vt:lpstr>PowerPoint Presentation</vt:lpstr>
      <vt:lpstr>PowerPoint Presentation</vt:lpstr>
      <vt:lpstr>Inference Space</vt:lpstr>
      <vt:lpstr>Inference Space</vt:lpstr>
      <vt:lpstr>Class Exercise </vt:lpstr>
      <vt:lpstr>How tall is the class?</vt:lpstr>
      <vt:lpstr>Volunteers – Class Height</vt:lpstr>
      <vt:lpstr>How tall is the class?</vt:lpstr>
    </vt:vector>
  </TitlesOfParts>
  <Company>USDA OCIO-ITS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Inference and Sampling</dc:title>
  <dc:creator>skye.wills</dc:creator>
  <cp:lastModifiedBy>Wills, Skye - NRCS, Lincoln, NE</cp:lastModifiedBy>
  <cp:revision>11</cp:revision>
  <dcterms:created xsi:type="dcterms:W3CDTF">2010-08-09T15:19:06Z</dcterms:created>
  <dcterms:modified xsi:type="dcterms:W3CDTF">2016-01-20T17:45:07Z</dcterms:modified>
</cp:coreProperties>
</file>