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331" r:id="rId6"/>
    <p:sldId id="260" r:id="rId7"/>
    <p:sldId id="317" r:id="rId8"/>
    <p:sldId id="332" r:id="rId9"/>
    <p:sldId id="318" r:id="rId10"/>
    <p:sldId id="319" r:id="rId11"/>
    <p:sldId id="333" r:id="rId12"/>
    <p:sldId id="290" r:id="rId13"/>
    <p:sldId id="261" r:id="rId14"/>
    <p:sldId id="259" r:id="rId15"/>
    <p:sldId id="265" r:id="rId16"/>
    <p:sldId id="266" r:id="rId17"/>
    <p:sldId id="262" r:id="rId18"/>
    <p:sldId id="271" r:id="rId19"/>
    <p:sldId id="267" r:id="rId20"/>
    <p:sldId id="274" r:id="rId21"/>
    <p:sldId id="269" r:id="rId22"/>
    <p:sldId id="270" r:id="rId23"/>
    <p:sldId id="268" r:id="rId24"/>
    <p:sldId id="273" r:id="rId25"/>
    <p:sldId id="334" r:id="rId26"/>
    <p:sldId id="275" r:id="rId27"/>
    <p:sldId id="293" r:id="rId28"/>
    <p:sldId id="291" r:id="rId29"/>
    <p:sldId id="279" r:id="rId30"/>
    <p:sldId id="305" r:id="rId31"/>
    <p:sldId id="308" r:id="rId32"/>
    <p:sldId id="312" r:id="rId33"/>
    <p:sldId id="304" r:id="rId34"/>
    <p:sldId id="307" r:id="rId35"/>
    <p:sldId id="310" r:id="rId36"/>
    <p:sldId id="314" r:id="rId37"/>
    <p:sldId id="315" r:id="rId38"/>
    <p:sldId id="313" r:id="rId39"/>
    <p:sldId id="326" r:id="rId40"/>
    <p:sldId id="327" r:id="rId41"/>
    <p:sldId id="330" r:id="rId42"/>
    <p:sldId id="329" r:id="rId43"/>
    <p:sldId id="328" r:id="rId4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a:srgbClr val="66FF33"/>
    <a:srgbClr val="CEEAB0"/>
    <a:srgbClr val="0080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77797" autoAdjust="0"/>
  </p:normalViewPr>
  <p:slideViewPr>
    <p:cSldViewPr>
      <p:cViewPr varScale="1">
        <p:scale>
          <a:sx n="54" d="100"/>
          <a:sy n="54" d="100"/>
        </p:scale>
        <p:origin x="165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skye.wills\My%20Documents\Classes\Soil%20Tech%2009\histogram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skye.wills\My%20Documents\Classes\Soil%20Tech%2009\histogram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91"/>
          <c:y val="2.0833333333333405E-2"/>
        </c:manualLayout>
      </c:layout>
      <c:overlay val="0"/>
      <c:spPr>
        <a:noFill/>
        <a:ln w="29107">
          <a:noFill/>
        </a:ln>
      </c:spPr>
    </c:title>
    <c:autoTitleDeleted val="0"/>
    <c:plotArea>
      <c:layout>
        <c:manualLayout>
          <c:layoutTarget val="inner"/>
          <c:xMode val="edge"/>
          <c:yMode val="edge"/>
          <c:x val="8.8483146067415683E-2"/>
          <c:y val="0.18489583333333362"/>
          <c:w val="0.89887640449438366"/>
          <c:h val="0.62500000000000111"/>
        </c:manualLayout>
      </c:layout>
      <c:barChart>
        <c:barDir val="col"/>
        <c:grouping val="clustered"/>
        <c:varyColors val="0"/>
        <c:ser>
          <c:idx val="0"/>
          <c:order val="0"/>
          <c:spPr>
            <a:solidFill>
              <a:srgbClr val="9999FF"/>
            </a:solidFill>
            <a:ln w="14553">
              <a:solidFill>
                <a:srgbClr val="000000"/>
              </a:solidFill>
              <a:prstDash val="solid"/>
            </a:ln>
          </c:spPr>
          <c:invertIfNegative val="0"/>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dLbls>
          <c:showLegendKey val="0"/>
          <c:showVal val="0"/>
          <c:showCatName val="0"/>
          <c:showSerName val="0"/>
          <c:showPercent val="0"/>
          <c:showBubbleSize val="0"/>
        </c:dLbls>
        <c:gapWidth val="0"/>
        <c:axId val="227404688"/>
        <c:axId val="230479816"/>
      </c:barChart>
      <c:catAx>
        <c:axId val="227404688"/>
        <c:scaling>
          <c:orientation val="minMax"/>
        </c:scaling>
        <c:delete val="0"/>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overlay val="0"/>
          <c:spPr>
            <a:noFill/>
            <a:ln w="29107">
              <a:noFill/>
            </a:ln>
          </c:spPr>
        </c:title>
        <c:numFmt formatCode="General" sourceLinked="1"/>
        <c:majorTickMark val="out"/>
        <c:minorTickMark val="none"/>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230479816"/>
        <c:crosses val="autoZero"/>
        <c:auto val="1"/>
        <c:lblAlgn val="ctr"/>
        <c:lblOffset val="100"/>
        <c:tickLblSkip val="1"/>
        <c:tickMarkSkip val="1"/>
        <c:noMultiLvlLbl val="0"/>
      </c:catAx>
      <c:valAx>
        <c:axId val="230479816"/>
        <c:scaling>
          <c:orientation val="minMax"/>
        </c:scaling>
        <c:delete val="0"/>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85E-2"/>
              <c:y val="0.43489583333333331"/>
            </c:manualLayout>
          </c:layout>
          <c:overlay val="0"/>
          <c:spPr>
            <a:noFill/>
            <a:ln w="29107">
              <a:noFill/>
            </a:ln>
          </c:spPr>
        </c:title>
        <c:numFmt formatCode="General" sourceLinked="1"/>
        <c:majorTickMark val="out"/>
        <c:minorTickMark val="none"/>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227404688"/>
        <c:crosses val="autoZero"/>
        <c:crossBetween val="between"/>
        <c:majorUnit val="1"/>
      </c:valAx>
      <c:spPr>
        <a:solidFill>
          <a:srgbClr val="C0C0C0"/>
        </a:solidFill>
        <a:ln w="14553">
          <a:solidFill>
            <a:srgbClr val="808080"/>
          </a:solidFill>
          <a:prstDash val="solid"/>
        </a:ln>
      </c:spPr>
    </c:plotArea>
    <c:plotVisOnly val="1"/>
    <c:dispBlanksAs val="gap"/>
    <c:showDLblsOverMax val="0"/>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74"/>
          <c:y val="2.0833333333333388E-2"/>
        </c:manualLayout>
      </c:layout>
      <c:overlay val="0"/>
      <c:spPr>
        <a:noFill/>
        <a:ln w="29107">
          <a:noFill/>
        </a:ln>
      </c:spPr>
    </c:title>
    <c:autoTitleDeleted val="0"/>
    <c:plotArea>
      <c:layout>
        <c:manualLayout>
          <c:layoutTarget val="inner"/>
          <c:xMode val="edge"/>
          <c:yMode val="edge"/>
          <c:x val="8.8483146067415683E-2"/>
          <c:y val="0.18489583333333356"/>
          <c:w val="0.89887640449438311"/>
          <c:h val="0.62500000000000089"/>
        </c:manualLayout>
      </c:layout>
      <c:barChart>
        <c:barDir val="col"/>
        <c:grouping val="clustered"/>
        <c:varyColors val="0"/>
        <c:ser>
          <c:idx val="0"/>
          <c:order val="0"/>
          <c:spPr>
            <a:solidFill>
              <a:srgbClr val="9999FF"/>
            </a:solidFill>
            <a:ln w="14553">
              <a:solidFill>
                <a:srgbClr val="000000"/>
              </a:solidFill>
              <a:prstDash val="solid"/>
            </a:ln>
          </c:spPr>
          <c:invertIfNegative val="0"/>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dLbls>
          <c:showLegendKey val="0"/>
          <c:showVal val="0"/>
          <c:showCatName val="0"/>
          <c:showSerName val="0"/>
          <c:showPercent val="0"/>
          <c:showBubbleSize val="0"/>
        </c:dLbls>
        <c:gapWidth val="0"/>
        <c:axId val="228275968"/>
        <c:axId val="491449560"/>
      </c:barChart>
      <c:catAx>
        <c:axId val="228275968"/>
        <c:scaling>
          <c:orientation val="minMax"/>
        </c:scaling>
        <c:delete val="0"/>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overlay val="0"/>
          <c:spPr>
            <a:noFill/>
            <a:ln w="29107">
              <a:noFill/>
            </a:ln>
          </c:spPr>
        </c:title>
        <c:numFmt formatCode="General" sourceLinked="1"/>
        <c:majorTickMark val="out"/>
        <c:minorTickMark val="none"/>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491449560"/>
        <c:crosses val="autoZero"/>
        <c:auto val="1"/>
        <c:lblAlgn val="ctr"/>
        <c:lblOffset val="100"/>
        <c:tickLblSkip val="1"/>
        <c:tickMarkSkip val="1"/>
        <c:noMultiLvlLbl val="0"/>
      </c:catAx>
      <c:valAx>
        <c:axId val="491449560"/>
        <c:scaling>
          <c:orientation val="minMax"/>
        </c:scaling>
        <c:delete val="0"/>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75E-2"/>
              <c:y val="0.43489583333333331"/>
            </c:manualLayout>
          </c:layout>
          <c:overlay val="0"/>
          <c:spPr>
            <a:noFill/>
            <a:ln w="29107">
              <a:noFill/>
            </a:ln>
          </c:spPr>
        </c:title>
        <c:numFmt formatCode="General" sourceLinked="1"/>
        <c:majorTickMark val="out"/>
        <c:minorTickMark val="none"/>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228275968"/>
        <c:crosses val="autoZero"/>
        <c:crossBetween val="between"/>
        <c:majorUnit val="1"/>
      </c:valAx>
      <c:spPr>
        <a:solidFill>
          <a:srgbClr val="C0C0C0"/>
        </a:solidFill>
        <a:ln w="14553">
          <a:solidFill>
            <a:srgbClr val="808080"/>
          </a:solidFill>
          <a:prstDash val="solid"/>
        </a:ln>
      </c:spPr>
    </c:plotArea>
    <c:plotVisOnly val="1"/>
    <c:dispBlanksAs val="gap"/>
    <c:showDLblsOverMax val="0"/>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79" b="1" i="0" u="none" strike="noStrike" baseline="0">
                <a:solidFill>
                  <a:srgbClr val="000000"/>
                </a:solidFill>
                <a:latin typeface="Arial"/>
                <a:ea typeface="Arial"/>
                <a:cs typeface="Arial"/>
              </a:defRPr>
            </a:pPr>
            <a:r>
              <a:rPr lang="en-US"/>
              <a:t>Height Histogram</a:t>
            </a:r>
          </a:p>
        </c:rich>
      </c:tx>
      <c:layout>
        <c:manualLayout>
          <c:xMode val="edge"/>
          <c:yMode val="edge"/>
          <c:x val="0.38855054811205897"/>
          <c:y val="2.0361990950226245E-2"/>
        </c:manualLayout>
      </c:layout>
      <c:overlay val="0"/>
      <c:spPr>
        <a:noFill/>
        <a:ln w="25849">
          <a:noFill/>
        </a:ln>
      </c:spPr>
    </c:title>
    <c:autoTitleDeleted val="0"/>
    <c:plotArea>
      <c:layout>
        <c:manualLayout>
          <c:layoutTarget val="inner"/>
          <c:xMode val="edge"/>
          <c:yMode val="edge"/>
          <c:x val="9.0133982947624841E-2"/>
          <c:y val="0.18099547511312258"/>
          <c:w val="0.89890377588306947"/>
          <c:h val="0.56561085972850755"/>
        </c:manualLayout>
      </c:layout>
      <c:barChart>
        <c:barDir val="col"/>
        <c:grouping val="clustered"/>
        <c:varyColors val="0"/>
        <c:ser>
          <c:idx val="0"/>
          <c:order val="0"/>
          <c:spPr>
            <a:solidFill>
              <a:srgbClr val="9999FF"/>
            </a:solidFill>
            <a:ln w="12924">
              <a:solidFill>
                <a:srgbClr val="000000"/>
              </a:solidFill>
              <a:prstDash val="solid"/>
            </a:ln>
          </c:spPr>
          <c:invertIfNegative val="0"/>
          <c:cat>
            <c:strRef>
              <c:f>'Height_1 (2)'!$Q$2:$Q$21</c:f>
              <c:strCache>
                <c:ptCount val="20"/>
                <c:pt idx="0">
                  <c:v>&lt;40</c:v>
                </c:pt>
                <c:pt idx="1">
                  <c:v>40 - 42.5</c:v>
                </c:pt>
                <c:pt idx="2">
                  <c:v>42.5 - 45</c:v>
                </c:pt>
                <c:pt idx="3">
                  <c:v>45 - 47.5</c:v>
                </c:pt>
                <c:pt idx="4">
                  <c:v>47.5 - 50</c:v>
                </c:pt>
                <c:pt idx="5">
                  <c:v>50 - 52.5</c:v>
                </c:pt>
                <c:pt idx="6">
                  <c:v>52.5 - 55</c:v>
                </c:pt>
                <c:pt idx="7">
                  <c:v>55 - 57.5</c:v>
                </c:pt>
                <c:pt idx="8">
                  <c:v>57.5 - 60</c:v>
                </c:pt>
                <c:pt idx="9">
                  <c:v>60 - 62.5</c:v>
                </c:pt>
                <c:pt idx="10">
                  <c:v>62.5 - 65</c:v>
                </c:pt>
                <c:pt idx="11">
                  <c:v>65 - 67.5</c:v>
                </c:pt>
                <c:pt idx="12">
                  <c:v>67.5 - 70</c:v>
                </c:pt>
                <c:pt idx="13">
                  <c:v>70 - 72.5</c:v>
                </c:pt>
                <c:pt idx="14">
                  <c:v>72.5 - 75</c:v>
                </c:pt>
                <c:pt idx="15">
                  <c:v>75 - 77.5</c:v>
                </c:pt>
                <c:pt idx="16">
                  <c:v>77.5 - 80</c:v>
                </c:pt>
                <c:pt idx="17">
                  <c:v>80 - 82.5</c:v>
                </c:pt>
                <c:pt idx="18">
                  <c:v>82.5 - 85</c:v>
                </c:pt>
                <c:pt idx="19">
                  <c:v>&gt; 85</c:v>
                </c:pt>
              </c:strCache>
            </c:strRef>
          </c:cat>
          <c:val>
            <c:numRef>
              <c:f>'Height_1 (2)'!$R$2:$R$21</c:f>
              <c:numCache>
                <c:formatCode>General</c:formatCode>
                <c:ptCount val="20"/>
                <c:pt idx="0">
                  <c:v>1</c:v>
                </c:pt>
                <c:pt idx="1">
                  <c:v>0</c:v>
                </c:pt>
                <c:pt idx="2">
                  <c:v>0</c:v>
                </c:pt>
                <c:pt idx="3">
                  <c:v>0</c:v>
                </c:pt>
                <c:pt idx="4">
                  <c:v>0</c:v>
                </c:pt>
                <c:pt idx="5">
                  <c:v>0</c:v>
                </c:pt>
                <c:pt idx="6">
                  <c:v>0</c:v>
                </c:pt>
                <c:pt idx="7">
                  <c:v>0</c:v>
                </c:pt>
                <c:pt idx="8">
                  <c:v>0</c:v>
                </c:pt>
                <c:pt idx="9">
                  <c:v>1</c:v>
                </c:pt>
                <c:pt idx="10">
                  <c:v>0</c:v>
                </c:pt>
                <c:pt idx="11">
                  <c:v>1</c:v>
                </c:pt>
                <c:pt idx="12">
                  <c:v>0</c:v>
                </c:pt>
                <c:pt idx="13">
                  <c:v>1</c:v>
                </c:pt>
                <c:pt idx="14">
                  <c:v>2</c:v>
                </c:pt>
                <c:pt idx="15">
                  <c:v>3</c:v>
                </c:pt>
                <c:pt idx="16">
                  <c:v>6</c:v>
                </c:pt>
                <c:pt idx="17">
                  <c:v>7</c:v>
                </c:pt>
                <c:pt idx="18">
                  <c:v>10</c:v>
                </c:pt>
                <c:pt idx="19">
                  <c:v>2</c:v>
                </c:pt>
              </c:numCache>
            </c:numRef>
          </c:val>
        </c:ser>
        <c:dLbls>
          <c:showLegendKey val="0"/>
          <c:showVal val="0"/>
          <c:showCatName val="0"/>
          <c:showSerName val="0"/>
          <c:showPercent val="0"/>
          <c:showBubbleSize val="0"/>
        </c:dLbls>
        <c:gapWidth val="0"/>
        <c:axId val="491452304"/>
        <c:axId val="491452696"/>
      </c:barChart>
      <c:catAx>
        <c:axId val="491452304"/>
        <c:scaling>
          <c:orientation val="minMax"/>
        </c:scaling>
        <c:delete val="0"/>
        <c:axPos val="b"/>
        <c:title>
          <c:tx>
            <c:rich>
              <a:bodyPr/>
              <a:lstStyle/>
              <a:p>
                <a:pPr>
                  <a:defRPr sz="1221" b="1" i="0" u="none" strike="noStrike" baseline="0">
                    <a:solidFill>
                      <a:srgbClr val="000000"/>
                    </a:solidFill>
                    <a:latin typeface="Arial"/>
                    <a:ea typeface="Arial"/>
                    <a:cs typeface="Arial"/>
                  </a:defRPr>
                </a:pPr>
                <a:r>
                  <a:rPr lang="en-US"/>
                  <a:t>Height </a:t>
                </a:r>
              </a:p>
            </c:rich>
          </c:tx>
          <c:layout>
            <c:manualLayout>
              <c:xMode val="edge"/>
              <c:yMode val="edge"/>
              <c:x val="0.50791717417783111"/>
              <c:y val="0.9095022624434389"/>
            </c:manualLayout>
          </c:layout>
          <c:overlay val="0"/>
          <c:spPr>
            <a:noFill/>
            <a:ln w="25849">
              <a:noFill/>
            </a:ln>
          </c:spPr>
        </c:title>
        <c:numFmt formatCode="General" sourceLinked="1"/>
        <c:majorTickMark val="out"/>
        <c:minorTickMark val="none"/>
        <c:tickLblPos val="nextTo"/>
        <c:spPr>
          <a:ln w="3231">
            <a:solidFill>
              <a:srgbClr val="000000"/>
            </a:solidFill>
            <a:prstDash val="solid"/>
          </a:ln>
        </c:spPr>
        <c:txPr>
          <a:bodyPr rot="-2700000" vert="horz"/>
          <a:lstStyle/>
          <a:p>
            <a:pPr>
              <a:defRPr sz="1221" b="0" i="0" u="none" strike="noStrike" baseline="0">
                <a:solidFill>
                  <a:srgbClr val="000000"/>
                </a:solidFill>
                <a:latin typeface="Arial"/>
                <a:ea typeface="Arial"/>
                <a:cs typeface="Arial"/>
              </a:defRPr>
            </a:pPr>
            <a:endParaRPr lang="en-US"/>
          </a:p>
        </c:txPr>
        <c:crossAx val="491452696"/>
        <c:crosses val="autoZero"/>
        <c:auto val="1"/>
        <c:lblAlgn val="ctr"/>
        <c:lblOffset val="100"/>
        <c:tickLblSkip val="1"/>
        <c:tickMarkSkip val="1"/>
        <c:noMultiLvlLbl val="0"/>
      </c:catAx>
      <c:valAx>
        <c:axId val="491452696"/>
        <c:scaling>
          <c:orientation val="minMax"/>
        </c:scaling>
        <c:delete val="0"/>
        <c:axPos val="l"/>
        <c:majorGridlines>
          <c:spPr>
            <a:ln w="3231">
              <a:solidFill>
                <a:srgbClr val="000000"/>
              </a:solidFill>
              <a:prstDash val="solid"/>
            </a:ln>
          </c:spPr>
        </c:majorGridlines>
        <c:title>
          <c:tx>
            <c:rich>
              <a:bodyPr/>
              <a:lstStyle/>
              <a:p>
                <a:pPr>
                  <a:defRPr sz="1221" b="1" i="0" u="none" strike="noStrike" baseline="0">
                    <a:solidFill>
                      <a:srgbClr val="000000"/>
                    </a:solidFill>
                    <a:latin typeface="Arial"/>
                    <a:ea typeface="Arial"/>
                    <a:cs typeface="Arial"/>
                  </a:defRPr>
                </a:pPr>
                <a:r>
                  <a:rPr lang="en-US"/>
                  <a:t>Count</a:t>
                </a:r>
              </a:p>
            </c:rich>
          </c:tx>
          <c:layout>
            <c:manualLayout>
              <c:xMode val="edge"/>
              <c:yMode val="edge"/>
              <c:x val="1.2180267965895246E-2"/>
              <c:y val="0.40271493212669685"/>
            </c:manualLayout>
          </c:layout>
          <c:overlay val="0"/>
          <c:spPr>
            <a:noFill/>
            <a:ln w="25849">
              <a:noFill/>
            </a:ln>
          </c:spPr>
        </c:title>
        <c:numFmt formatCode="General" sourceLinked="1"/>
        <c:majorTickMark val="out"/>
        <c:minorTickMark val="none"/>
        <c:tickLblPos val="nextTo"/>
        <c:spPr>
          <a:ln w="3231">
            <a:solidFill>
              <a:srgbClr val="000000"/>
            </a:solidFill>
            <a:prstDash val="solid"/>
          </a:ln>
        </c:spPr>
        <c:txPr>
          <a:bodyPr rot="0" vert="horz"/>
          <a:lstStyle/>
          <a:p>
            <a:pPr>
              <a:defRPr sz="1221" b="0" i="0" u="none" strike="noStrike" baseline="0">
                <a:solidFill>
                  <a:srgbClr val="000000"/>
                </a:solidFill>
                <a:latin typeface="Arial"/>
                <a:ea typeface="Arial"/>
                <a:cs typeface="Arial"/>
              </a:defRPr>
            </a:pPr>
            <a:endParaRPr lang="en-US"/>
          </a:p>
        </c:txPr>
        <c:crossAx val="491452304"/>
        <c:crosses val="autoZero"/>
        <c:crossBetween val="between"/>
      </c:valAx>
      <c:spPr>
        <a:solidFill>
          <a:srgbClr val="C0C0C0"/>
        </a:solidFill>
        <a:ln w="12924">
          <a:solidFill>
            <a:srgbClr val="808080"/>
          </a:solidFill>
          <a:prstDash val="solid"/>
        </a:ln>
      </c:spPr>
    </c:plotArea>
    <c:plotVisOnly val="1"/>
    <c:dispBlanksAs val="gap"/>
    <c:showDLblsOverMax val="0"/>
  </c:chart>
  <c:spPr>
    <a:solidFill>
      <a:srgbClr val="FFFFFF"/>
    </a:solidFill>
    <a:ln w="3231">
      <a:solidFill>
        <a:srgbClr val="000000"/>
      </a:solidFill>
      <a:prstDash val="solid"/>
    </a:ln>
  </c:spPr>
  <c:txPr>
    <a:bodyPr/>
    <a:lstStyle/>
    <a:p>
      <a:pPr>
        <a:defRPr sz="1221"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25" b="1" i="0" u="none" strike="noStrike" baseline="0">
                <a:solidFill>
                  <a:srgbClr val="000000"/>
                </a:solidFill>
                <a:latin typeface="Arial"/>
                <a:ea typeface="Arial"/>
                <a:cs typeface="Arial"/>
              </a:defRPr>
            </a:pPr>
            <a:r>
              <a:rPr lang="en-US"/>
              <a:t>Height Histogram</a:t>
            </a:r>
          </a:p>
        </c:rich>
      </c:tx>
      <c:layout>
        <c:manualLayout>
          <c:xMode val="edge"/>
          <c:yMode val="edge"/>
          <c:x val="0.38896189224704486"/>
          <c:y val="4.1362628693898125E-2"/>
        </c:manualLayout>
      </c:layout>
      <c:overlay val="0"/>
      <c:spPr>
        <a:noFill/>
        <a:ln w="25400">
          <a:noFill/>
        </a:ln>
      </c:spPr>
    </c:title>
    <c:autoTitleDeleted val="0"/>
    <c:plotArea>
      <c:layout>
        <c:manualLayout>
          <c:layoutTarget val="inner"/>
          <c:xMode val="edge"/>
          <c:yMode val="edge"/>
          <c:x val="8.4099868593955754E-2"/>
          <c:y val="0.14841884413692905"/>
          <c:w val="0.89750328515111633"/>
          <c:h val="0.69343230457417326"/>
        </c:manualLayout>
      </c:layout>
      <c:barChart>
        <c:barDir val="col"/>
        <c:grouping val="clustered"/>
        <c:varyColors val="0"/>
        <c:ser>
          <c:idx val="0"/>
          <c:order val="0"/>
          <c:spPr>
            <a:solidFill>
              <a:srgbClr val="9999FF"/>
            </a:solidFill>
            <a:ln w="12700">
              <a:solidFill>
                <a:srgbClr val="000000"/>
              </a:solidFill>
              <a:prstDash val="solid"/>
            </a:ln>
          </c:spPr>
          <c:invertIfNegative val="0"/>
          <c:cat>
            <c:strRef>
              <c:f>Height_CI!$X$2:$X$9</c:f>
              <c:strCache>
                <c:ptCount val="8"/>
                <c:pt idx="0">
                  <c:v>&lt;55</c:v>
                </c:pt>
                <c:pt idx="1">
                  <c:v>55 - 60</c:v>
                </c:pt>
                <c:pt idx="2">
                  <c:v>60 -65</c:v>
                </c:pt>
                <c:pt idx="3">
                  <c:v>65 - 67</c:v>
                </c:pt>
                <c:pt idx="4">
                  <c:v>67 -70</c:v>
                </c:pt>
                <c:pt idx="5">
                  <c:v>70 -75</c:v>
                </c:pt>
                <c:pt idx="6">
                  <c:v>75 - 80</c:v>
                </c:pt>
                <c:pt idx="7">
                  <c:v>More</c:v>
                </c:pt>
              </c:strCache>
            </c:strRef>
          </c:cat>
          <c:val>
            <c:numRef>
              <c:f>Height_CI!$Y$2:$Y$9</c:f>
              <c:numCache>
                <c:formatCode>General</c:formatCode>
                <c:ptCount val="8"/>
                <c:pt idx="0">
                  <c:v>1</c:v>
                </c:pt>
                <c:pt idx="1">
                  <c:v>4</c:v>
                </c:pt>
                <c:pt idx="2">
                  <c:v>3</c:v>
                </c:pt>
                <c:pt idx="3">
                  <c:v>5</c:v>
                </c:pt>
                <c:pt idx="4">
                  <c:v>7</c:v>
                </c:pt>
                <c:pt idx="5">
                  <c:v>4</c:v>
                </c:pt>
                <c:pt idx="6">
                  <c:v>5</c:v>
                </c:pt>
                <c:pt idx="7">
                  <c:v>3</c:v>
                </c:pt>
              </c:numCache>
            </c:numRef>
          </c:val>
        </c:ser>
        <c:dLbls>
          <c:showLegendKey val="0"/>
          <c:showVal val="0"/>
          <c:showCatName val="0"/>
          <c:showSerName val="0"/>
          <c:showPercent val="0"/>
          <c:showBubbleSize val="0"/>
        </c:dLbls>
        <c:gapWidth val="0"/>
        <c:axId val="228277536"/>
        <c:axId val="228275576"/>
      </c:barChart>
      <c:catAx>
        <c:axId val="228277536"/>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Height </a:t>
                </a:r>
              </a:p>
            </c:rich>
          </c:tx>
          <c:layout>
            <c:manualLayout>
              <c:xMode val="edge"/>
              <c:yMode val="edge"/>
              <c:x val="0.49540078843626872"/>
              <c:y val="0.919710214487849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28275576"/>
        <c:crosses val="autoZero"/>
        <c:auto val="1"/>
        <c:lblAlgn val="ctr"/>
        <c:lblOffset val="100"/>
        <c:tickLblSkip val="1"/>
        <c:tickMarkSkip val="1"/>
        <c:noMultiLvlLbl val="0"/>
      </c:catAx>
      <c:valAx>
        <c:axId val="228275576"/>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Count</a:t>
                </a:r>
              </a:p>
            </c:rich>
          </c:tx>
          <c:layout>
            <c:manualLayout>
              <c:xMode val="edge"/>
              <c:yMode val="edge"/>
              <c:x val="1.3140604467805562E-2"/>
              <c:y val="0.4306579575776449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28277536"/>
        <c:crosses val="autoZero"/>
        <c:crossBetween val="between"/>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25" b="1" i="0" u="none" strike="noStrike" baseline="0">
                <a:solidFill>
                  <a:srgbClr val="000000"/>
                </a:solidFill>
                <a:latin typeface="Arial"/>
                <a:ea typeface="Arial"/>
                <a:cs typeface="Arial"/>
              </a:defRPr>
            </a:pPr>
            <a:r>
              <a:rPr lang="en-US"/>
              <a:t>Height Histogram</a:t>
            </a:r>
          </a:p>
        </c:rich>
      </c:tx>
      <c:layout>
        <c:manualLayout>
          <c:xMode val="edge"/>
          <c:yMode val="edge"/>
          <c:x val="0.38896189224704458"/>
          <c:y val="4.1362628693898104E-2"/>
        </c:manualLayout>
      </c:layout>
      <c:overlay val="0"/>
      <c:spPr>
        <a:noFill/>
        <a:ln w="25400">
          <a:noFill/>
        </a:ln>
      </c:spPr>
    </c:title>
    <c:autoTitleDeleted val="0"/>
    <c:plotArea>
      <c:layout>
        <c:manualLayout>
          <c:layoutTarget val="inner"/>
          <c:xMode val="edge"/>
          <c:yMode val="edge"/>
          <c:x val="8.4099868593955657E-2"/>
          <c:y val="0.14841884413692893"/>
          <c:w val="0.89750328515111588"/>
          <c:h val="0.6934323045741726"/>
        </c:manualLayout>
      </c:layout>
      <c:barChart>
        <c:barDir val="col"/>
        <c:grouping val="clustered"/>
        <c:varyColors val="0"/>
        <c:ser>
          <c:idx val="0"/>
          <c:order val="0"/>
          <c:spPr>
            <a:solidFill>
              <a:srgbClr val="9999FF"/>
            </a:solidFill>
            <a:ln w="12700">
              <a:solidFill>
                <a:srgbClr val="000000"/>
              </a:solidFill>
              <a:prstDash val="solid"/>
            </a:ln>
          </c:spPr>
          <c:invertIfNegative val="0"/>
          <c:cat>
            <c:strRef>
              <c:f>Height_CI!$X$2:$X$9</c:f>
              <c:strCache>
                <c:ptCount val="8"/>
                <c:pt idx="0">
                  <c:v>&lt;55</c:v>
                </c:pt>
                <c:pt idx="1">
                  <c:v>55 - 60</c:v>
                </c:pt>
                <c:pt idx="2">
                  <c:v>60 -65</c:v>
                </c:pt>
                <c:pt idx="3">
                  <c:v>65 - 67</c:v>
                </c:pt>
                <c:pt idx="4">
                  <c:v>67 -70</c:v>
                </c:pt>
                <c:pt idx="5">
                  <c:v>70 -75</c:v>
                </c:pt>
                <c:pt idx="6">
                  <c:v>75 - 80</c:v>
                </c:pt>
                <c:pt idx="7">
                  <c:v>More</c:v>
                </c:pt>
              </c:strCache>
            </c:strRef>
          </c:cat>
          <c:val>
            <c:numRef>
              <c:f>Height_CI!$Y$2:$Y$9</c:f>
              <c:numCache>
                <c:formatCode>General</c:formatCode>
                <c:ptCount val="8"/>
                <c:pt idx="0">
                  <c:v>1</c:v>
                </c:pt>
                <c:pt idx="1">
                  <c:v>4</c:v>
                </c:pt>
                <c:pt idx="2">
                  <c:v>3</c:v>
                </c:pt>
                <c:pt idx="3">
                  <c:v>5</c:v>
                </c:pt>
                <c:pt idx="4">
                  <c:v>7</c:v>
                </c:pt>
                <c:pt idx="5">
                  <c:v>4</c:v>
                </c:pt>
                <c:pt idx="6">
                  <c:v>5</c:v>
                </c:pt>
                <c:pt idx="7">
                  <c:v>3</c:v>
                </c:pt>
              </c:numCache>
            </c:numRef>
          </c:val>
        </c:ser>
        <c:dLbls>
          <c:showLegendKey val="0"/>
          <c:showVal val="0"/>
          <c:showCatName val="0"/>
          <c:showSerName val="0"/>
          <c:showPercent val="0"/>
          <c:showBubbleSize val="0"/>
        </c:dLbls>
        <c:gapWidth val="0"/>
        <c:axId val="228276752"/>
        <c:axId val="230478640"/>
      </c:barChart>
      <c:catAx>
        <c:axId val="228276752"/>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Height </a:t>
                </a:r>
              </a:p>
            </c:rich>
          </c:tx>
          <c:layout>
            <c:manualLayout>
              <c:xMode val="edge"/>
              <c:yMode val="edge"/>
              <c:x val="0.49540078843626861"/>
              <c:y val="0.919710214487849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30478640"/>
        <c:crosses val="autoZero"/>
        <c:auto val="1"/>
        <c:lblAlgn val="ctr"/>
        <c:lblOffset val="100"/>
        <c:tickLblSkip val="1"/>
        <c:tickMarkSkip val="1"/>
        <c:noMultiLvlLbl val="0"/>
      </c:catAx>
      <c:valAx>
        <c:axId val="230478640"/>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Count</a:t>
                </a:r>
              </a:p>
            </c:rich>
          </c:tx>
          <c:layout>
            <c:manualLayout>
              <c:xMode val="edge"/>
              <c:yMode val="edge"/>
              <c:x val="1.3140604467805546E-2"/>
              <c:y val="0.4306579575776447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28276752"/>
        <c:crosses val="autoZero"/>
        <c:crossBetween val="between"/>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11751C-7379-4FBF-ACC3-9C3B7C97907D}" type="slidenum">
              <a:rPr lang="en-US"/>
              <a:pPr>
                <a:defRPr/>
              </a:pPr>
              <a:t>‹#›</a:t>
            </a:fld>
            <a:endParaRPr lang="en-US"/>
          </a:p>
        </p:txBody>
      </p:sp>
    </p:spTree>
    <p:extLst>
      <p:ext uri="{BB962C8B-B14F-4D97-AF65-F5344CB8AC3E}">
        <p14:creationId xmlns:p14="http://schemas.microsoft.com/office/powerpoint/2010/main" val="3328041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a:t>
            </a:fld>
            <a:endParaRPr lang="en-US"/>
          </a:p>
        </p:txBody>
      </p:sp>
    </p:spTree>
    <p:extLst>
      <p:ext uri="{BB962C8B-B14F-4D97-AF65-F5344CB8AC3E}">
        <p14:creationId xmlns:p14="http://schemas.microsoft.com/office/powerpoint/2010/main" val="235383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t>Standard deviation is a property of the population (you don’t expect it to change dramatically as you collect more samples)</a:t>
            </a:r>
          </a:p>
          <a:p>
            <a:pPr eaLnBrk="1" hangingPunct="1"/>
            <a:r>
              <a:rPr lang="en-US" smtClean="0"/>
              <a:t>Confidence intervals are a property of the sample (this means increasing the number of samples will increase your certainty or shrink the confidence interval).</a:t>
            </a:r>
          </a:p>
        </p:txBody>
      </p:sp>
      <p:sp>
        <p:nvSpPr>
          <p:cNvPr id="68612" name="Slide Number Placeholder 3"/>
          <p:cNvSpPr>
            <a:spLocks noGrp="1"/>
          </p:cNvSpPr>
          <p:nvPr>
            <p:ph type="sldNum" sz="quarter" idx="5"/>
          </p:nvPr>
        </p:nvSpPr>
        <p:spPr>
          <a:noFill/>
        </p:spPr>
        <p:txBody>
          <a:bodyPr/>
          <a:lstStyle/>
          <a:p>
            <a:fld id="{C39F6E71-8B43-4B56-A35D-20425E85DA0B}" type="slidenum">
              <a:rPr lang="en-US"/>
              <a:pPr/>
              <a:t>27</a:t>
            </a:fld>
            <a:endParaRPr lang="en-US"/>
          </a:p>
        </p:txBody>
      </p:sp>
    </p:spTree>
    <p:extLst>
      <p:ext uri="{BB962C8B-B14F-4D97-AF65-F5344CB8AC3E}">
        <p14:creationId xmlns:p14="http://schemas.microsoft.com/office/powerpoint/2010/main" val="261695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AF07B3-C3E7-40C4-B162-41A673A0B3D9}" type="slidenum">
              <a:rPr lang="en-US"/>
              <a:pPr/>
              <a:t>30</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Its expected that 68% of the samples will fall within one standard deviation (the red), 95 % within 2 standard deviations (red and greed) and 99% will fall within 3 std deviations (red, green and blue).</a:t>
            </a:r>
          </a:p>
        </p:txBody>
      </p:sp>
    </p:spTree>
    <p:extLst>
      <p:ext uri="{BB962C8B-B14F-4D97-AF65-F5344CB8AC3E}">
        <p14:creationId xmlns:p14="http://schemas.microsoft.com/office/powerpoint/2010/main" val="35159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AEB5E12-9076-4763-A0BE-75CD29633732}" type="slidenum">
              <a:rPr lang="en-US"/>
              <a:pPr/>
              <a:t>33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A value that is far outside of the rest of the values is called an outlier.</a:t>
            </a:r>
          </a:p>
        </p:txBody>
      </p:sp>
    </p:spTree>
    <p:extLst>
      <p:ext uri="{BB962C8B-B14F-4D97-AF65-F5344CB8AC3E}">
        <p14:creationId xmlns:p14="http://schemas.microsoft.com/office/powerpoint/2010/main" val="3304209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t>CI and CL can be confusing.  The higher the CL, the wider the CI</a:t>
            </a:r>
          </a:p>
          <a:p>
            <a:pPr eaLnBrk="1" hangingPunct="1"/>
            <a:endParaRPr lang="en-US" dirty="0" smtClean="0"/>
          </a:p>
          <a:p>
            <a:pPr eaLnBrk="1" hangingPunct="1"/>
            <a:r>
              <a:rPr lang="en-US" dirty="0" smtClean="0"/>
              <a:t>Alpha = 1 – the confidence limit</a:t>
            </a:r>
          </a:p>
          <a:p>
            <a:pPr eaLnBrk="1" hangingPunct="1"/>
            <a:endParaRPr lang="en-US" dirty="0" smtClean="0"/>
          </a:p>
          <a:p>
            <a:pPr eaLnBrk="1" hangingPunct="1"/>
            <a:r>
              <a:rPr lang="en-US" dirty="0" smtClean="0"/>
              <a:t>CI = t* x std</a:t>
            </a:r>
            <a:r>
              <a:rPr lang="en-US" baseline="0" dirty="0" smtClean="0"/>
              <a:t> dev/</a:t>
            </a:r>
            <a:r>
              <a:rPr lang="en-US" baseline="0" dirty="0" err="1" smtClean="0"/>
              <a:t>sqrt</a:t>
            </a:r>
            <a:r>
              <a:rPr lang="en-US" baseline="0" dirty="0" smtClean="0"/>
              <a:t>(N-1)</a:t>
            </a:r>
          </a:p>
          <a:p>
            <a:pPr eaLnBrk="1" hangingPunct="1"/>
            <a:endParaRPr lang="en-US" baseline="0" dirty="0" smtClean="0"/>
          </a:p>
          <a:p>
            <a:pPr eaLnBrk="1" hangingPunct="1"/>
            <a:r>
              <a:rPr lang="en-US" baseline="0" dirty="0" smtClean="0"/>
              <a:t>Get t from a standard table</a:t>
            </a:r>
          </a:p>
          <a:p>
            <a:pPr eaLnBrk="1" hangingPunct="1"/>
            <a:r>
              <a:rPr lang="en-US" baseline="0" dirty="0" smtClean="0"/>
              <a:t>t* = students t with alpha/2 and N-1 degrees of table</a:t>
            </a:r>
            <a:endParaRPr lang="en-US" dirty="0" smtClean="0"/>
          </a:p>
        </p:txBody>
      </p:sp>
      <p:sp>
        <p:nvSpPr>
          <p:cNvPr id="71684" name="Slide Number Placeholder 3"/>
          <p:cNvSpPr>
            <a:spLocks noGrp="1"/>
          </p:cNvSpPr>
          <p:nvPr>
            <p:ph type="sldNum" sz="quarter" idx="5"/>
          </p:nvPr>
        </p:nvSpPr>
        <p:spPr>
          <a:noFill/>
        </p:spPr>
        <p:txBody>
          <a:bodyPr/>
          <a:lstStyle/>
          <a:p>
            <a:fld id="{45AEA621-158C-45EF-A307-16487E107127}" type="slidenum">
              <a:rPr lang="en-US"/>
              <a:pPr/>
              <a:t>37</a:t>
            </a:fld>
            <a:endParaRPr lang="en-US"/>
          </a:p>
        </p:txBody>
      </p:sp>
    </p:spTree>
    <p:extLst>
      <p:ext uri="{BB962C8B-B14F-4D97-AF65-F5344CB8AC3E}">
        <p14:creationId xmlns:p14="http://schemas.microsoft.com/office/powerpoint/2010/main" val="83116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40</a:t>
            </a:fld>
            <a:endParaRPr lang="en-US"/>
          </a:p>
        </p:txBody>
      </p:sp>
    </p:spTree>
    <p:extLst>
      <p:ext uri="{BB962C8B-B14F-4D97-AF65-F5344CB8AC3E}">
        <p14:creationId xmlns:p14="http://schemas.microsoft.com/office/powerpoint/2010/main" val="67488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extLst>
      <p:ext uri="{BB962C8B-B14F-4D97-AF65-F5344CB8AC3E}">
        <p14:creationId xmlns:p14="http://schemas.microsoft.com/office/powerpoint/2010/main" val="400227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extLst>
      <p:ext uri="{BB962C8B-B14F-4D97-AF65-F5344CB8AC3E}">
        <p14:creationId xmlns:p14="http://schemas.microsoft.com/office/powerpoint/2010/main" val="2566746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316B7A2-3108-4D85-BD01-591907A67A35}" type="slidenum">
              <a:rPr lang="en-US"/>
              <a:pPr/>
              <a:t>10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extLst>
      <p:ext uri="{BB962C8B-B14F-4D97-AF65-F5344CB8AC3E}">
        <p14:creationId xmlns:p14="http://schemas.microsoft.com/office/powerpoint/2010/main" val="410644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9604360-0A0B-4363-BC5A-8F6570EE550B}" type="slidenum">
              <a:rPr lang="en-US"/>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Average is a fuzzy term, google “average vs. mean” and you’ll see what I mean.  Most people use average to mean arithmetic mean – but it can also mean any value that represents the central tendency of a dataset, sample or population.</a:t>
            </a:r>
          </a:p>
        </p:txBody>
      </p:sp>
    </p:spTree>
    <p:extLst>
      <p:ext uri="{BB962C8B-B14F-4D97-AF65-F5344CB8AC3E}">
        <p14:creationId xmlns:p14="http://schemas.microsoft.com/office/powerpoint/2010/main" val="149150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336E512-38AF-4046-B7FC-2170A78E81C1}" type="slidenum">
              <a:rPr lang="en-US"/>
              <a:pPr/>
              <a:t>15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median has the same number of values above and below it.  To get the median, list all the values from lowest to highest, the one in the middle is the median.</a:t>
            </a:r>
          </a:p>
        </p:txBody>
      </p:sp>
    </p:spTree>
    <p:extLst>
      <p:ext uri="{BB962C8B-B14F-4D97-AF65-F5344CB8AC3E}">
        <p14:creationId xmlns:p14="http://schemas.microsoft.com/office/powerpoint/2010/main" val="206115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extLst>
      <p:ext uri="{BB962C8B-B14F-4D97-AF65-F5344CB8AC3E}">
        <p14:creationId xmlns:p14="http://schemas.microsoft.com/office/powerpoint/2010/main" val="2430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extLst>
      <p:ext uri="{BB962C8B-B14F-4D97-AF65-F5344CB8AC3E}">
        <p14:creationId xmlns:p14="http://schemas.microsoft.com/office/powerpoint/2010/main" val="238207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FE7D89C-145E-4860-9014-1E5756943EBD}" type="slidenum">
              <a:rPr lang="en-US"/>
              <a:pPr/>
              <a:t>24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extLst>
      <p:ext uri="{BB962C8B-B14F-4D97-AF65-F5344CB8AC3E}">
        <p14:creationId xmlns:p14="http://schemas.microsoft.com/office/powerpoint/2010/main" val="390177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9BE39-2B76-4AEB-B1A3-21CF6C93BF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39B09A-F516-4B04-A5FC-83ED020EEC9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3B826A-C91D-4933-A8DD-08C3F466122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FF3FA5-2E84-4092-9D5F-4D1F46CAECF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592A9-9AAF-4E0C-B121-9B339FAA668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6DEA25E-245E-4360-AB9D-2776B07C57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C637B2-A7E7-4E1A-B0D6-9FFD4111C3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5965F3-78E6-4FBA-BE1A-5E66629090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BDD77C-5B4F-4B72-8370-7DD50B27CA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27C72A-6ABE-4B20-BACD-63D7F0A958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98381A0-9C5C-4AAB-A16E-C758BD97A0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56EE73-22CE-4E29-A940-3F6EF85D9B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837A95-DBA5-4541-8277-349CB784A6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D49485-5A17-4083-B785-B3E49612D59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F45C3F1-7A96-4BE2-8F06-E7F43CD840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Microsoft_Excel_97-2003_Worksheet2.xls"/></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Microsoft_Excel_97-2003_Worksheet3.xls"/></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Excel_97-2003_Worksheet7.xls"/><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xcel_97-2003_Worksheet8.xls"/><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Excel_97-2003_Worksheet9.xls"/><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Excel_97-2003_Worksheet10.xls"/><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Microsoft_Excel_97-2003_Worksheet11.xls"/></Relationships>
</file>

<file path=ppt/slides/_rels/slide3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IMG_0596"/>
          <p:cNvPicPr>
            <a:picLocks noChangeAspect="1" noChangeArrowheads="1"/>
          </p:cNvPicPr>
          <p:nvPr/>
        </p:nvPicPr>
        <p:blipFill>
          <a:blip r:embed="rId2" cstate="print">
            <a:lum bright="2000" contrast="10000"/>
          </a:blip>
          <a:srcRect l="5019" r="5852"/>
          <a:stretch>
            <a:fillRect/>
          </a:stretch>
        </p:blipFill>
        <p:spPr bwMode="auto">
          <a:xfrm>
            <a:off x="0" y="0"/>
            <a:ext cx="9144000" cy="7086600"/>
          </a:xfrm>
          <a:prstGeom prst="rect">
            <a:avLst/>
          </a:prstGeom>
          <a:noFill/>
          <a:ln w="9525">
            <a:noFill/>
            <a:miter lim="800000"/>
            <a:headEnd/>
            <a:tailEnd/>
          </a:ln>
        </p:spPr>
      </p:pic>
      <p:sp>
        <p:nvSpPr>
          <p:cNvPr id="16387" name="Rectangle 2"/>
          <p:cNvSpPr>
            <a:spLocks noGrp="1" noChangeArrowheads="1"/>
          </p:cNvSpPr>
          <p:nvPr>
            <p:ph type="ctrTitle"/>
          </p:nvPr>
        </p:nvSpPr>
        <p:spPr>
          <a:xfrm>
            <a:off x="533400" y="762000"/>
            <a:ext cx="7772400" cy="1470025"/>
          </a:xfrm>
        </p:spPr>
        <p:txBody>
          <a:bodyPr/>
          <a:lstStyle/>
          <a:p>
            <a:pPr eaLnBrk="1" hangingPunct="1"/>
            <a:r>
              <a:rPr lang="en-US" dirty="0" smtClean="0">
                <a:solidFill>
                  <a:schemeClr val="accent2"/>
                </a:solidFill>
              </a:rPr>
              <a:t>Statistics</a:t>
            </a:r>
            <a:r>
              <a:rPr lang="en-US" dirty="0" smtClean="0"/>
              <a:t/>
            </a:r>
            <a:br>
              <a:rPr lang="en-US" dirty="0" smtClean="0"/>
            </a:br>
            <a:endParaRPr lang="en-US" dirty="0" smtClean="0"/>
          </a:p>
        </p:txBody>
      </p:sp>
      <p:sp>
        <p:nvSpPr>
          <p:cNvPr id="16388" name="Rectangle 3"/>
          <p:cNvSpPr>
            <a:spLocks noGrp="1" noChangeArrowheads="1"/>
          </p:cNvSpPr>
          <p:nvPr>
            <p:ph type="subTitle" idx="1"/>
          </p:nvPr>
        </p:nvSpPr>
        <p:spPr>
          <a:xfrm>
            <a:off x="685800" y="1600200"/>
            <a:ext cx="7315200" cy="1752600"/>
          </a:xfrm>
        </p:spPr>
        <p:txBody>
          <a:bodyPr/>
          <a:lstStyle/>
          <a:p>
            <a:pPr eaLnBrk="1" hangingPunct="1"/>
            <a:r>
              <a:rPr lang="en-US" dirty="0" smtClean="0"/>
              <a:t>(not the part with all the equations)</a:t>
            </a:r>
          </a:p>
        </p:txBody>
      </p:sp>
      <p:sp>
        <p:nvSpPr>
          <p:cNvPr id="16389" name="Line 5"/>
          <p:cNvSpPr>
            <a:spLocks noChangeShapeType="1"/>
          </p:cNvSpPr>
          <p:nvPr/>
        </p:nvSpPr>
        <p:spPr bwMode="auto">
          <a:xfrm>
            <a:off x="4191000" y="2895600"/>
            <a:ext cx="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Three kinds of data</a:t>
            </a:r>
          </a:p>
        </p:txBody>
      </p:sp>
      <p:sp>
        <p:nvSpPr>
          <p:cNvPr id="16387" name="Rectangle 3"/>
          <p:cNvSpPr>
            <a:spLocks noGrp="1" noChangeArrowheads="1"/>
          </p:cNvSpPr>
          <p:nvPr>
            <p:ph type="body" idx="1"/>
          </p:nvPr>
        </p:nvSpPr>
        <p:spPr>
          <a:xfrm>
            <a:off x="457200" y="1371600"/>
            <a:ext cx="8229600" cy="4754563"/>
          </a:xfrm>
        </p:spPr>
        <p:txBody>
          <a:bodyPr/>
          <a:lstStyle/>
          <a:p>
            <a:pPr eaLnBrk="1" hangingPunct="1"/>
            <a:r>
              <a:rPr lang="en-US" smtClean="0"/>
              <a:t>We’ll talk about some examples</a:t>
            </a:r>
          </a:p>
          <a:p>
            <a:pPr eaLnBrk="1" hangingPunct="1"/>
            <a:r>
              <a:rPr lang="en-US" smtClean="0"/>
              <a:t>We’ll apply the ideas to soil information.</a:t>
            </a:r>
          </a:p>
        </p:txBody>
      </p:sp>
      <p:sp>
        <p:nvSpPr>
          <p:cNvPr id="16390" name="AutoShape 6"/>
          <p:cNvSpPr>
            <a:spLocks noChangeArrowheads="1"/>
          </p:cNvSpPr>
          <p:nvPr/>
        </p:nvSpPr>
        <p:spPr bwMode="auto">
          <a:xfrm>
            <a:off x="1066800" y="42672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2533" name="Text Box 7"/>
          <p:cNvSpPr txBox="1">
            <a:spLocks noChangeArrowheads="1"/>
          </p:cNvSpPr>
          <p:nvPr/>
        </p:nvSpPr>
        <p:spPr bwMode="auto">
          <a:xfrm>
            <a:off x="6705600" y="4648200"/>
            <a:ext cx="692150" cy="641350"/>
          </a:xfrm>
          <a:prstGeom prst="rect">
            <a:avLst/>
          </a:prstGeom>
          <a:noFill/>
          <a:ln w="9525">
            <a:noFill/>
            <a:miter lim="800000"/>
            <a:headEnd/>
            <a:tailEnd/>
          </a:ln>
        </p:spPr>
        <p:txBody>
          <a:bodyPr wrap="none">
            <a:spAutoFit/>
          </a:bodyPr>
          <a:lstStyle/>
          <a:p>
            <a:r>
              <a:rPr lang="en-US" sz="1800"/>
              <a:t>Most</a:t>
            </a:r>
          </a:p>
          <a:p>
            <a:r>
              <a:rPr lang="en-US" sz="1800"/>
              <a:t>math</a:t>
            </a:r>
          </a:p>
        </p:txBody>
      </p:sp>
      <p:sp>
        <p:nvSpPr>
          <p:cNvPr id="22534" name="Text Box 8"/>
          <p:cNvSpPr txBox="1">
            <a:spLocks noChangeArrowheads="1"/>
          </p:cNvSpPr>
          <p:nvPr/>
        </p:nvSpPr>
        <p:spPr bwMode="auto">
          <a:xfrm>
            <a:off x="1066800" y="4648200"/>
            <a:ext cx="692150" cy="641350"/>
          </a:xfrm>
          <a:prstGeom prst="rect">
            <a:avLst/>
          </a:prstGeom>
          <a:noFill/>
          <a:ln w="9525">
            <a:noFill/>
            <a:miter lim="800000"/>
            <a:headEnd/>
            <a:tailEnd/>
          </a:ln>
        </p:spPr>
        <p:txBody>
          <a:bodyPr wrap="none">
            <a:spAutoFit/>
          </a:bodyPr>
          <a:lstStyle/>
          <a:p>
            <a:r>
              <a:rPr lang="en-US" sz="1800"/>
              <a:t>No</a:t>
            </a:r>
          </a:p>
          <a:p>
            <a:r>
              <a:rPr lang="en-US" sz="1800"/>
              <a:t>math</a:t>
            </a:r>
          </a:p>
        </p:txBody>
      </p:sp>
      <p:sp>
        <p:nvSpPr>
          <p:cNvPr id="16393" name="Text Box 9"/>
          <p:cNvSpPr txBox="1">
            <a:spLocks noChangeArrowheads="1"/>
          </p:cNvSpPr>
          <p:nvPr/>
        </p:nvSpPr>
        <p:spPr bwMode="auto">
          <a:xfrm>
            <a:off x="381000" y="5791200"/>
            <a:ext cx="15732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NOMINAL</a:t>
            </a:r>
          </a:p>
        </p:txBody>
      </p:sp>
      <p:sp>
        <p:nvSpPr>
          <p:cNvPr id="16394" name="Text Box 10"/>
          <p:cNvSpPr txBox="1">
            <a:spLocks noChangeArrowheads="1"/>
          </p:cNvSpPr>
          <p:nvPr/>
        </p:nvSpPr>
        <p:spPr bwMode="auto">
          <a:xfrm>
            <a:off x="3505200" y="5791200"/>
            <a:ext cx="1539875"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ORDINAL</a:t>
            </a:r>
          </a:p>
        </p:txBody>
      </p:sp>
      <p:sp>
        <p:nvSpPr>
          <p:cNvPr id="16395" name="Text Box 11"/>
          <p:cNvSpPr txBox="1">
            <a:spLocks noChangeArrowheads="1"/>
          </p:cNvSpPr>
          <p:nvPr/>
        </p:nvSpPr>
        <p:spPr bwMode="auto">
          <a:xfrm>
            <a:off x="6553200" y="5791200"/>
            <a:ext cx="22336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93" grpId="0" animBg="1"/>
      <p:bldP spid="16394" grpId="0" animBg="1"/>
      <p:bldP spid="163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2590800" cy="1143000"/>
          </a:xfrm>
        </p:spPr>
        <p:txBody>
          <a:bodyPr/>
          <a:lstStyle/>
          <a:p>
            <a:pPr algn="l" eaLnBrk="1" hangingPunct="1"/>
            <a:r>
              <a:rPr lang="en-US" smtClean="0"/>
              <a:t>Height </a:t>
            </a:r>
          </a:p>
        </p:txBody>
      </p:sp>
      <p:sp>
        <p:nvSpPr>
          <p:cNvPr id="10630" name="Rectangle 390"/>
          <p:cNvSpPr>
            <a:spLocks noGrp="1" noChangeArrowheads="1"/>
          </p:cNvSpPr>
          <p:nvPr>
            <p:ph type="body" idx="1"/>
          </p:nvPr>
        </p:nvSpPr>
        <p:spPr>
          <a:xfrm>
            <a:off x="4191000" y="533400"/>
            <a:ext cx="4572000" cy="5410200"/>
          </a:xfrm>
        </p:spPr>
        <p:txBody>
          <a:bodyPr/>
          <a:lstStyle/>
          <a:p>
            <a:pPr eaLnBrk="1" hangingPunct="1"/>
            <a:r>
              <a:rPr lang="en-US" smtClean="0"/>
              <a:t>How do we summarize this?</a:t>
            </a:r>
          </a:p>
          <a:p>
            <a:pPr lvl="1" eaLnBrk="1" hangingPunct="1"/>
            <a:r>
              <a:rPr lang="en-US" smtClean="0"/>
              <a:t>Statistically</a:t>
            </a:r>
          </a:p>
          <a:p>
            <a:pPr lvl="2" eaLnBrk="1" hangingPunct="1"/>
            <a:r>
              <a:rPr lang="en-US" smtClean="0"/>
              <a:t>Average</a:t>
            </a:r>
          </a:p>
          <a:p>
            <a:pPr lvl="2" eaLnBrk="1" hangingPunct="1"/>
            <a:r>
              <a:rPr lang="en-US" smtClean="0"/>
              <a:t>Mean</a:t>
            </a:r>
          </a:p>
          <a:p>
            <a:pPr lvl="2" eaLnBrk="1" hangingPunct="1"/>
            <a:r>
              <a:rPr lang="en-US" smtClean="0"/>
              <a:t>Median</a:t>
            </a:r>
          </a:p>
          <a:p>
            <a:pPr lvl="2" eaLnBrk="1" hangingPunct="1"/>
            <a:r>
              <a:rPr lang="en-US" smtClean="0"/>
              <a:t>Mode</a:t>
            </a:r>
          </a:p>
          <a:p>
            <a:pPr lvl="1" eaLnBrk="1" hangingPunct="1"/>
            <a:r>
              <a:rPr lang="en-US" smtClean="0"/>
              <a:t>What type of data is it?</a:t>
            </a:r>
          </a:p>
          <a:p>
            <a:pPr lvl="1" eaLnBrk="1" hangingPunct="1"/>
            <a:r>
              <a:rPr lang="en-US" smtClean="0"/>
              <a:t>Use histograms to determine which is most appropriate</a:t>
            </a:r>
          </a:p>
        </p:txBody>
      </p:sp>
      <p:graphicFrame>
        <p:nvGraphicFramePr>
          <p:cNvPr id="10636" name="Group 396"/>
          <p:cNvGraphicFramePr>
            <a:graphicFrameLocks noGrp="1"/>
          </p:cNvGraphicFramePr>
          <p:nvPr>
            <p:ph type="tbl" idx="1"/>
          </p:nvPr>
        </p:nvGraphicFramePr>
        <p:xfrm>
          <a:off x="381000" y="1371600"/>
          <a:ext cx="3276600" cy="4635504"/>
        </p:xfrm>
        <a:graphic>
          <a:graphicData uri="http://schemas.openxmlformats.org/drawingml/2006/table">
            <a:tbl>
              <a:tblPr/>
              <a:tblGrid>
                <a:gridCol w="819150"/>
                <a:gridCol w="819150"/>
                <a:gridCol w="819150"/>
                <a:gridCol w="819150"/>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mph" presetSubtype="0" nodeType="clickEffect">
                                  <p:stCondLst>
                                    <p:cond delay="0"/>
                                  </p:stCondLst>
                                  <p:childTnLst>
                                    <p:set>
                                      <p:cBhvr override="childStyle">
                                        <p:cTn id="18" dur="indefinite"/>
                                        <p:tgtEl>
                                          <p:spTgt spid="10630">
                                            <p:txEl>
                                              <p:pRg st="2" end="2"/>
                                            </p:txEl>
                                          </p:spTgt>
                                        </p:tgtEl>
                                        <p:attrNameLst>
                                          <p:attrName>style.fontFamily</p:attrName>
                                        </p:attrNameLst>
                                      </p:cBhvr>
                                      <p:to>
                                        <p:strVal val="Arial Black"/>
                                      </p:to>
                                    </p:set>
                                  </p:childTnLst>
                                </p:cTn>
                              </p:par>
                              <p:par>
                                <p:cTn id="19" presetID="3" presetClass="emph" presetSubtype="10" fill="hold" nodeType="withEffect">
                                  <p:stCondLst>
                                    <p:cond delay="0"/>
                                  </p:stCondLst>
                                  <p:childTnLst>
                                    <p:animClr clrSpc="hsl" dir="ccw">
                                      <p:cBhvr override="childStyle">
                                        <p:cTn id="20" dur="2000" fill="hold"/>
                                        <p:tgtEl>
                                          <p:spTgt spid="10630">
                                            <p:txEl>
                                              <p:pRg st="2" end="2"/>
                                            </p:txEl>
                                          </p:spTgt>
                                        </p:tgtEl>
                                        <p:attrNameLst>
                                          <p:attrName>style.color</p:attrName>
                                        </p:attrNameLst>
                                      </p:cBhvr>
                                      <p:to>
                                        <a:srgbClr val="FF3300"/>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57200" y="381000"/>
            <a:ext cx="8153400" cy="1371600"/>
          </a:xfrm>
        </p:spPr>
        <p:txBody>
          <a:bodyPr/>
          <a:lstStyle/>
          <a:p>
            <a:pPr eaLnBrk="1" hangingPunct="1">
              <a:buFontTx/>
              <a:buNone/>
            </a:pPr>
            <a:r>
              <a:rPr lang="en-US" sz="2800" smtClean="0"/>
              <a:t>Histogram: a graphical display of frequencies</a:t>
            </a:r>
          </a:p>
        </p:txBody>
      </p:sp>
      <p:graphicFrame>
        <p:nvGraphicFramePr>
          <p:cNvPr id="25603" name="Object 3"/>
          <p:cNvGraphicFramePr>
            <a:graphicFrameLocks noGrp="1" noChangeAspect="1"/>
          </p:cNvGraphicFramePr>
          <p:nvPr>
            <p:ph sz="half" idx="2"/>
          </p:nvPr>
        </p:nvGraphicFramePr>
        <p:xfrm>
          <a:off x="609600" y="1905000"/>
          <a:ext cx="7848600" cy="4168775"/>
        </p:xfrm>
        <a:graphic>
          <a:graphicData uri="http://schemas.openxmlformats.org/presentationml/2006/ole">
            <mc:AlternateContent xmlns:mc="http://schemas.openxmlformats.org/markup-compatibility/2006">
              <mc:Choice xmlns:v="urn:schemas-microsoft-com:vml" Requires="v">
                <p:oleObj spid="_x0000_s1029" name="Chart" r:id="rId3" imgW="7048500" imgH="3743325" progId="Excel.Sheet.8">
                  <p:embed/>
                </p:oleObj>
              </mc:Choice>
              <mc:Fallback>
                <p:oleObj name="Chart" r:id="rId3" imgW="7048500" imgH="3743325" progId="Excel.Shee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7848600"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Text Box 4"/>
          <p:cNvSpPr txBox="1">
            <a:spLocks noChangeArrowheads="1"/>
          </p:cNvSpPr>
          <p:nvPr/>
        </p:nvSpPr>
        <p:spPr bwMode="auto">
          <a:xfrm>
            <a:off x="3505200" y="6248400"/>
            <a:ext cx="31940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Range of values called “bins”.</a:t>
            </a:r>
          </a:p>
        </p:txBody>
      </p:sp>
      <p:sp>
        <p:nvSpPr>
          <p:cNvPr id="25605" name="Text Box 5"/>
          <p:cNvSpPr txBox="1">
            <a:spLocks noChangeArrowheads="1"/>
          </p:cNvSpPr>
          <p:nvPr/>
        </p:nvSpPr>
        <p:spPr bwMode="auto">
          <a:xfrm>
            <a:off x="304800" y="1219200"/>
            <a:ext cx="4273550" cy="641350"/>
          </a:xfrm>
          <a:prstGeom prst="rect">
            <a:avLst/>
          </a:prstGeom>
          <a:solidFill>
            <a:srgbClr val="000080"/>
          </a:solidFill>
          <a:ln w="9525">
            <a:noFill/>
            <a:miter lim="800000"/>
            <a:headEnd/>
            <a:tailEnd/>
          </a:ln>
        </p:spPr>
        <p:txBody>
          <a:bodyPr wrap="none">
            <a:spAutoFit/>
          </a:bodyPr>
          <a:lstStyle/>
          <a:p>
            <a:r>
              <a:rPr lang="en-US" sz="1800">
                <a:solidFill>
                  <a:srgbClr val="FFFF00"/>
                </a:solidFill>
              </a:rPr>
              <a:t>Count or frequency: the number of times</a:t>
            </a:r>
          </a:p>
          <a:p>
            <a:r>
              <a:rPr lang="en-US" sz="1800">
                <a:solidFill>
                  <a:srgbClr val="FFFF00"/>
                </a:solidFill>
              </a:rPr>
              <a:t>values fell within each bin.</a:t>
            </a:r>
          </a:p>
        </p:txBody>
      </p:sp>
      <p:sp>
        <p:nvSpPr>
          <p:cNvPr id="25606" name="Line 6"/>
          <p:cNvSpPr>
            <a:spLocks noChangeShapeType="1"/>
          </p:cNvSpPr>
          <p:nvPr/>
        </p:nvSpPr>
        <p:spPr bwMode="auto">
          <a:xfrm flipH="1" flipV="1">
            <a:off x="3048000" y="5562600"/>
            <a:ext cx="533400" cy="685800"/>
          </a:xfrm>
          <a:prstGeom prst="line">
            <a:avLst/>
          </a:prstGeom>
          <a:noFill/>
          <a:ln w="3175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381000" y="1905000"/>
            <a:ext cx="457200" cy="1524000"/>
          </a:xfrm>
          <a:prstGeom prst="line">
            <a:avLst/>
          </a:prstGeom>
          <a:noFill/>
          <a:ln w="317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603" grpId="0"/>
      <p:bldP spid="25604" grpId="0" animBg="1"/>
      <p:bldP spid="25605" grpId="0" animBg="1"/>
      <p:bldP spid="25606" grpId="0" animBg="1"/>
      <p:bldP spid="256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228600" y="228600"/>
            <a:ext cx="4038600" cy="4525963"/>
          </a:xfrm>
        </p:spPr>
        <p:txBody>
          <a:bodyPr/>
          <a:lstStyle/>
          <a:p>
            <a:pPr eaLnBrk="1" hangingPunct="1"/>
            <a:r>
              <a:rPr lang="en-US" sz="2800" smtClean="0"/>
              <a:t>How would I summarize height?</a:t>
            </a:r>
          </a:p>
        </p:txBody>
      </p:sp>
      <p:sp>
        <p:nvSpPr>
          <p:cNvPr id="26630" name="Rectangle 6"/>
          <p:cNvSpPr>
            <a:spLocks noChangeArrowheads="1"/>
          </p:cNvSpPr>
          <p:nvPr/>
        </p:nvSpPr>
        <p:spPr bwMode="auto">
          <a:xfrm>
            <a:off x="533400" y="1143000"/>
            <a:ext cx="8229600" cy="914400"/>
          </a:xfrm>
          <a:prstGeom prst="rect">
            <a:avLst/>
          </a:prstGeom>
          <a:noFill/>
          <a:ln w="9525">
            <a:noFill/>
            <a:miter lim="800000"/>
            <a:headEnd/>
            <a:tailEnd/>
          </a:ln>
        </p:spPr>
        <p:txBody>
          <a:bodyPr/>
          <a:lstStyle/>
          <a:p>
            <a:pPr marL="342900" indent="-342900">
              <a:spcBef>
                <a:spcPct val="20000"/>
              </a:spcBef>
              <a:buFontTx/>
              <a:buChar char="•"/>
            </a:pPr>
            <a:r>
              <a:rPr lang="en-US" sz="2800"/>
              <a:t>Average – </a:t>
            </a:r>
          </a:p>
          <a:p>
            <a:pPr marL="742950" lvl="1" indent="-285750">
              <a:spcBef>
                <a:spcPct val="20000"/>
              </a:spcBef>
              <a:buFontTx/>
              <a:buChar char="–"/>
            </a:pPr>
            <a:r>
              <a:rPr lang="en-US" sz="2400"/>
              <a:t>Usually arithmetic </a:t>
            </a:r>
            <a:r>
              <a:rPr lang="en-US" sz="2400" b="1"/>
              <a:t>mean</a:t>
            </a:r>
            <a:r>
              <a:rPr lang="en-US" sz="2400"/>
              <a:t> (add all values and divide by the number of values)</a:t>
            </a:r>
          </a:p>
          <a:p>
            <a:pPr marL="342900" indent="-342900">
              <a:spcBef>
                <a:spcPct val="20000"/>
              </a:spcBef>
              <a:buFontTx/>
              <a:buChar char="•"/>
            </a:pPr>
            <a:endParaRPr lang="en-US" sz="2800"/>
          </a:p>
        </p:txBody>
      </p:sp>
      <p:grpSp>
        <p:nvGrpSpPr>
          <p:cNvPr id="2" name="Group 86"/>
          <p:cNvGrpSpPr>
            <a:grpSpLocks/>
          </p:cNvGrpSpPr>
          <p:nvPr/>
        </p:nvGrpSpPr>
        <p:grpSpPr bwMode="auto">
          <a:xfrm>
            <a:off x="914400" y="2667000"/>
            <a:ext cx="7543800" cy="4006850"/>
            <a:chOff x="576" y="1680"/>
            <a:chExt cx="4752" cy="2524"/>
          </a:xfrm>
        </p:grpSpPr>
        <p:graphicFrame>
          <p:nvGraphicFramePr>
            <p:cNvPr id="2050" name="Object 4"/>
            <p:cNvGraphicFramePr>
              <a:graphicFrameLocks noChangeAspect="1"/>
            </p:cNvGraphicFramePr>
            <p:nvPr/>
          </p:nvGraphicFramePr>
          <p:xfrm>
            <a:off x="576" y="1680"/>
            <a:ext cx="4752" cy="2524"/>
          </p:xfrm>
          <a:graphic>
            <a:graphicData uri="http://schemas.openxmlformats.org/presentationml/2006/ole">
              <mc:AlternateContent xmlns:mc="http://schemas.openxmlformats.org/markup-compatibility/2006">
                <mc:Choice xmlns:v="urn:schemas-microsoft-com:vml" Requires="v">
                  <p:oleObj spid="_x0000_s2053" name="Chart" r:id="rId4" imgW="7048440" imgH="3743280" progId="Excel.Sheet.8">
                    <p:embed/>
                  </p:oleObj>
                </mc:Choice>
                <mc:Fallback>
                  <p:oleObj name="Chart" r:id="rId4" imgW="7048440" imgH="374328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t="14328"/>
                        <a:stretch>
                          <a:fillRect/>
                        </a:stretch>
                      </p:blipFill>
                      <p:spPr bwMode="auto">
                        <a:xfrm>
                          <a:off x="576" y="1680"/>
                          <a:ext cx="4752" cy="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6" name="Rectangle 7"/>
            <p:cNvSpPr>
              <a:spLocks noChangeArrowheads="1"/>
            </p:cNvSpPr>
            <p:nvPr/>
          </p:nvSpPr>
          <p:spPr bwMode="auto">
            <a:xfrm>
              <a:off x="3072" y="1728"/>
              <a:ext cx="2016" cy="288"/>
            </a:xfrm>
            <a:prstGeom prst="rect">
              <a:avLst/>
            </a:prstGeom>
            <a:solidFill>
              <a:schemeClr val="bg1"/>
            </a:solidFill>
            <a:ln w="9525">
              <a:noFill/>
              <a:miter lim="800000"/>
              <a:headEnd/>
              <a:tailEnd/>
            </a:ln>
          </p:spPr>
          <p:txBody>
            <a:bodyPr/>
            <a:lstStyle/>
            <a:p>
              <a:pPr marL="342900" indent="-342900">
                <a:spcBef>
                  <a:spcPct val="20000"/>
                </a:spcBef>
                <a:buFontTx/>
                <a:buChar char="•"/>
              </a:pPr>
              <a:r>
                <a:rPr lang="en-US" sz="2800"/>
                <a:t>Average = 67.6</a:t>
              </a:r>
            </a:p>
          </p:txBody>
        </p:sp>
        <p:sp>
          <p:nvSpPr>
            <p:cNvPr id="2127" name="Line 9"/>
            <p:cNvSpPr>
              <a:spLocks noChangeShapeType="1"/>
            </p:cNvSpPr>
            <p:nvPr/>
          </p:nvSpPr>
          <p:spPr bwMode="auto">
            <a:xfrm flipV="1">
              <a:off x="3168" y="1920"/>
              <a:ext cx="0" cy="1680"/>
            </a:xfrm>
            <a:prstGeom prst="line">
              <a:avLst/>
            </a:prstGeom>
            <a:noFill/>
            <a:ln w="38100">
              <a:solidFill>
                <a:schemeClr val="tx1"/>
              </a:solidFill>
              <a:round/>
              <a:headEnd/>
              <a:tailEnd/>
            </a:ln>
          </p:spPr>
          <p:txBody>
            <a:bodyPr/>
            <a:lstStyle/>
            <a:p>
              <a:endParaRPr lang="en-US"/>
            </a:p>
          </p:txBody>
        </p:sp>
      </p:grpSp>
      <p:graphicFrame>
        <p:nvGraphicFramePr>
          <p:cNvPr id="26709" name="Group 85"/>
          <p:cNvGraphicFramePr>
            <a:graphicFrameLocks noGrp="1"/>
          </p:cNvGraphicFramePr>
          <p:nvPr>
            <p:ph sz="quarter" idx="3"/>
          </p:nvPr>
        </p:nvGraphicFramePr>
        <p:xfrm>
          <a:off x="609600" y="2590800"/>
          <a:ext cx="4038600" cy="3566160"/>
        </p:xfrm>
        <a:graphic>
          <a:graphicData uri="http://schemas.openxmlformats.org/drawingml/2006/table">
            <a:tbl>
              <a:tblPr/>
              <a:tblGrid>
                <a:gridCol w="1009650"/>
                <a:gridCol w="1009650"/>
                <a:gridCol w="1009650"/>
                <a:gridCol w="1009650"/>
              </a:tblGrid>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6709"/>
                                        </p:tgtEl>
                                        <p:attrNameLst>
                                          <p:attrName>ppt_x</p:attrName>
                                        </p:attrNameLst>
                                      </p:cBhvr>
                                      <p:tavLst>
                                        <p:tav tm="0">
                                          <p:val>
                                            <p:strVal val="ppt_x"/>
                                          </p:val>
                                        </p:tav>
                                        <p:tav tm="100000">
                                          <p:val>
                                            <p:strVal val="ppt_x"/>
                                          </p:val>
                                        </p:tav>
                                      </p:tavLst>
                                    </p:anim>
                                    <p:anim calcmode="lin" valueType="num">
                                      <p:cBhvr additive="base">
                                        <p:cTn id="15" dur="500"/>
                                        <p:tgtEl>
                                          <p:spTgt spid="26709"/>
                                        </p:tgtEl>
                                        <p:attrNameLst>
                                          <p:attrName>ppt_y</p:attrName>
                                        </p:attrNameLst>
                                      </p:cBhvr>
                                      <p:tavLst>
                                        <p:tav tm="0">
                                          <p:val>
                                            <p:strVal val="ppt_y"/>
                                          </p:val>
                                        </p:tav>
                                        <p:tav tm="100000">
                                          <p:val>
                                            <p:strVal val="1+ppt_h/2"/>
                                          </p:val>
                                        </p:tav>
                                      </p:tavLst>
                                    </p:anim>
                                    <p:set>
                                      <p:cBhvr>
                                        <p:cTn id="16" dur="1" fill="hold">
                                          <p:stCondLst>
                                            <p:cond delay="499"/>
                                          </p:stCondLst>
                                        </p:cTn>
                                        <p:tgtEl>
                                          <p:spTgt spid="267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6"/>
          <p:cNvSpPr>
            <a:spLocks noGrp="1" noChangeArrowheads="1"/>
          </p:cNvSpPr>
          <p:nvPr>
            <p:ph type="title"/>
          </p:nvPr>
        </p:nvSpPr>
        <p:spPr/>
        <p:txBody>
          <a:bodyPr/>
          <a:lstStyle/>
          <a:p>
            <a:pPr algn="l" eaLnBrk="1" hangingPunct="1"/>
            <a:r>
              <a:rPr lang="en-US" smtClean="0"/>
              <a:t>Height</a:t>
            </a:r>
          </a:p>
        </p:txBody>
      </p:sp>
      <p:sp>
        <p:nvSpPr>
          <p:cNvPr id="24579" name="Rectangle 100"/>
          <p:cNvSpPr>
            <a:spLocks noGrp="1" noChangeArrowheads="1"/>
          </p:cNvSpPr>
          <p:nvPr>
            <p:ph type="body" sz="half" idx="2"/>
          </p:nvPr>
        </p:nvSpPr>
        <p:spPr>
          <a:xfrm>
            <a:off x="4648200" y="533400"/>
            <a:ext cx="4038600" cy="6019800"/>
          </a:xfrm>
        </p:spPr>
        <p:txBody>
          <a:bodyPr/>
          <a:lstStyle/>
          <a:p>
            <a:pPr eaLnBrk="1" hangingPunct="1"/>
            <a:r>
              <a:rPr lang="en-US" smtClean="0"/>
              <a:t>Height is an example of continuous data.  They are numbers that can be mathematically combined and fractions or decimals make some sense.</a:t>
            </a:r>
          </a:p>
          <a:p>
            <a:pPr eaLnBrk="1" hangingPunct="1"/>
            <a:r>
              <a:rPr lang="en-US" smtClean="0"/>
              <a:t>Means are </a:t>
            </a:r>
            <a:r>
              <a:rPr lang="en-US" i="1" smtClean="0"/>
              <a:t>usually </a:t>
            </a:r>
            <a:r>
              <a:rPr lang="en-US" smtClean="0"/>
              <a:t>a good way to summarize this kind of data</a:t>
            </a:r>
          </a:p>
        </p:txBody>
      </p:sp>
      <p:graphicFrame>
        <p:nvGraphicFramePr>
          <p:cNvPr id="17412" name="Group 4"/>
          <p:cNvGraphicFramePr>
            <a:graphicFrameLocks noGrp="1"/>
          </p:cNvGraphicFramePr>
          <p:nvPr>
            <p:ph idx="4294967295"/>
          </p:nvPr>
        </p:nvGraphicFramePr>
        <p:xfrm>
          <a:off x="838200" y="1371600"/>
          <a:ext cx="3200400" cy="4754565"/>
        </p:xfrm>
        <a:graphic>
          <a:graphicData uri="http://schemas.openxmlformats.org/drawingml/2006/table">
            <a:tbl>
              <a:tblPr/>
              <a:tblGrid>
                <a:gridCol w="800100"/>
                <a:gridCol w="800100"/>
                <a:gridCol w="800100"/>
                <a:gridCol w="800100"/>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304800" y="228600"/>
            <a:ext cx="8610600" cy="2743200"/>
          </a:xfrm>
        </p:spPr>
        <p:txBody>
          <a:bodyPr/>
          <a:lstStyle/>
          <a:p>
            <a:pPr eaLnBrk="1" hangingPunct="1"/>
            <a:r>
              <a:rPr lang="en-US" sz="2800" smtClean="0"/>
              <a:t>When does an mean not work for continuous data?</a:t>
            </a:r>
          </a:p>
          <a:p>
            <a:pPr lvl="1" eaLnBrk="1" hangingPunct="1"/>
            <a:r>
              <a:rPr lang="en-US" sz="2400" smtClean="0"/>
              <a:t>When the distribution is skewed or has a “tail”</a:t>
            </a:r>
          </a:p>
        </p:txBody>
      </p:sp>
      <p:graphicFrame>
        <p:nvGraphicFramePr>
          <p:cNvPr id="34862" name="Group 46"/>
          <p:cNvGraphicFramePr>
            <a:graphicFrameLocks noGrp="1"/>
          </p:cNvGraphicFramePr>
          <p:nvPr>
            <p:ph sz="quarter" idx="3"/>
          </p:nvPr>
        </p:nvGraphicFramePr>
        <p:xfrm>
          <a:off x="4876800" y="1828800"/>
          <a:ext cx="3429000" cy="1371600"/>
        </p:xfrm>
        <a:graphic>
          <a:graphicData uri="http://schemas.openxmlformats.org/drawingml/2006/table">
            <a:tbl>
              <a:tblPr/>
              <a:tblGrid>
                <a:gridCol w="1714500"/>
                <a:gridCol w="17145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5" name="Rectangle 39"/>
          <p:cNvSpPr>
            <a:spLocks noChangeArrowheads="1"/>
          </p:cNvSpPr>
          <p:nvPr/>
        </p:nvSpPr>
        <p:spPr bwMode="auto">
          <a:xfrm>
            <a:off x="457200" y="1828800"/>
            <a:ext cx="4038600" cy="1524000"/>
          </a:xfrm>
          <a:prstGeom prst="rect">
            <a:avLst/>
          </a:prstGeom>
          <a:noFill/>
          <a:ln w="9525">
            <a:noFill/>
            <a:miter lim="800000"/>
            <a:headEnd/>
            <a:tailEnd/>
          </a:ln>
        </p:spPr>
        <p:txBody>
          <a:bodyPr/>
          <a:lstStyle/>
          <a:p>
            <a:pPr marL="342900" indent="-342900">
              <a:spcBef>
                <a:spcPct val="20000"/>
              </a:spcBef>
              <a:buFontTx/>
              <a:buChar char="•"/>
            </a:pPr>
            <a:r>
              <a:rPr lang="en-US" sz="2800"/>
              <a:t>Median</a:t>
            </a:r>
          </a:p>
          <a:p>
            <a:pPr marL="742950" lvl="1" indent="-285750">
              <a:spcBef>
                <a:spcPct val="20000"/>
              </a:spcBef>
              <a:buFontTx/>
              <a:buChar char="–"/>
            </a:pPr>
            <a:r>
              <a:rPr lang="en-US" sz="2400"/>
              <a:t>The middle of the distribution</a:t>
            </a:r>
          </a:p>
        </p:txBody>
      </p:sp>
      <p:graphicFrame>
        <p:nvGraphicFramePr>
          <p:cNvPr id="34857" name="Object 41"/>
          <p:cNvGraphicFramePr>
            <a:graphicFrameLocks noGrp="1" noChangeAspect="1"/>
          </p:cNvGraphicFramePr>
          <p:nvPr>
            <p:ph sz="quarter" idx="2"/>
          </p:nvPr>
        </p:nvGraphicFramePr>
        <p:xfrm>
          <a:off x="533400" y="3509963"/>
          <a:ext cx="8153400" cy="3092450"/>
        </p:xfrm>
        <a:graphic>
          <a:graphicData uri="http://schemas.openxmlformats.org/presentationml/2006/ole">
            <mc:AlternateContent xmlns:mc="http://schemas.openxmlformats.org/markup-compatibility/2006">
              <mc:Choice xmlns:v="urn:schemas-microsoft-com:vml" Requires="v">
                <p:oleObj spid="_x0000_s3077" name="Chart" r:id="rId4" imgW="8086725" imgH="4305300" progId="Excel.Sheet.8">
                  <p:embed/>
                </p:oleObj>
              </mc:Choice>
              <mc:Fallback>
                <p:oleObj name="Chart" r:id="rId4" imgW="8086725" imgH="4305300" progId="Excel.Sheet.8">
                  <p:embed/>
                  <p:pic>
                    <p:nvPicPr>
                      <p:cNvPr id="0" name="Object 41"/>
                      <p:cNvPicPr>
                        <a:picLocks noGrp="1" noChangeAspect="1" noChangeArrowheads="1"/>
                      </p:cNvPicPr>
                      <p:nvPr/>
                    </p:nvPicPr>
                    <p:blipFill>
                      <a:blip r:embed="rId5">
                        <a:extLst>
                          <a:ext uri="{28A0092B-C50C-407E-A947-70E740481C1C}">
                            <a14:useLocalDpi xmlns:a14="http://schemas.microsoft.com/office/drawing/2010/main" val="0"/>
                          </a:ext>
                        </a:extLst>
                      </a:blip>
                      <a:srcRect t="18329"/>
                      <a:stretch>
                        <a:fillRect/>
                      </a:stretch>
                    </p:blipFill>
                    <p:spPr bwMode="auto">
                      <a:xfrm>
                        <a:off x="533400" y="3509963"/>
                        <a:ext cx="8153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58" name="Text Box 42"/>
          <p:cNvSpPr txBox="1">
            <a:spLocks noChangeArrowheads="1"/>
          </p:cNvSpPr>
          <p:nvPr/>
        </p:nvSpPr>
        <p:spPr bwMode="auto">
          <a:xfrm>
            <a:off x="4572000" y="3962400"/>
            <a:ext cx="1606550" cy="366713"/>
          </a:xfrm>
          <a:prstGeom prst="rect">
            <a:avLst/>
          </a:prstGeom>
          <a:solidFill>
            <a:schemeClr val="bg1"/>
          </a:solidFill>
          <a:ln w="9525">
            <a:noFill/>
            <a:miter lim="800000"/>
            <a:headEnd/>
            <a:tailEnd/>
          </a:ln>
        </p:spPr>
        <p:txBody>
          <a:bodyPr wrap="none">
            <a:spAutoFit/>
          </a:bodyPr>
          <a:lstStyle/>
          <a:p>
            <a:r>
              <a:rPr lang="en-US" sz="1800"/>
              <a:t>Average: 79.5</a:t>
            </a:r>
          </a:p>
        </p:txBody>
      </p:sp>
      <p:sp>
        <p:nvSpPr>
          <p:cNvPr id="34859" name="Line 43"/>
          <p:cNvSpPr>
            <a:spLocks noChangeShapeType="1"/>
          </p:cNvSpPr>
          <p:nvPr/>
        </p:nvSpPr>
        <p:spPr bwMode="auto">
          <a:xfrm flipH="1">
            <a:off x="6172200" y="4114800"/>
            <a:ext cx="0" cy="1828800"/>
          </a:xfrm>
          <a:prstGeom prst="line">
            <a:avLst/>
          </a:prstGeom>
          <a:noFill/>
          <a:ln w="41275">
            <a:solidFill>
              <a:schemeClr val="tx1"/>
            </a:solidFill>
            <a:round/>
            <a:headEnd/>
            <a:tailEnd type="triangle" w="med" len="med"/>
          </a:ln>
        </p:spPr>
        <p:txBody>
          <a:bodyPr/>
          <a:lstStyle/>
          <a:p>
            <a:endParaRPr lang="en-US"/>
          </a:p>
        </p:txBody>
      </p:sp>
      <p:sp>
        <p:nvSpPr>
          <p:cNvPr id="34860" name="Text Box 44"/>
          <p:cNvSpPr txBox="1">
            <a:spLocks noChangeArrowheads="1"/>
          </p:cNvSpPr>
          <p:nvPr/>
        </p:nvSpPr>
        <p:spPr bwMode="auto">
          <a:xfrm>
            <a:off x="5029200" y="3505200"/>
            <a:ext cx="1504950" cy="366713"/>
          </a:xfrm>
          <a:prstGeom prst="rect">
            <a:avLst/>
          </a:prstGeom>
          <a:solidFill>
            <a:schemeClr val="bg1"/>
          </a:solidFill>
          <a:ln w="9525">
            <a:noFill/>
            <a:miter lim="800000"/>
            <a:headEnd/>
            <a:tailEnd/>
          </a:ln>
        </p:spPr>
        <p:txBody>
          <a:bodyPr wrap="none">
            <a:spAutoFit/>
          </a:bodyPr>
          <a:lstStyle/>
          <a:p>
            <a:r>
              <a:rPr lang="en-US" sz="1800"/>
              <a:t>Median: 81.0</a:t>
            </a:r>
          </a:p>
        </p:txBody>
      </p:sp>
      <p:sp>
        <p:nvSpPr>
          <p:cNvPr id="34861" name="Line 45"/>
          <p:cNvSpPr>
            <a:spLocks noChangeShapeType="1"/>
          </p:cNvSpPr>
          <p:nvPr/>
        </p:nvSpPr>
        <p:spPr bwMode="auto">
          <a:xfrm flipH="1">
            <a:off x="6553200" y="3657600"/>
            <a:ext cx="0" cy="22860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anim calcmode="lin" valueType="num">
                                      <p:cBhvr additive="base">
                                        <p:cTn id="11"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5" grpId="0"/>
      <p:bldOleChart spid="34857" grpId="0"/>
      <p:bldP spid="34858" grpId="0" animBg="1"/>
      <p:bldP spid="34859" grpId="0" animBg="1"/>
      <p:bldP spid="34860" grpId="0" animBg="1"/>
      <p:bldP spid="348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85" name="Object 13"/>
          <p:cNvGraphicFramePr>
            <a:graphicFrameLocks noGrp="1" noChangeAspect="1"/>
          </p:cNvGraphicFramePr>
          <p:nvPr>
            <p:ph sz="half" idx="2"/>
          </p:nvPr>
        </p:nvGraphicFramePr>
        <p:xfrm>
          <a:off x="304800" y="2286000"/>
          <a:ext cx="8229600" cy="4370388"/>
        </p:xfrm>
        <a:graphic>
          <a:graphicData uri="http://schemas.openxmlformats.org/presentationml/2006/ole">
            <mc:AlternateContent xmlns:mc="http://schemas.openxmlformats.org/markup-compatibility/2006">
              <mc:Choice xmlns:v="urn:schemas-microsoft-com:vml" Requires="v">
                <p:oleObj spid="_x0000_s4101" name="Chart" r:id="rId3" imgW="7048500" imgH="3743325" progId="Excel.Sheet.8">
                  <p:embed/>
                </p:oleObj>
              </mc:Choice>
              <mc:Fallback>
                <p:oleObj name="Chart" r:id="rId3" imgW="7048500" imgH="3743325" progId="Excel.Sheet.8">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0"/>
                        <a:ext cx="82296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Rectangle 3"/>
          <p:cNvSpPr>
            <a:spLocks noGrp="1" noChangeArrowheads="1"/>
          </p:cNvSpPr>
          <p:nvPr>
            <p:ph type="body" sz="half" idx="1"/>
          </p:nvPr>
        </p:nvSpPr>
        <p:spPr>
          <a:xfrm>
            <a:off x="533400" y="381000"/>
            <a:ext cx="8077200" cy="1828800"/>
          </a:xfrm>
        </p:spPr>
        <p:txBody>
          <a:bodyPr/>
          <a:lstStyle/>
          <a:p>
            <a:pPr eaLnBrk="1" hangingPunct="1"/>
            <a:r>
              <a:rPr lang="en-US" sz="2800" smtClean="0"/>
              <a:t>When does an mean not work for continuous data?</a:t>
            </a:r>
          </a:p>
          <a:p>
            <a:pPr lvl="1" eaLnBrk="1" hangingPunct="1"/>
            <a:r>
              <a:rPr lang="en-US" sz="2400" smtClean="0"/>
              <a:t>When you are really looking at more than one condition or population.</a:t>
            </a:r>
          </a:p>
        </p:txBody>
      </p:sp>
      <p:sp>
        <p:nvSpPr>
          <p:cNvPr id="28679" name="Text Box 7"/>
          <p:cNvSpPr txBox="1">
            <a:spLocks noChangeArrowheads="1"/>
          </p:cNvSpPr>
          <p:nvPr/>
        </p:nvSpPr>
        <p:spPr bwMode="auto">
          <a:xfrm>
            <a:off x="1371600" y="2971800"/>
            <a:ext cx="19494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Women</a:t>
            </a:r>
          </a:p>
        </p:txBody>
      </p:sp>
      <p:sp>
        <p:nvSpPr>
          <p:cNvPr id="28680" name="Text Box 8"/>
          <p:cNvSpPr txBox="1">
            <a:spLocks noChangeArrowheads="1"/>
          </p:cNvSpPr>
          <p:nvPr/>
        </p:nvSpPr>
        <p:spPr bwMode="auto">
          <a:xfrm>
            <a:off x="7010400" y="2895600"/>
            <a:ext cx="16065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Men</a:t>
            </a:r>
          </a:p>
        </p:txBody>
      </p:sp>
      <p:sp>
        <p:nvSpPr>
          <p:cNvPr id="28681" name="Line 9"/>
          <p:cNvSpPr>
            <a:spLocks noChangeShapeType="1"/>
          </p:cNvSpPr>
          <p:nvPr/>
        </p:nvSpPr>
        <p:spPr bwMode="auto">
          <a:xfrm>
            <a:off x="3429000" y="3124200"/>
            <a:ext cx="228600" cy="685800"/>
          </a:xfrm>
          <a:prstGeom prst="line">
            <a:avLst/>
          </a:prstGeom>
          <a:noFill/>
          <a:ln w="41275">
            <a:solidFill>
              <a:schemeClr val="tx1"/>
            </a:solidFill>
            <a:round/>
            <a:headEnd/>
            <a:tailEnd type="triangle" w="med" len="med"/>
          </a:ln>
        </p:spPr>
        <p:txBody>
          <a:bodyPr/>
          <a:lstStyle/>
          <a:p>
            <a:endParaRPr lang="en-US"/>
          </a:p>
        </p:txBody>
      </p:sp>
      <p:sp>
        <p:nvSpPr>
          <p:cNvPr id="28682" name="Line 10"/>
          <p:cNvSpPr>
            <a:spLocks noChangeShapeType="1"/>
          </p:cNvSpPr>
          <p:nvPr/>
        </p:nvSpPr>
        <p:spPr bwMode="auto">
          <a:xfrm flipH="1">
            <a:off x="6781800" y="3048000"/>
            <a:ext cx="152400" cy="381000"/>
          </a:xfrm>
          <a:prstGeom prst="line">
            <a:avLst/>
          </a:prstGeom>
          <a:noFill/>
          <a:ln w="41275">
            <a:solidFill>
              <a:schemeClr val="tx1"/>
            </a:solidFill>
            <a:round/>
            <a:headEnd/>
            <a:tailEnd type="triangle" w="med" len="med"/>
          </a:ln>
        </p:spPr>
        <p:txBody>
          <a:bodyPr/>
          <a:lstStyle/>
          <a:p>
            <a:endParaRPr lang="en-US"/>
          </a:p>
        </p:txBody>
      </p:sp>
      <p:sp>
        <p:nvSpPr>
          <p:cNvPr id="28686" name="Text Box 14"/>
          <p:cNvSpPr txBox="1">
            <a:spLocks noChangeArrowheads="1"/>
          </p:cNvSpPr>
          <p:nvPr/>
        </p:nvSpPr>
        <p:spPr bwMode="auto">
          <a:xfrm>
            <a:off x="4419600" y="3505200"/>
            <a:ext cx="1606550" cy="366713"/>
          </a:xfrm>
          <a:prstGeom prst="rect">
            <a:avLst/>
          </a:prstGeom>
          <a:solidFill>
            <a:schemeClr val="bg1"/>
          </a:solidFill>
          <a:ln w="9525">
            <a:noFill/>
            <a:miter lim="800000"/>
            <a:headEnd/>
            <a:tailEnd/>
          </a:ln>
        </p:spPr>
        <p:txBody>
          <a:bodyPr wrap="none">
            <a:spAutoFit/>
          </a:bodyPr>
          <a:lstStyle/>
          <a:p>
            <a:r>
              <a:rPr lang="en-US" sz="1800"/>
              <a:t>Average: 67.4</a:t>
            </a:r>
          </a:p>
        </p:txBody>
      </p:sp>
      <p:sp>
        <p:nvSpPr>
          <p:cNvPr id="28687" name="Line 15"/>
          <p:cNvSpPr>
            <a:spLocks noChangeShapeType="1"/>
          </p:cNvSpPr>
          <p:nvPr/>
        </p:nvSpPr>
        <p:spPr bwMode="auto">
          <a:xfrm>
            <a:off x="5105400" y="3886200"/>
            <a:ext cx="76200" cy="18288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 calcmode="lin" valueType="num">
                                      <p:cBhvr additive="base">
                                        <p:cTn id="1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868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6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8685" grpId="0"/>
      <p:bldP spid="28679" grpId="0" animBg="1"/>
      <p:bldP spid="28680" grpId="0" animBg="1"/>
      <p:bldP spid="28681" grpId="0" animBg="1"/>
      <p:bldP spid="28682" grpId="0" animBg="1"/>
      <p:bldP spid="28686" grpId="0" animBg="1"/>
      <p:bldP spid="28686" grpId="1" animBg="1"/>
      <p:bldP spid="28687" grpId="0" animBg="1"/>
      <p:bldP spid="2868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Other kinds of data</a:t>
            </a:r>
          </a:p>
        </p:txBody>
      </p:sp>
      <p:sp>
        <p:nvSpPr>
          <p:cNvPr id="25603" name="Rectangle 3"/>
          <p:cNvSpPr>
            <a:spLocks noGrp="1" noChangeArrowheads="1"/>
          </p:cNvSpPr>
          <p:nvPr>
            <p:ph type="body" idx="1"/>
          </p:nvPr>
        </p:nvSpPr>
        <p:spPr/>
        <p:txBody>
          <a:bodyPr/>
          <a:lstStyle/>
          <a:p>
            <a:pPr eaLnBrk="1" hangingPunct="1"/>
            <a:r>
              <a:rPr lang="en-US" smtClean="0"/>
              <a:t>Did you groan, grimace or curse when you saw the word “statistics” on the agenda?   </a:t>
            </a:r>
          </a:p>
          <a:p>
            <a:pPr eaLnBrk="1" hangingPunct="1"/>
            <a:endParaRPr lang="en-US" smtClean="0"/>
          </a:p>
          <a:p>
            <a:pPr lvl="1" eaLnBrk="1" hangingPunct="1">
              <a:buFontTx/>
              <a:buNone/>
            </a:pPr>
            <a:r>
              <a:rPr lang="en-US" smtClean="0"/>
              <a:t>                          Yes or No</a:t>
            </a:r>
          </a:p>
          <a:p>
            <a:pPr eaLnBrk="1" hangingPunct="1"/>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4000" smtClean="0"/>
              <a:t>Reaction to “statistics” on the agenda</a:t>
            </a:r>
          </a:p>
        </p:txBody>
      </p:sp>
      <p:graphicFrame>
        <p:nvGraphicFramePr>
          <p:cNvPr id="31748" name="Object 4"/>
          <p:cNvGraphicFramePr>
            <a:graphicFrameLocks noGrp="1" noChangeAspect="1"/>
          </p:cNvGraphicFramePr>
          <p:nvPr>
            <p:ph sz="half" idx="1"/>
          </p:nvPr>
        </p:nvGraphicFramePr>
        <p:xfrm>
          <a:off x="838200" y="1676400"/>
          <a:ext cx="7391400" cy="4081463"/>
        </p:xfrm>
        <a:graphic>
          <a:graphicData uri="http://schemas.openxmlformats.org/presentationml/2006/ole">
            <mc:AlternateContent xmlns:mc="http://schemas.openxmlformats.org/markup-compatibility/2006">
              <mc:Choice xmlns:v="urn:schemas-microsoft-com:vml" Requires="v">
                <p:oleObj spid="_x0000_s5125" name="Chart" r:id="rId3" imgW="6934320" imgH="3828960" progId="Excel.Sheet.8">
                  <p:embed/>
                </p:oleObj>
              </mc:Choice>
              <mc:Fallback>
                <p:oleObj name="Chart" r:id="rId3" imgW="6934320" imgH="382896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3914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8"/>
          <p:cNvSpPr>
            <a:spLocks noGrp="1" noChangeArrowheads="1"/>
          </p:cNvSpPr>
          <p:nvPr>
            <p:ph sz="half" idx="2"/>
          </p:nvPr>
        </p:nvSpPr>
        <p:spPr/>
        <p:txBody>
          <a:bodyPr/>
          <a:lstStyle/>
          <a:p>
            <a:pPr eaLnBrk="1" hangingPunct="1"/>
            <a:endParaRPr lang="en-US" smtClean="0"/>
          </a:p>
        </p:txBody>
      </p:sp>
      <p:sp>
        <p:nvSpPr>
          <p:cNvPr id="5" name="Rectangle 7"/>
          <p:cNvSpPr>
            <a:spLocks noChangeArrowheads="1"/>
          </p:cNvSpPr>
          <p:nvPr/>
        </p:nvSpPr>
        <p:spPr bwMode="auto">
          <a:xfrm>
            <a:off x="304800" y="5867400"/>
            <a:ext cx="8458200" cy="990600"/>
          </a:xfrm>
          <a:prstGeom prst="rect">
            <a:avLst/>
          </a:prstGeom>
          <a:noFill/>
          <a:ln w="9525">
            <a:noFill/>
            <a:miter lim="800000"/>
            <a:headEnd/>
            <a:tailEnd/>
          </a:ln>
        </p:spPr>
        <p:txBody>
          <a:bodyPr anchor="ctr"/>
          <a:lstStyle/>
          <a:p>
            <a:pPr algn="ctr"/>
            <a:r>
              <a:rPr lang="en-US" sz="2400" dirty="0">
                <a:solidFill>
                  <a:schemeClr val="tx2"/>
                </a:solidFill>
              </a:rPr>
              <a:t>How do we summarize this information?</a:t>
            </a:r>
            <a:br>
              <a:rPr lang="en-US" sz="2400" dirty="0">
                <a:solidFill>
                  <a:schemeClr val="tx2"/>
                </a:solidFill>
              </a:rPr>
            </a:br>
            <a:endParaRPr 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1748" grpId="0"/>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304800"/>
            <a:ext cx="8458200" cy="990600"/>
          </a:xfrm>
        </p:spPr>
        <p:txBody>
          <a:bodyPr/>
          <a:lstStyle/>
          <a:p>
            <a:pPr algn="l" eaLnBrk="1" hangingPunct="1"/>
            <a:r>
              <a:rPr lang="en-US" sz="2400" smtClean="0"/>
              <a:t>Can’t take an arithmetic mean of the response:</a:t>
            </a:r>
            <a:br>
              <a:rPr lang="en-US" sz="2400" smtClean="0"/>
            </a:br>
            <a:endParaRPr lang="en-US" sz="2400" smtClean="0"/>
          </a:p>
        </p:txBody>
      </p:sp>
      <p:graphicFrame>
        <p:nvGraphicFramePr>
          <p:cNvPr id="6146" name="Object 3"/>
          <p:cNvGraphicFramePr>
            <a:graphicFrameLocks noGrp="1" noChangeAspect="1"/>
          </p:cNvGraphicFramePr>
          <p:nvPr>
            <p:ph idx="1"/>
          </p:nvPr>
        </p:nvGraphicFramePr>
        <p:xfrm>
          <a:off x="609600" y="3124200"/>
          <a:ext cx="6934200" cy="3276600"/>
        </p:xfrm>
        <a:graphic>
          <a:graphicData uri="http://schemas.openxmlformats.org/presentationml/2006/ole">
            <mc:AlternateContent xmlns:mc="http://schemas.openxmlformats.org/markup-compatibility/2006">
              <mc:Choice xmlns:v="urn:schemas-microsoft-com:vml" Requires="v">
                <p:oleObj spid="_x0000_s6149" name="Chart" r:id="rId3" imgW="6934320" imgH="3828960" progId="Excel.Sheet.8">
                  <p:embed/>
                </p:oleObj>
              </mc:Choice>
              <mc:Fallback>
                <p:oleObj name="Chart" r:id="rId3" imgW="6934320" imgH="382896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14427"/>
                      <a:stretch>
                        <a:fillRect/>
                      </a:stretch>
                    </p:blipFill>
                    <p:spPr bwMode="auto">
                      <a:xfrm>
                        <a:off x="609600" y="3124200"/>
                        <a:ext cx="6934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4"/>
          <p:cNvSpPr>
            <a:spLocks noChangeArrowheads="1"/>
          </p:cNvSpPr>
          <p:nvPr/>
        </p:nvSpPr>
        <p:spPr bwMode="auto">
          <a:xfrm>
            <a:off x="914400" y="1676400"/>
            <a:ext cx="6477000" cy="3124200"/>
          </a:xfrm>
          <a:prstGeom prst="rect">
            <a:avLst/>
          </a:prstGeom>
          <a:noFill/>
          <a:ln w="9525">
            <a:noFill/>
            <a:miter lim="800000"/>
            <a:headEnd/>
            <a:tailEnd/>
          </a:ln>
        </p:spPr>
        <p:txBody>
          <a:bodyPr/>
          <a:lstStyle/>
          <a:p>
            <a:pPr marL="342900" indent="-342900">
              <a:spcBef>
                <a:spcPct val="20000"/>
              </a:spcBef>
              <a:buFontTx/>
              <a:buChar char="•"/>
            </a:pPr>
            <a:r>
              <a:rPr lang="en-US" sz="2800"/>
              <a:t>Mode</a:t>
            </a:r>
          </a:p>
          <a:p>
            <a:pPr marL="742950" lvl="1" indent="-285750">
              <a:spcBef>
                <a:spcPct val="20000"/>
              </a:spcBef>
              <a:buFontTx/>
              <a:buChar char="–"/>
            </a:pPr>
            <a:r>
              <a:rPr lang="en-US" sz="2400"/>
              <a:t>The value that has the largest number of observations</a:t>
            </a:r>
          </a:p>
        </p:txBody>
      </p:sp>
      <p:sp>
        <p:nvSpPr>
          <p:cNvPr id="33797" name="Text Box 5"/>
          <p:cNvSpPr txBox="1">
            <a:spLocks noChangeArrowheads="1"/>
          </p:cNvSpPr>
          <p:nvPr/>
        </p:nvSpPr>
        <p:spPr bwMode="auto">
          <a:xfrm>
            <a:off x="1981200" y="3429000"/>
            <a:ext cx="1506538" cy="457200"/>
          </a:xfrm>
          <a:prstGeom prst="rect">
            <a:avLst/>
          </a:prstGeom>
          <a:solidFill>
            <a:schemeClr val="bg1"/>
          </a:solidFill>
          <a:ln w="9525">
            <a:noFill/>
            <a:miter lim="800000"/>
            <a:headEnd/>
            <a:tailEnd/>
          </a:ln>
        </p:spPr>
        <p:txBody>
          <a:bodyPr wrap="none">
            <a:spAutoFit/>
          </a:bodyPr>
          <a:lstStyle/>
          <a:p>
            <a:r>
              <a:rPr lang="en-US" sz="2400"/>
              <a:t>Mode: No</a:t>
            </a:r>
          </a:p>
        </p:txBody>
      </p:sp>
      <p:sp>
        <p:nvSpPr>
          <p:cNvPr id="33798" name="Rectangle 6"/>
          <p:cNvSpPr>
            <a:spLocks noChangeArrowheads="1"/>
          </p:cNvSpPr>
          <p:nvPr/>
        </p:nvSpPr>
        <p:spPr bwMode="auto">
          <a:xfrm>
            <a:off x="685800" y="1066800"/>
            <a:ext cx="8458200" cy="838200"/>
          </a:xfrm>
          <a:prstGeom prst="rect">
            <a:avLst/>
          </a:prstGeom>
          <a:noFill/>
          <a:ln w="9525">
            <a:noFill/>
            <a:miter lim="800000"/>
            <a:headEnd/>
            <a:tailEnd/>
          </a:ln>
        </p:spPr>
        <p:txBody>
          <a:bodyPr anchor="ctr"/>
          <a:lstStyle/>
          <a:p>
            <a:r>
              <a:rPr lang="en-US" sz="2400" dirty="0">
                <a:solidFill>
                  <a:schemeClr val="tx2"/>
                </a:solidFill>
              </a:rPr>
              <a:t>This is called </a:t>
            </a:r>
            <a:r>
              <a:rPr lang="en-US" sz="2400" dirty="0" smtClean="0">
                <a:solidFill>
                  <a:schemeClr val="tx2"/>
                </a:solidFill>
              </a:rPr>
              <a:t>nominal (or categorical) </a:t>
            </a:r>
            <a:r>
              <a:rPr lang="en-US" sz="2400" dirty="0">
                <a:solidFill>
                  <a:schemeClr val="tx2"/>
                </a:solidFill>
              </a:rPr>
              <a:t>data: text, words or labels not usually numbers</a:t>
            </a:r>
            <a:br>
              <a:rPr lang="en-US" sz="2400" dirty="0">
                <a:solidFill>
                  <a:schemeClr val="tx2"/>
                </a:solidFill>
              </a:rPr>
            </a:br>
            <a:endParaRPr 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dirty="0" smtClean="0"/>
              <a:t>Statistics without equations?</a:t>
            </a:r>
          </a:p>
          <a:p>
            <a:pPr eaLnBrk="1" hangingPunct="1"/>
            <a:endParaRPr lang="en-US" sz="1200" dirty="0" smtClean="0"/>
          </a:p>
          <a:p>
            <a:pPr eaLnBrk="1" hangingPunct="1"/>
            <a:r>
              <a:rPr lang="en-US" dirty="0" smtClean="0"/>
              <a:t>Kinds of Data</a:t>
            </a:r>
          </a:p>
          <a:p>
            <a:pPr lvl="1" eaLnBrk="1" hangingPunct="1"/>
            <a:r>
              <a:rPr lang="en-US" dirty="0" smtClean="0"/>
              <a:t>How to summarize</a:t>
            </a:r>
          </a:p>
          <a:p>
            <a:pPr lvl="1" eaLnBrk="1" hangingPunct="1">
              <a:buFontTx/>
              <a:buNone/>
            </a:pP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Other kinds of data</a:t>
            </a:r>
          </a:p>
        </p:txBody>
      </p:sp>
      <p:sp>
        <p:nvSpPr>
          <p:cNvPr id="26627" name="Rectangle 3"/>
          <p:cNvSpPr>
            <a:spLocks noGrp="1" noChangeArrowheads="1"/>
          </p:cNvSpPr>
          <p:nvPr>
            <p:ph type="body" idx="1"/>
          </p:nvPr>
        </p:nvSpPr>
        <p:spPr>
          <a:xfrm>
            <a:off x="457200" y="1600200"/>
            <a:ext cx="7467600" cy="4525963"/>
          </a:xfrm>
        </p:spPr>
        <p:txBody>
          <a:bodyPr/>
          <a:lstStyle/>
          <a:p>
            <a:pPr eaLnBrk="1" hangingPunct="1">
              <a:buFontTx/>
              <a:buNone/>
            </a:pPr>
            <a:r>
              <a:rPr lang="en-US" smtClean="0"/>
              <a:t>In which month were you born?</a:t>
            </a:r>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a:xfrm>
            <a:off x="533400" y="457200"/>
            <a:ext cx="8229600" cy="1143000"/>
          </a:xfrm>
        </p:spPr>
        <p:txBody>
          <a:bodyPr/>
          <a:lstStyle/>
          <a:p>
            <a:pPr eaLnBrk="1" hangingPunct="1"/>
            <a:r>
              <a:rPr lang="en-US" sz="2800" smtClean="0"/>
              <a:t>What kind of data are months?</a:t>
            </a:r>
          </a:p>
        </p:txBody>
      </p:sp>
      <p:graphicFrame>
        <p:nvGraphicFramePr>
          <p:cNvPr id="7170" name="Object 12"/>
          <p:cNvGraphicFramePr>
            <a:graphicFrameLocks noGrp="1" noChangeAspect="1"/>
          </p:cNvGraphicFramePr>
          <p:nvPr>
            <p:ph sz="half" idx="1"/>
          </p:nvPr>
        </p:nvGraphicFramePr>
        <p:xfrm>
          <a:off x="457200" y="1447800"/>
          <a:ext cx="8305800" cy="4424363"/>
        </p:xfrm>
        <a:graphic>
          <a:graphicData uri="http://schemas.openxmlformats.org/presentationml/2006/ole">
            <mc:AlternateContent xmlns:mc="http://schemas.openxmlformats.org/markup-compatibility/2006">
              <mc:Choice xmlns:v="urn:schemas-microsoft-com:vml" Requires="v">
                <p:oleObj spid="_x0000_s7173" name="Chart" r:id="rId3" imgW="7048440" imgH="3753000" progId="Excel.Sheet.8">
                  <p:embed/>
                </p:oleObj>
              </mc:Choice>
              <mc:Fallback>
                <p:oleObj name="Chart" r:id="rId3" imgW="7048440" imgH="3753000" progId="Excel.Sheet.8">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8305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1992" name="Rectangle 8"/>
          <p:cNvSpPr>
            <a:spLocks noGrp="1" noChangeArrowheads="1"/>
          </p:cNvSpPr>
          <p:nvPr>
            <p:ph type="body" sz="half" idx="1"/>
          </p:nvPr>
        </p:nvSpPr>
        <p:spPr>
          <a:xfrm>
            <a:off x="0" y="0"/>
            <a:ext cx="4038600" cy="3276600"/>
          </a:xfrm>
          <a:solidFill>
            <a:schemeClr val="accent1">
              <a:alpha val="79000"/>
            </a:schemeClr>
          </a:solidFill>
        </p:spPr>
        <p:txBody>
          <a:bodyPr/>
          <a:lstStyle/>
          <a:p>
            <a:pPr eaLnBrk="1" hangingPunct="1"/>
            <a:endParaRPr lang="en-US" sz="1200" dirty="0" smtClean="0"/>
          </a:p>
          <a:p>
            <a:pPr eaLnBrk="1" hangingPunct="1"/>
            <a:r>
              <a:rPr lang="en-US" sz="2800" dirty="0" smtClean="0"/>
              <a:t>We can change months to numeric values</a:t>
            </a:r>
          </a:p>
          <a:p>
            <a:pPr lvl="1" eaLnBrk="1" hangingPunct="1"/>
            <a:r>
              <a:rPr lang="en-US" sz="2400" dirty="0" smtClean="0"/>
              <a:t>This is called ordinal data – numbers…with restrictions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Grp="1" noChangeArrowheads="1"/>
          </p:cNvSpPr>
          <p:nvPr>
            <p:ph type="body" sz="half" idx="1"/>
          </p:nvPr>
        </p:nvSpPr>
        <p:spPr>
          <a:xfrm>
            <a:off x="457200" y="304800"/>
            <a:ext cx="4038600" cy="4525963"/>
          </a:xfrm>
        </p:spPr>
        <p:txBody>
          <a:bodyPr/>
          <a:lstStyle/>
          <a:p>
            <a:pPr eaLnBrk="1" hangingPunct="1"/>
            <a:r>
              <a:rPr lang="en-US" sz="2800" smtClean="0"/>
              <a:t>We can change months to numeric values</a:t>
            </a:r>
          </a:p>
          <a:p>
            <a:pPr lvl="1" eaLnBrk="1" hangingPunct="1"/>
            <a:r>
              <a:rPr lang="en-US" sz="2400" smtClean="0"/>
              <a:t>This is called ordinal data – numbers…with restrictions</a:t>
            </a:r>
          </a:p>
        </p:txBody>
      </p:sp>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2014" name="Text Box 30"/>
          <p:cNvSpPr txBox="1">
            <a:spLocks noChangeArrowheads="1"/>
          </p:cNvSpPr>
          <p:nvPr/>
        </p:nvSpPr>
        <p:spPr bwMode="auto">
          <a:xfrm>
            <a:off x="5638800" y="2057400"/>
            <a:ext cx="3276600" cy="2282825"/>
          </a:xfrm>
          <a:prstGeom prst="rect">
            <a:avLst/>
          </a:prstGeom>
          <a:solidFill>
            <a:srgbClr val="000080"/>
          </a:solidFill>
          <a:ln w="9525">
            <a:noFill/>
            <a:miter lim="800000"/>
            <a:headEnd/>
            <a:tailEnd/>
          </a:ln>
        </p:spPr>
        <p:txBody>
          <a:bodyPr>
            <a:spAutoFit/>
          </a:bodyPr>
          <a:lstStyle/>
          <a:p>
            <a:r>
              <a:rPr lang="en-US" sz="2400">
                <a:solidFill>
                  <a:srgbClr val="FFFF00"/>
                </a:solidFill>
              </a:rPr>
              <a:t>We can calculate an average but we must be careful. fractions and decimals don’t make sense with ordinal values</a:t>
            </a:r>
          </a:p>
        </p:txBody>
      </p:sp>
      <p:sp>
        <p:nvSpPr>
          <p:cNvPr id="42016" name="Text Box 32"/>
          <p:cNvSpPr txBox="1">
            <a:spLocks noChangeArrowheads="1"/>
          </p:cNvSpPr>
          <p:nvPr/>
        </p:nvSpPr>
        <p:spPr bwMode="auto">
          <a:xfrm>
            <a:off x="609600" y="4038600"/>
            <a:ext cx="28892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Mean = 7.24 </a:t>
            </a:r>
          </a:p>
        </p:txBody>
      </p:sp>
      <p:sp>
        <p:nvSpPr>
          <p:cNvPr id="42018" name="Text Box 34"/>
          <p:cNvSpPr txBox="1">
            <a:spLocks noChangeArrowheads="1"/>
          </p:cNvSpPr>
          <p:nvPr/>
        </p:nvSpPr>
        <p:spPr bwMode="auto">
          <a:xfrm>
            <a:off x="533400" y="4648200"/>
            <a:ext cx="41846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7.24 = July 7, 5 am</a:t>
            </a:r>
          </a:p>
        </p:txBody>
      </p:sp>
      <p:sp>
        <p:nvSpPr>
          <p:cNvPr id="42019" name="Line 35"/>
          <p:cNvSpPr>
            <a:spLocks noChangeShapeType="1"/>
          </p:cNvSpPr>
          <p:nvPr/>
        </p:nvSpPr>
        <p:spPr bwMode="auto">
          <a:xfrm>
            <a:off x="304800" y="4953000"/>
            <a:ext cx="4724400" cy="0"/>
          </a:xfrm>
          <a:prstGeom prst="line">
            <a:avLst/>
          </a:prstGeom>
          <a:noFill/>
          <a:ln w="50800">
            <a:solidFill>
              <a:schemeClr val="tx1"/>
            </a:solidFill>
            <a:round/>
            <a:headEnd/>
            <a:tailEnd/>
          </a:ln>
        </p:spPr>
        <p:txBody>
          <a:bodyPr/>
          <a:lstStyle/>
          <a:p>
            <a:endParaRPr lang="en-US"/>
          </a:p>
        </p:txBody>
      </p:sp>
      <p:sp>
        <p:nvSpPr>
          <p:cNvPr id="42020" name="Line 36"/>
          <p:cNvSpPr>
            <a:spLocks noChangeShapeType="1"/>
          </p:cNvSpPr>
          <p:nvPr/>
        </p:nvSpPr>
        <p:spPr bwMode="auto">
          <a:xfrm>
            <a:off x="381000" y="4343400"/>
            <a:ext cx="4724400" cy="0"/>
          </a:xfrm>
          <a:prstGeom prst="line">
            <a:avLst/>
          </a:prstGeom>
          <a:noFill/>
          <a:ln w="508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016">
                                            <p:bg/>
                                          </p:spTgt>
                                        </p:tgtEl>
                                        <p:attrNameLst>
                                          <p:attrName>style.visibility</p:attrName>
                                        </p:attrNameLst>
                                      </p:cBhvr>
                                      <p:to>
                                        <p:strVal val="visible"/>
                                      </p:to>
                                    </p:set>
                                    <p:anim calcmode="lin" valueType="num">
                                      <p:cBhvr additive="base">
                                        <p:cTn id="19" dur="500" fill="hold"/>
                                        <p:tgtEl>
                                          <p:spTgt spid="4201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201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016">
                                            <p:txEl>
                                              <p:pRg st="0" end="0"/>
                                            </p:txEl>
                                          </p:spTgt>
                                        </p:tgtEl>
                                        <p:attrNameLst>
                                          <p:attrName>style.visibility</p:attrName>
                                        </p:attrNameLst>
                                      </p:cBhvr>
                                      <p:to>
                                        <p:strVal val="visible"/>
                                      </p:to>
                                    </p:set>
                                    <p:anim calcmode="lin" valueType="num">
                                      <p:cBhvr additive="base">
                                        <p:cTn id="23" dur="500" fill="hold"/>
                                        <p:tgtEl>
                                          <p:spTgt spid="4201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0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018">
                                            <p:bg/>
                                          </p:spTgt>
                                        </p:tgtEl>
                                        <p:attrNameLst>
                                          <p:attrName>style.visibility</p:attrName>
                                        </p:attrNameLst>
                                      </p:cBhvr>
                                      <p:to>
                                        <p:strVal val="visible"/>
                                      </p:to>
                                    </p:set>
                                    <p:anim calcmode="lin" valueType="num">
                                      <p:cBhvr additive="base">
                                        <p:cTn id="29" dur="500" fill="hold"/>
                                        <p:tgtEl>
                                          <p:spTgt spid="42018">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42018">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018">
                                            <p:txEl>
                                              <p:pRg st="0" end="0"/>
                                            </p:txEl>
                                          </p:spTgt>
                                        </p:tgtEl>
                                        <p:attrNameLst>
                                          <p:attrName>style.visibility</p:attrName>
                                        </p:attrNameLst>
                                      </p:cBhvr>
                                      <p:to>
                                        <p:strVal val="visible"/>
                                      </p:to>
                                    </p:set>
                                    <p:anim calcmode="lin" valueType="num">
                                      <p:cBhvr additive="base">
                                        <p:cTn id="33" dur="500" fill="hold"/>
                                        <p:tgtEl>
                                          <p:spTgt spid="4201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0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animBg="1"/>
      <p:bldP spid="42016" grpId="0" build="allAtOnce" animBg="1"/>
      <p:bldP spid="42018" grpId="0" build="allAtOnce" animBg="1"/>
      <p:bldP spid="42019" grpId="0" animBg="1"/>
      <p:bldP spid="420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2"/>
          <p:cNvSpPr>
            <a:spLocks noChangeArrowheads="1"/>
          </p:cNvSpPr>
          <p:nvPr/>
        </p:nvSpPr>
        <p:spPr bwMode="auto">
          <a:xfrm>
            <a:off x="6248400" y="3352800"/>
            <a:ext cx="23622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1" name="Rectangle 11"/>
          <p:cNvSpPr>
            <a:spLocks noChangeArrowheads="1"/>
          </p:cNvSpPr>
          <p:nvPr/>
        </p:nvSpPr>
        <p:spPr bwMode="auto">
          <a:xfrm>
            <a:off x="3124200" y="3352800"/>
            <a:ext cx="17526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2" name="Rectangle 10"/>
          <p:cNvSpPr>
            <a:spLocks noChangeArrowheads="1"/>
          </p:cNvSpPr>
          <p:nvPr/>
        </p:nvSpPr>
        <p:spPr bwMode="auto">
          <a:xfrm>
            <a:off x="304800" y="3352800"/>
            <a:ext cx="16764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3" name="Rectangle 2"/>
          <p:cNvSpPr>
            <a:spLocks noGrp="1" noChangeArrowheads="1"/>
          </p:cNvSpPr>
          <p:nvPr>
            <p:ph type="title"/>
          </p:nvPr>
        </p:nvSpPr>
        <p:spPr/>
        <p:txBody>
          <a:bodyPr/>
          <a:lstStyle/>
          <a:p>
            <a:pPr eaLnBrk="1" hangingPunct="1"/>
            <a:r>
              <a:rPr lang="en-US" smtClean="0"/>
              <a:t>Three kinds of data</a:t>
            </a:r>
          </a:p>
        </p:txBody>
      </p:sp>
      <p:sp>
        <p:nvSpPr>
          <p:cNvPr id="72708" name="AutoShape 4"/>
          <p:cNvSpPr>
            <a:spLocks noChangeArrowheads="1"/>
          </p:cNvSpPr>
          <p:nvPr/>
        </p:nvSpPr>
        <p:spPr bwMode="auto">
          <a:xfrm>
            <a:off x="1066800" y="16764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7655" name="Text Box 5"/>
          <p:cNvSpPr txBox="1">
            <a:spLocks noChangeArrowheads="1"/>
          </p:cNvSpPr>
          <p:nvPr/>
        </p:nvSpPr>
        <p:spPr bwMode="auto">
          <a:xfrm>
            <a:off x="6781800" y="1905000"/>
            <a:ext cx="704850" cy="641350"/>
          </a:xfrm>
          <a:prstGeom prst="rect">
            <a:avLst/>
          </a:prstGeom>
          <a:noFill/>
          <a:ln w="9525">
            <a:noFill/>
            <a:miter lim="800000"/>
            <a:headEnd/>
            <a:tailEnd/>
          </a:ln>
        </p:spPr>
        <p:txBody>
          <a:bodyPr wrap="none">
            <a:spAutoFit/>
          </a:bodyPr>
          <a:lstStyle/>
          <a:p>
            <a:r>
              <a:rPr lang="en-US" sz="1800"/>
              <a:t>more</a:t>
            </a:r>
          </a:p>
          <a:p>
            <a:r>
              <a:rPr lang="en-US" sz="1800"/>
              <a:t>math</a:t>
            </a:r>
          </a:p>
        </p:txBody>
      </p:sp>
      <p:sp>
        <p:nvSpPr>
          <p:cNvPr id="27656" name="Text Box 6"/>
          <p:cNvSpPr txBox="1">
            <a:spLocks noChangeArrowheads="1"/>
          </p:cNvSpPr>
          <p:nvPr/>
        </p:nvSpPr>
        <p:spPr bwMode="auto">
          <a:xfrm>
            <a:off x="1066800" y="2057400"/>
            <a:ext cx="692150" cy="641350"/>
          </a:xfrm>
          <a:prstGeom prst="rect">
            <a:avLst/>
          </a:prstGeom>
          <a:noFill/>
          <a:ln w="9525">
            <a:noFill/>
            <a:miter lim="800000"/>
            <a:headEnd/>
            <a:tailEnd/>
          </a:ln>
        </p:spPr>
        <p:txBody>
          <a:bodyPr wrap="none">
            <a:spAutoFit/>
          </a:bodyPr>
          <a:lstStyle/>
          <a:p>
            <a:r>
              <a:rPr lang="en-US" sz="1800"/>
              <a:t>No</a:t>
            </a:r>
          </a:p>
          <a:p>
            <a:r>
              <a:rPr lang="en-US" sz="1800"/>
              <a:t>math</a:t>
            </a:r>
          </a:p>
        </p:txBody>
      </p:sp>
      <p:sp>
        <p:nvSpPr>
          <p:cNvPr id="72711" name="Text Box 7"/>
          <p:cNvSpPr txBox="1">
            <a:spLocks noChangeArrowheads="1"/>
          </p:cNvSpPr>
          <p:nvPr/>
        </p:nvSpPr>
        <p:spPr bwMode="auto">
          <a:xfrm>
            <a:off x="381000" y="3429000"/>
            <a:ext cx="15732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NOMINAL</a:t>
            </a:r>
          </a:p>
        </p:txBody>
      </p:sp>
      <p:sp>
        <p:nvSpPr>
          <p:cNvPr id="72712" name="Text Box 8"/>
          <p:cNvSpPr txBox="1">
            <a:spLocks noChangeArrowheads="1"/>
          </p:cNvSpPr>
          <p:nvPr/>
        </p:nvSpPr>
        <p:spPr bwMode="auto">
          <a:xfrm>
            <a:off x="3276600" y="3429000"/>
            <a:ext cx="1539875"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ORDINAL</a:t>
            </a:r>
          </a:p>
        </p:txBody>
      </p:sp>
      <p:sp>
        <p:nvSpPr>
          <p:cNvPr id="72713" name="Text Box 9"/>
          <p:cNvSpPr txBox="1">
            <a:spLocks noChangeArrowheads="1"/>
          </p:cNvSpPr>
          <p:nvPr/>
        </p:nvSpPr>
        <p:spPr bwMode="auto">
          <a:xfrm>
            <a:off x="6248400" y="3429000"/>
            <a:ext cx="22336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1" grpId="0" animBg="1"/>
      <p:bldP spid="72712" grpId="0" animBg="1"/>
      <p:bldP spid="727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What  kind of data are these?</a:t>
            </a:r>
            <a:br>
              <a:rPr lang="en-US" dirty="0" smtClean="0"/>
            </a:br>
            <a:endParaRPr lang="en-US" sz="2800" b="1" dirty="0" smtClean="0">
              <a:solidFill>
                <a:srgbClr val="FF3300"/>
              </a:solidFill>
              <a:effectLst>
                <a:outerShdw blurRad="38100" dist="38100" dir="2700000" algn="tl">
                  <a:srgbClr val="C0C0C0"/>
                </a:outerShdw>
              </a:effectLst>
            </a:endParaRPr>
          </a:p>
        </p:txBody>
      </p:sp>
      <p:sp>
        <p:nvSpPr>
          <p:cNvPr id="28675" name="Text Box 4"/>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69690" name="Group 58"/>
          <p:cNvGraphicFramePr>
            <a:graphicFrameLocks noGrp="1"/>
          </p:cNvGraphicFramePr>
          <p:nvPr>
            <p:ph idx="1"/>
          </p:nvPr>
        </p:nvGraphicFramePr>
        <p:xfrm>
          <a:off x="457200" y="1600200"/>
          <a:ext cx="8229600" cy="4495801"/>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6" name="Text Box 4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69677" name="Text Box 4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69678" name="Text Box 46"/>
          <p:cNvSpPr txBox="1">
            <a:spLocks noChangeArrowheads="1"/>
          </p:cNvSpPr>
          <p:nvPr/>
        </p:nvSpPr>
        <p:spPr bwMode="auto">
          <a:xfrm>
            <a:off x="4953000" y="3124200"/>
            <a:ext cx="1863725" cy="828675"/>
          </a:xfrm>
          <a:prstGeom prst="rect">
            <a:avLst/>
          </a:prstGeom>
          <a:noFill/>
          <a:ln w="9525">
            <a:noFill/>
            <a:miter lim="800000"/>
            <a:headEnd/>
            <a:tailEnd/>
          </a:ln>
        </p:spPr>
        <p:txBody>
          <a:bodyPr wrap="none">
            <a:spAutoFit/>
          </a:bodyPr>
          <a:lstStyle/>
          <a:p>
            <a:pPr>
              <a:spcBef>
                <a:spcPct val="20000"/>
              </a:spcBef>
            </a:pPr>
            <a:r>
              <a:rPr lang="en-US" sz="2200" dirty="0"/>
              <a:t>Color – </a:t>
            </a:r>
          </a:p>
          <a:p>
            <a:pPr>
              <a:spcBef>
                <a:spcPct val="20000"/>
              </a:spcBef>
            </a:pPr>
            <a:r>
              <a:rPr lang="en-US" sz="2200" dirty="0"/>
              <a:t>value/</a:t>
            </a:r>
            <a:r>
              <a:rPr lang="en-US" sz="2200" dirty="0" err="1"/>
              <a:t>chroma</a:t>
            </a:r>
            <a:endParaRPr lang="en-US" sz="2200" dirty="0"/>
          </a:p>
        </p:txBody>
      </p:sp>
      <p:sp>
        <p:nvSpPr>
          <p:cNvPr id="69680" name="Text Box 48"/>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69681" name="Text Box 49"/>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69683" name="Text Box 51"/>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69684" name="Text Box 52"/>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69686" name="Text Box 54"/>
          <p:cNvSpPr txBox="1">
            <a:spLocks noChangeArrowheads="1"/>
          </p:cNvSpPr>
          <p:nvPr/>
        </p:nvSpPr>
        <p:spPr bwMode="auto">
          <a:xfrm>
            <a:off x="5943600" y="56388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69687" name="Text Box 55"/>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dirty="0"/>
              <a:t>Structure – </a:t>
            </a:r>
          </a:p>
          <a:p>
            <a:pPr>
              <a:spcBef>
                <a:spcPct val="20000"/>
              </a:spcBef>
            </a:pPr>
            <a:r>
              <a:rPr lang="en-US" sz="2200" dirty="0"/>
              <a:t>size measurement</a:t>
            </a:r>
          </a:p>
        </p:txBody>
      </p:sp>
      <p:sp>
        <p:nvSpPr>
          <p:cNvPr id="69688" name="Text Box 56"/>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sp>
        <p:nvSpPr>
          <p:cNvPr id="69689" name="Text Box 57"/>
          <p:cNvSpPr txBox="1">
            <a:spLocks noChangeArrowheads="1"/>
          </p:cNvSpPr>
          <p:nvPr/>
        </p:nvSpPr>
        <p:spPr bwMode="auto">
          <a:xfrm>
            <a:off x="609600" y="5486400"/>
            <a:ext cx="1201738" cy="457200"/>
          </a:xfrm>
          <a:prstGeom prst="rect">
            <a:avLst/>
          </a:prstGeom>
          <a:noFill/>
          <a:ln w="9525">
            <a:noFill/>
            <a:miter lim="800000"/>
            <a:headEnd/>
            <a:tailEnd/>
          </a:ln>
        </p:spPr>
        <p:txBody>
          <a:bodyPr wrap="none">
            <a:spAutoFit/>
          </a:bodyPr>
          <a:lstStyle/>
          <a:p>
            <a:pPr>
              <a:spcBef>
                <a:spcPct val="20000"/>
              </a:spcBef>
            </a:pPr>
            <a:r>
              <a:rPr lang="en-US" sz="2400" b="1">
                <a:solidFill>
                  <a:srgbClr val="008000"/>
                </a:solidFill>
              </a:rPr>
              <a:t>texture</a:t>
            </a:r>
          </a:p>
        </p:txBody>
      </p:sp>
      <p:sp>
        <p:nvSpPr>
          <p:cNvPr id="69691" name="Text Box 59"/>
          <p:cNvSpPr txBox="1">
            <a:spLocks noChangeArrowheads="1"/>
          </p:cNvSpPr>
          <p:nvPr/>
        </p:nvSpPr>
        <p:spPr bwMode="auto">
          <a:xfrm>
            <a:off x="5943600" y="5308600"/>
            <a:ext cx="2166938" cy="457200"/>
          </a:xfrm>
          <a:prstGeom prst="rect">
            <a:avLst/>
          </a:prstGeom>
          <a:noFill/>
          <a:ln w="9525">
            <a:noFill/>
            <a:miter lim="800000"/>
            <a:headEnd/>
            <a:tailEnd/>
          </a:ln>
        </p:spPr>
        <p:txBody>
          <a:bodyPr wrap="none">
            <a:spAutoFit/>
          </a:bodyPr>
          <a:lstStyle/>
          <a:p>
            <a:pPr>
              <a:spcBef>
                <a:spcPct val="20000"/>
              </a:spcBef>
            </a:pPr>
            <a:r>
              <a:rPr lang="en-US" sz="2400"/>
              <a:t>% clay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6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1" nodeType="clickEffect">
                                  <p:stCondLst>
                                    <p:cond delay="0"/>
                                  </p:stCondLst>
                                  <p:childTnLst>
                                    <p:animMotion origin="layout" path="M -1.66667E-6 -2.44218E-6 L 0.20938 -2.44218E-6 " pathEditMode="relative" rAng="0" ptsTypes="AA">
                                      <p:cBhvr>
                                        <p:cTn id="46" dur="2000" fill="hold"/>
                                        <p:tgtEl>
                                          <p:spTgt spid="69689"/>
                                        </p:tgtEl>
                                        <p:attrNameLst>
                                          <p:attrName>ppt_x</p:attrName>
                                          <p:attrName>ppt_y</p:attrName>
                                        </p:attrNameLst>
                                      </p:cBhvr>
                                      <p:rCtr x="105" y="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6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6" grpId="0"/>
      <p:bldP spid="69677" grpId="0"/>
      <p:bldP spid="69678" grpId="0"/>
      <p:bldP spid="69680" grpId="0"/>
      <p:bldP spid="69681" grpId="0"/>
      <p:bldP spid="69683" grpId="0"/>
      <p:bldP spid="69684" grpId="0"/>
      <p:bldP spid="69686" grpId="0"/>
      <p:bldP spid="69687" grpId="0"/>
      <p:bldP spid="69688" grpId="0"/>
      <p:bldP spid="69689" grpId="0"/>
      <p:bldP spid="69689" grpId="1"/>
      <p:bldP spid="696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p:txBody>
          <a:bodyPr/>
          <a:lstStyle/>
          <a:p>
            <a:pPr eaLnBrk="1" hangingPunct="1"/>
            <a:r>
              <a:rPr lang="en-US" smtClean="0"/>
              <a:t>What are mean, median and mode used to populate?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More than RV</a:t>
            </a:r>
          </a:p>
        </p:txBody>
      </p:sp>
      <p:sp>
        <p:nvSpPr>
          <p:cNvPr id="30723" name="Rectangle 3"/>
          <p:cNvSpPr>
            <a:spLocks noGrp="1" noChangeArrowheads="1"/>
          </p:cNvSpPr>
          <p:nvPr>
            <p:ph type="body" idx="1"/>
          </p:nvPr>
        </p:nvSpPr>
        <p:spPr/>
        <p:txBody>
          <a:bodyPr/>
          <a:lstStyle/>
          <a:p>
            <a:pPr eaLnBrk="1" hangingPunct="1"/>
            <a:r>
              <a:rPr lang="en-US" smtClean="0"/>
              <a:t>Range</a:t>
            </a:r>
          </a:p>
          <a:p>
            <a:pPr lvl="1" eaLnBrk="1" hangingPunct="1"/>
            <a:r>
              <a:rPr lang="en-US" smtClean="0"/>
              <a:t>Low and high</a:t>
            </a:r>
          </a:p>
          <a:p>
            <a:pPr eaLnBrk="1" hangingPunct="1"/>
            <a:r>
              <a:rPr lang="en-US" smtClean="0"/>
              <a:t>Standard Deviation</a:t>
            </a:r>
          </a:p>
          <a:p>
            <a:pPr lvl="1" eaLnBrk="1" hangingPunct="1"/>
            <a:r>
              <a:rPr lang="en-US" smtClean="0"/>
              <a:t>Statistical measure (calculates the measure of the variability or dispersion)</a:t>
            </a:r>
          </a:p>
          <a:p>
            <a:pPr eaLnBrk="1" hangingPunct="1"/>
            <a:r>
              <a:rPr lang="en-US" smtClean="0"/>
              <a:t>Confidence Interval</a:t>
            </a:r>
          </a:p>
          <a:p>
            <a:pPr lvl="1" eaLnBrk="1" hangingPunct="1"/>
            <a:r>
              <a:rPr lang="en-US" smtClean="0"/>
              <a:t>Statistical measure of the certainty of the estimation of the mean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Range</a:t>
            </a:r>
          </a:p>
        </p:txBody>
      </p:sp>
      <p:sp>
        <p:nvSpPr>
          <p:cNvPr id="9220" name="Rectangle 3"/>
          <p:cNvSpPr>
            <a:spLocks noGrp="1" noChangeArrowheads="1"/>
          </p:cNvSpPr>
          <p:nvPr>
            <p:ph type="body" sz="half" idx="1"/>
          </p:nvPr>
        </p:nvSpPr>
        <p:spPr/>
        <p:txBody>
          <a:bodyPr/>
          <a:lstStyle/>
          <a:p>
            <a:pPr eaLnBrk="1" hangingPunct="1"/>
            <a:r>
              <a:rPr lang="en-US" sz="2800" smtClean="0"/>
              <a:t>Usually simple: max and min</a:t>
            </a:r>
          </a:p>
        </p:txBody>
      </p:sp>
      <p:graphicFrame>
        <p:nvGraphicFramePr>
          <p:cNvPr id="101380" name="Object 4"/>
          <p:cNvGraphicFramePr>
            <a:graphicFrameLocks noGrp="1" noChangeAspect="1"/>
          </p:cNvGraphicFramePr>
          <p:nvPr>
            <p:ph sz="quarter" idx="2"/>
          </p:nvPr>
        </p:nvGraphicFramePr>
        <p:xfrm>
          <a:off x="4800600" y="1447800"/>
          <a:ext cx="4038600" cy="2144713"/>
        </p:xfrm>
        <a:graphic>
          <a:graphicData uri="http://schemas.openxmlformats.org/presentationml/2006/ole">
            <mc:AlternateContent xmlns:mc="http://schemas.openxmlformats.org/markup-compatibility/2006">
              <mc:Choice xmlns:v="urn:schemas-microsoft-com:vml" Requires="v">
                <p:oleObj spid="_x0000_s9221" name="Chart" r:id="rId3" imgW="7048500" imgH="3743325" progId="Excel.Sheet.8">
                  <p:embed/>
                </p:oleObj>
              </mc:Choice>
              <mc:Fallback>
                <p:oleObj name="Chart" r:id="rId3" imgW="7048500" imgH="3743325"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447800"/>
                        <a:ext cx="4038600" cy="214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55" name="Group 79"/>
          <p:cNvGraphicFramePr>
            <a:graphicFrameLocks noGrp="1"/>
          </p:cNvGraphicFramePr>
          <p:nvPr>
            <p:ph sz="quarter" idx="3"/>
          </p:nvPr>
        </p:nvGraphicFramePr>
        <p:xfrm>
          <a:off x="762000" y="2667000"/>
          <a:ext cx="4038600" cy="3566160"/>
        </p:xfrm>
        <a:graphic>
          <a:graphicData uri="http://schemas.openxmlformats.org/drawingml/2006/table">
            <a:tbl>
              <a:tblPr/>
              <a:tblGrid>
                <a:gridCol w="1009650"/>
                <a:gridCol w="1009650"/>
                <a:gridCol w="1009650"/>
                <a:gridCol w="1009650"/>
              </a:tblGrid>
              <a:tr h="214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1476" name="Group 100"/>
          <p:cNvGraphicFramePr>
            <a:graphicFrameLocks noGrp="1"/>
          </p:cNvGraphicFramePr>
          <p:nvPr/>
        </p:nvGraphicFramePr>
        <p:xfrm>
          <a:off x="5486400" y="4267200"/>
          <a:ext cx="2743200" cy="91440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1476"/>
                                        </p:tgtEl>
                                        <p:attrNameLst>
                                          <p:attrName>style.visibility</p:attrName>
                                        </p:attrNameLst>
                                      </p:cBhvr>
                                      <p:to>
                                        <p:strVal val="visible"/>
                                      </p:to>
                                    </p:set>
                                    <p:anim calcmode="lin" valueType="num">
                                      <p:cBhvr additive="base">
                                        <p:cTn id="11" dur="500" fill="hold"/>
                                        <p:tgtEl>
                                          <p:spTgt spid="101476"/>
                                        </p:tgtEl>
                                        <p:attrNameLst>
                                          <p:attrName>ppt_x</p:attrName>
                                        </p:attrNameLst>
                                      </p:cBhvr>
                                      <p:tavLst>
                                        <p:tav tm="0">
                                          <p:val>
                                            <p:strVal val="#ppt_x"/>
                                          </p:val>
                                        </p:tav>
                                        <p:tav tm="100000">
                                          <p:val>
                                            <p:strVal val="#ppt_x"/>
                                          </p:val>
                                        </p:tav>
                                      </p:tavLst>
                                    </p:anim>
                                    <p:anim calcmode="lin" valueType="num">
                                      <p:cBhvr additive="base">
                                        <p:cTn id="12" dur="500" fill="hold"/>
                                        <p:tgtEl>
                                          <p:spTgt spid="101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13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smtClean="0"/>
              <a:t>Which properties on you list can you create a range for?</a:t>
            </a:r>
          </a:p>
        </p:txBody>
      </p:sp>
      <p:sp>
        <p:nvSpPr>
          <p:cNvPr id="31747"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0596" name="Group 4"/>
          <p:cNvGraphicFramePr>
            <a:graphicFrameLocks noGrp="1"/>
          </p:cNvGraphicFramePr>
          <p:nvPr>
            <p:ph idx="1"/>
          </p:nvPr>
        </p:nvGraphicFramePr>
        <p:xfrm>
          <a:off x="457200" y="1600200"/>
          <a:ext cx="8229600" cy="4525963"/>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26"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110627"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solidFill>
                  <a:srgbClr val="FF3300"/>
                </a:solidFill>
              </a:rPr>
              <a:t>Color - hue</a:t>
            </a:r>
          </a:p>
        </p:txBody>
      </p:sp>
      <p:sp>
        <p:nvSpPr>
          <p:cNvPr id="110628" name="Text Box 36"/>
          <p:cNvSpPr txBox="1">
            <a:spLocks noChangeArrowheads="1"/>
          </p:cNvSpPr>
          <p:nvPr/>
        </p:nvSpPr>
        <p:spPr bwMode="auto">
          <a:xfrm>
            <a:off x="5410200" y="3048000"/>
            <a:ext cx="1863725" cy="828675"/>
          </a:xfrm>
          <a:prstGeom prst="rect">
            <a:avLst/>
          </a:prstGeom>
          <a:noFill/>
          <a:ln w="9525">
            <a:noFill/>
            <a:miter lim="800000"/>
            <a:headEnd/>
            <a:tailEnd/>
          </a:ln>
        </p:spPr>
        <p:txBody>
          <a:bodyPr wrap="none">
            <a:spAutoFit/>
          </a:bodyPr>
          <a:lstStyle/>
          <a:p>
            <a:pPr>
              <a:spcBef>
                <a:spcPct val="20000"/>
              </a:spcBef>
            </a:pPr>
            <a:r>
              <a:rPr lang="en-US" sz="2200" dirty="0"/>
              <a:t>Color – </a:t>
            </a:r>
          </a:p>
          <a:p>
            <a:pPr>
              <a:spcBef>
                <a:spcPct val="20000"/>
              </a:spcBef>
            </a:pPr>
            <a:r>
              <a:rPr lang="en-US" sz="2200" dirty="0"/>
              <a:t>value/</a:t>
            </a:r>
            <a:r>
              <a:rPr lang="en-US" sz="2200" dirty="0" err="1"/>
              <a:t>chroma</a:t>
            </a:r>
            <a:endParaRPr lang="en-US" sz="2200" dirty="0"/>
          </a:p>
        </p:txBody>
      </p:sp>
      <p:sp>
        <p:nvSpPr>
          <p:cNvPr id="110629"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110630"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110631"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110632"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110633"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110634"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110635"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7"/>
          <p:cNvGrpSpPr>
            <a:grpSpLocks/>
          </p:cNvGrpSpPr>
          <p:nvPr/>
        </p:nvGrpSpPr>
        <p:grpSpPr bwMode="auto">
          <a:xfrm>
            <a:off x="381000" y="1524000"/>
            <a:ext cx="2819400" cy="4724400"/>
            <a:chOff x="240" y="960"/>
            <a:chExt cx="1776" cy="2976"/>
          </a:xfrm>
        </p:grpSpPr>
        <p:sp>
          <p:nvSpPr>
            <p:cNvPr id="31790"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1791"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
        <p:nvSpPr>
          <p:cNvPr id="110636" name="Text Box 44"/>
          <p:cNvSpPr txBox="1">
            <a:spLocks noChangeArrowheads="1"/>
          </p:cNvSpPr>
          <p:nvPr/>
        </p:nvSpPr>
        <p:spPr bwMode="auto">
          <a:xfrm>
            <a:off x="2879725" y="5883275"/>
            <a:ext cx="1423988" cy="579438"/>
          </a:xfrm>
          <a:prstGeom prst="rect">
            <a:avLst/>
          </a:prstGeom>
          <a:solidFill>
            <a:schemeClr val="accent1"/>
          </a:solidFill>
          <a:ln w="9525">
            <a:noFill/>
            <a:miter lim="800000"/>
            <a:headEnd/>
            <a:tailEnd/>
          </a:ln>
        </p:spPr>
        <p:txBody>
          <a:bodyPr wrap="none">
            <a:spAutoFit/>
          </a:bodyPr>
          <a:lstStyle/>
          <a:p>
            <a:r>
              <a:rPr lang="en-US">
                <a:solidFill>
                  <a:srgbClr val="008000"/>
                </a:solidFill>
              </a:rPr>
              <a:t>texture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6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6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6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6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6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06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1" nodeType="clickEffect">
                                  <p:stCondLst>
                                    <p:cond delay="0"/>
                                  </p:stCondLst>
                                  <p:childTnLst>
                                    <p:animClr clrSpc="rgb" dir="cw">
                                      <p:cBhvr override="childStyle">
                                        <p:cTn id="40" dur="2000" fill="hold"/>
                                        <p:tgtEl>
                                          <p:spTgt spid="1106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6" grpId="0"/>
      <p:bldP spid="110627" grpId="0"/>
      <p:bldP spid="110627" grpId="1"/>
      <p:bldP spid="110628" grpId="0"/>
      <p:bldP spid="110629" grpId="0"/>
      <p:bldP spid="110630" grpId="0"/>
      <p:bldP spid="110631" grpId="0"/>
      <p:bldP spid="110632" grpId="0"/>
      <p:bldP spid="110633" grpId="0"/>
      <p:bldP spid="110634" grpId="0"/>
      <p:bldP spid="110635" grpId="0"/>
      <p:bldP spid="1106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smtClean="0"/>
              <a:t>Statistics without equations?</a:t>
            </a:r>
          </a:p>
          <a:p>
            <a:pPr eaLnBrk="1" hangingPunct="1"/>
            <a:endParaRPr lang="en-US" sz="1200" smtClean="0"/>
          </a:p>
          <a:p>
            <a:pPr eaLnBrk="1" hangingPunct="1"/>
            <a:r>
              <a:rPr lang="en-US" smtClean="0"/>
              <a:t>Kinds of Data</a:t>
            </a:r>
          </a:p>
          <a:p>
            <a:pPr lvl="1" eaLnBrk="1" hangingPunct="1"/>
            <a:r>
              <a:rPr lang="en-US" smtClean="0"/>
              <a:t>How to summarize</a:t>
            </a:r>
          </a:p>
          <a:p>
            <a:pPr lvl="1" eaLnBrk="1" hangingPunct="1">
              <a:buFontTx/>
              <a:buNone/>
            </a:pPr>
            <a:endParaRPr lang="en-US" sz="1200" smtClean="0"/>
          </a:p>
          <a:p>
            <a:pPr eaLnBrk="1" hangingPunct="1"/>
            <a:r>
              <a:rPr lang="en-US" smtClean="0"/>
              <a:t>Inference Space and Sampling</a:t>
            </a:r>
          </a:p>
          <a:p>
            <a:pPr lvl="1" eaLnBrk="1" hangingPunct="1"/>
            <a:r>
              <a:rPr lang="en-US" smtClean="0"/>
              <a:t>How to determine what that summary represents</a:t>
            </a:r>
          </a:p>
        </p:txBody>
      </p:sp>
      <p:sp>
        <p:nvSpPr>
          <p:cNvPr id="11268" name="Text Box 4"/>
          <p:cNvSpPr txBox="1">
            <a:spLocks noChangeArrowheads="1"/>
          </p:cNvSpPr>
          <p:nvPr/>
        </p:nvSpPr>
        <p:spPr bwMode="auto">
          <a:xfrm>
            <a:off x="1447800" y="1676400"/>
            <a:ext cx="6019800" cy="3046988"/>
          </a:xfrm>
          <a:prstGeom prst="rect">
            <a:avLst/>
          </a:prstGeom>
          <a:solidFill>
            <a:srgbClr val="333399"/>
          </a:solidFill>
          <a:ln w="9525">
            <a:noFill/>
            <a:miter lim="800000"/>
            <a:headEnd/>
            <a:tailEnd/>
          </a:ln>
        </p:spPr>
        <p:txBody>
          <a:bodyPr>
            <a:spAutoFit/>
          </a:bodyPr>
          <a:lstStyle/>
          <a:p>
            <a:r>
              <a:rPr lang="en-US" dirty="0">
                <a:solidFill>
                  <a:srgbClr val="FFFF00"/>
                </a:solidFill>
              </a:rPr>
              <a:t>I don’t expect you to know everything I cover today;</a:t>
            </a:r>
          </a:p>
          <a:p>
            <a:r>
              <a:rPr lang="en-US" dirty="0">
                <a:solidFill>
                  <a:srgbClr val="FFFF00"/>
                </a:solidFill>
              </a:rPr>
              <a:t>But, I do want you to think about how to use data:</a:t>
            </a:r>
          </a:p>
          <a:p>
            <a:endParaRPr lang="en-US" dirty="0">
              <a:solidFill>
                <a:srgbClr val="FFFF00"/>
              </a:solidFill>
            </a:endParaRP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Graph: One SD=68 percent of the bell curve, 2 SDs=95 percent, etc."/>
          <p:cNvPicPr>
            <a:picLocks noChangeAspect="1" noChangeArrowheads="1"/>
          </p:cNvPicPr>
          <p:nvPr/>
        </p:nvPicPr>
        <p:blipFill>
          <a:blip r:embed="rId3" cstate="print"/>
          <a:srcRect b="6946"/>
          <a:stretch>
            <a:fillRect/>
          </a:stretch>
        </p:blipFill>
        <p:spPr bwMode="auto">
          <a:xfrm>
            <a:off x="457200" y="1295400"/>
            <a:ext cx="8458200" cy="4806950"/>
          </a:xfrm>
          <a:prstGeom prst="rect">
            <a:avLst/>
          </a:prstGeom>
          <a:noFill/>
          <a:ln w="9525">
            <a:noFill/>
            <a:miter lim="800000"/>
            <a:headEnd/>
            <a:tailEnd/>
          </a:ln>
        </p:spPr>
      </p:pic>
      <p:sp>
        <p:nvSpPr>
          <p:cNvPr id="32771" name="Text Box 6"/>
          <p:cNvSpPr txBox="1">
            <a:spLocks noChangeArrowheads="1"/>
          </p:cNvSpPr>
          <p:nvPr/>
        </p:nvSpPr>
        <p:spPr bwMode="auto">
          <a:xfrm>
            <a:off x="5486400" y="6172200"/>
            <a:ext cx="3028950" cy="366713"/>
          </a:xfrm>
          <a:prstGeom prst="rect">
            <a:avLst/>
          </a:prstGeom>
          <a:noFill/>
          <a:ln w="9525">
            <a:noFill/>
            <a:miter lim="800000"/>
            <a:headEnd/>
            <a:tailEnd/>
          </a:ln>
        </p:spPr>
        <p:txBody>
          <a:bodyPr wrap="none">
            <a:spAutoFit/>
          </a:bodyPr>
          <a:lstStyle/>
          <a:p>
            <a:r>
              <a:rPr lang="en-US" sz="1800"/>
              <a:t>Taken from RoberNiles.com</a:t>
            </a:r>
          </a:p>
        </p:txBody>
      </p:sp>
      <p:sp>
        <p:nvSpPr>
          <p:cNvPr id="32772" name="Text Box 7"/>
          <p:cNvSpPr txBox="1">
            <a:spLocks noChangeArrowheads="1"/>
          </p:cNvSpPr>
          <p:nvPr/>
        </p:nvSpPr>
        <p:spPr bwMode="auto">
          <a:xfrm>
            <a:off x="990600" y="304800"/>
            <a:ext cx="8153400" cy="1554163"/>
          </a:xfrm>
          <a:prstGeom prst="rect">
            <a:avLst/>
          </a:prstGeom>
          <a:noFill/>
          <a:ln w="9525">
            <a:noFill/>
            <a:miter lim="800000"/>
            <a:headEnd/>
            <a:tailEnd/>
          </a:ln>
        </p:spPr>
        <p:txBody>
          <a:bodyPr>
            <a:spAutoFit/>
          </a:bodyPr>
          <a:lstStyle/>
          <a:p>
            <a:r>
              <a:rPr lang="en-US"/>
              <a:t>Red – 1 stdev (expect 68% within)</a:t>
            </a:r>
          </a:p>
          <a:p>
            <a:r>
              <a:rPr lang="en-US"/>
              <a:t>Green – 2 stdev (expect 95% within)</a:t>
            </a:r>
          </a:p>
          <a:p>
            <a:r>
              <a:rPr lang="en-US"/>
              <a:t>Blue – 3 stdev (expect 68% of samples)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Grp="1" noChangeAspect="1"/>
          </p:cNvGraphicFramePr>
          <p:nvPr>
            <p:ph sz="half" idx="2"/>
          </p:nvPr>
        </p:nvGraphicFramePr>
        <p:xfrm>
          <a:off x="457200" y="2209800"/>
          <a:ext cx="8458200" cy="3716338"/>
        </p:xfrm>
        <a:graphic>
          <a:graphicData uri="http://schemas.openxmlformats.org/presentationml/2006/ole">
            <mc:AlternateContent xmlns:mc="http://schemas.openxmlformats.org/markup-compatibility/2006">
              <mc:Choice xmlns:v="urn:schemas-microsoft-com:vml" Requires="v">
                <p:oleObj spid="_x0000_s10245" name="Chart" r:id="rId3" imgW="7048500" imgH="3743325" progId="Excel.Sheet.8">
                  <p:embed/>
                </p:oleObj>
              </mc:Choice>
              <mc:Fallback>
                <p:oleObj name="Chart" r:id="rId3" imgW="7048500" imgH="3743325" progId="Excel.Shee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t="12552" r="-5713"/>
                      <a:stretch>
                        <a:fillRect/>
                      </a:stretch>
                    </p:blipFill>
                    <p:spPr bwMode="auto">
                      <a:xfrm>
                        <a:off x="457200" y="2209800"/>
                        <a:ext cx="8458200" cy="371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57" name="Group 77"/>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63" name="Line 78"/>
          <p:cNvSpPr>
            <a:spLocks noChangeShapeType="1"/>
          </p:cNvSpPr>
          <p:nvPr/>
        </p:nvSpPr>
        <p:spPr bwMode="auto">
          <a:xfrm flipV="1">
            <a:off x="4953000" y="1524000"/>
            <a:ext cx="7620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3200400" y="4343400"/>
            <a:ext cx="3276600" cy="762000"/>
            <a:chOff x="2016" y="2736"/>
            <a:chExt cx="2064" cy="432"/>
          </a:xfrm>
        </p:grpSpPr>
        <p:sp>
          <p:nvSpPr>
            <p:cNvPr id="10273"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0274"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0275"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44196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97364" name="Line 84"/>
          <p:cNvSpPr>
            <a:spLocks noChangeShapeType="1"/>
          </p:cNvSpPr>
          <p:nvPr/>
        </p:nvSpPr>
        <p:spPr bwMode="auto">
          <a:xfrm>
            <a:off x="1524000" y="3505200"/>
            <a:ext cx="3429000" cy="0"/>
          </a:xfrm>
          <a:prstGeom prst="line">
            <a:avLst/>
          </a:prstGeom>
          <a:noFill/>
          <a:ln w="31750">
            <a:solidFill>
              <a:schemeClr val="tx1"/>
            </a:solidFill>
            <a:round/>
            <a:headEnd/>
            <a:tailEnd/>
          </a:ln>
        </p:spPr>
        <p:txBody>
          <a:bodyPr/>
          <a:lstStyle/>
          <a:p>
            <a:endParaRPr lang="en-US"/>
          </a:p>
        </p:txBody>
      </p:sp>
      <p:sp>
        <p:nvSpPr>
          <p:cNvPr id="97365" name="Line 85"/>
          <p:cNvSpPr>
            <a:spLocks noChangeShapeType="1"/>
          </p:cNvSpPr>
          <p:nvPr/>
        </p:nvSpPr>
        <p:spPr bwMode="auto">
          <a:xfrm>
            <a:off x="4953000" y="3505200"/>
            <a:ext cx="3276600" cy="0"/>
          </a:xfrm>
          <a:prstGeom prst="line">
            <a:avLst/>
          </a:prstGeom>
          <a:noFill/>
          <a:ln w="31750">
            <a:solidFill>
              <a:schemeClr val="tx1"/>
            </a:solidFill>
            <a:round/>
            <a:headEnd/>
            <a:tailEnd/>
          </a:ln>
        </p:spPr>
        <p:txBody>
          <a:bodyPr/>
          <a:lstStyle/>
          <a:p>
            <a:endParaRPr lang="en-US"/>
          </a:p>
        </p:txBody>
      </p:sp>
      <p:sp>
        <p:nvSpPr>
          <p:cNvPr id="97366" name="Line 86"/>
          <p:cNvSpPr>
            <a:spLocks noChangeShapeType="1"/>
          </p:cNvSpPr>
          <p:nvPr/>
        </p:nvSpPr>
        <p:spPr bwMode="auto">
          <a:xfrm flipV="1">
            <a:off x="1524000" y="3505200"/>
            <a:ext cx="0" cy="1600200"/>
          </a:xfrm>
          <a:prstGeom prst="line">
            <a:avLst/>
          </a:prstGeom>
          <a:noFill/>
          <a:ln w="38100">
            <a:solidFill>
              <a:schemeClr val="tx1"/>
            </a:solidFill>
            <a:round/>
            <a:headEnd/>
            <a:tailEnd/>
          </a:ln>
        </p:spPr>
        <p:txBody>
          <a:bodyPr/>
          <a:lstStyle/>
          <a:p>
            <a:endParaRPr lang="en-US"/>
          </a:p>
        </p:txBody>
      </p:sp>
      <p:sp>
        <p:nvSpPr>
          <p:cNvPr id="10269"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97368" name="Line 88"/>
          <p:cNvSpPr>
            <a:spLocks noChangeShapeType="1"/>
          </p:cNvSpPr>
          <p:nvPr/>
        </p:nvSpPr>
        <p:spPr bwMode="auto">
          <a:xfrm flipV="1">
            <a:off x="8229600" y="3505200"/>
            <a:ext cx="0" cy="1600200"/>
          </a:xfrm>
          <a:prstGeom prst="line">
            <a:avLst/>
          </a:prstGeom>
          <a:noFill/>
          <a:ln w="38100">
            <a:solidFill>
              <a:schemeClr val="tx1"/>
            </a:solidFill>
            <a:round/>
            <a:headEnd/>
            <a:tailEnd/>
          </a:ln>
        </p:spPr>
        <p:txBody>
          <a:bodyPr/>
          <a:lstStyle/>
          <a:p>
            <a:endParaRPr lang="en-US"/>
          </a:p>
        </p:txBody>
      </p:sp>
      <p:sp>
        <p:nvSpPr>
          <p:cNvPr id="97369" name="Text Box 89"/>
          <p:cNvSpPr txBox="1">
            <a:spLocks noChangeArrowheads="1"/>
          </p:cNvSpPr>
          <p:nvPr/>
        </p:nvSpPr>
        <p:spPr bwMode="auto">
          <a:xfrm>
            <a:off x="1600200" y="3581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0272"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36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73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3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97364" grpId="0" animBg="1"/>
      <p:bldP spid="97365" grpId="0" animBg="1"/>
      <p:bldP spid="97365" grpId="1" animBg="1"/>
      <p:bldP spid="97366" grpId="0" animBg="1"/>
      <p:bldP spid="97368" grpId="0" animBg="1"/>
      <p:bldP spid="973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33" name="Object 37"/>
          <p:cNvGraphicFramePr>
            <a:graphicFrameLocks noGrp="1" noChangeAspect="1"/>
          </p:cNvGraphicFramePr>
          <p:nvPr>
            <p:ph sz="half" idx="2"/>
          </p:nvPr>
        </p:nvGraphicFramePr>
        <p:xfrm>
          <a:off x="762000" y="2057400"/>
          <a:ext cx="7772400" cy="4137025"/>
        </p:xfrm>
        <a:graphic>
          <a:graphicData uri="http://schemas.openxmlformats.org/presentationml/2006/ole">
            <mc:AlternateContent xmlns:mc="http://schemas.openxmlformats.org/markup-compatibility/2006">
              <mc:Choice xmlns:v="urn:schemas-microsoft-com:vml" Requires="v">
                <p:oleObj spid="_x0000_s11269" name="Chart" r:id="rId3" imgW="8086725" imgH="4305300" progId="Excel.Sheet.8">
                  <p:embed/>
                </p:oleObj>
              </mc:Choice>
              <mc:Fallback>
                <p:oleObj name="Chart" r:id="rId3" imgW="8086725" imgH="4305300" progId="Excel.Sheet.8">
                  <p:embed/>
                  <p:pic>
                    <p:nvPicPr>
                      <p:cNvPr id="0" name="Object 37"/>
                      <p:cNvPicPr>
                        <a:picLocks noGrp="1" noChangeAspect="1" noChangeArrowheads="1"/>
                      </p:cNvPicPr>
                      <p:nvPr/>
                    </p:nvPicPr>
                    <p:blipFill>
                      <a:blip r:embed="rId4">
                        <a:extLst>
                          <a:ext uri="{28A0092B-C50C-407E-A947-70E740481C1C}">
                            <a14:useLocalDpi xmlns:a14="http://schemas.microsoft.com/office/drawing/2010/main" val="0"/>
                          </a:ext>
                        </a:extLst>
                      </a:blip>
                      <a:srcRect t="18329"/>
                      <a:stretch>
                        <a:fillRect/>
                      </a:stretch>
                    </p:blipFill>
                    <p:spPr bwMode="auto">
                      <a:xfrm>
                        <a:off x="762000" y="2057400"/>
                        <a:ext cx="77724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9"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287" name="Line 23"/>
          <p:cNvSpPr>
            <a:spLocks noChangeShapeType="1"/>
          </p:cNvSpPr>
          <p:nvPr/>
        </p:nvSpPr>
        <p:spPr bwMode="auto">
          <a:xfrm flipV="1">
            <a:off x="6172200" y="17526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4267200" y="4648200"/>
            <a:ext cx="3276600" cy="685800"/>
            <a:chOff x="2016" y="2736"/>
            <a:chExt cx="2064" cy="432"/>
          </a:xfrm>
        </p:grpSpPr>
        <p:sp>
          <p:nvSpPr>
            <p:cNvPr id="11296"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1297"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1298"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06524" name="Text Box 28"/>
          <p:cNvSpPr txBox="1">
            <a:spLocks noChangeArrowheads="1"/>
          </p:cNvSpPr>
          <p:nvPr/>
        </p:nvSpPr>
        <p:spPr bwMode="auto">
          <a:xfrm>
            <a:off x="44196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06525" name="Line 29"/>
          <p:cNvSpPr>
            <a:spLocks noChangeShapeType="1"/>
          </p:cNvSpPr>
          <p:nvPr/>
        </p:nvSpPr>
        <p:spPr bwMode="auto">
          <a:xfrm>
            <a:off x="2438400" y="3733800"/>
            <a:ext cx="3733800" cy="0"/>
          </a:xfrm>
          <a:prstGeom prst="line">
            <a:avLst/>
          </a:prstGeom>
          <a:noFill/>
          <a:ln w="31750">
            <a:solidFill>
              <a:schemeClr val="tx1"/>
            </a:solidFill>
            <a:round/>
            <a:headEnd/>
            <a:tailEnd/>
          </a:ln>
        </p:spPr>
        <p:txBody>
          <a:bodyPr/>
          <a:lstStyle/>
          <a:p>
            <a:endParaRPr lang="en-US"/>
          </a:p>
        </p:txBody>
      </p:sp>
      <p:sp>
        <p:nvSpPr>
          <p:cNvPr id="106526" name="Line 30"/>
          <p:cNvSpPr>
            <a:spLocks noChangeShapeType="1"/>
          </p:cNvSpPr>
          <p:nvPr/>
        </p:nvSpPr>
        <p:spPr bwMode="auto">
          <a:xfrm>
            <a:off x="6096000" y="3733800"/>
            <a:ext cx="2286000" cy="0"/>
          </a:xfrm>
          <a:prstGeom prst="line">
            <a:avLst/>
          </a:prstGeom>
          <a:noFill/>
          <a:ln w="31750">
            <a:solidFill>
              <a:schemeClr val="tx1"/>
            </a:solidFill>
            <a:round/>
            <a:headEnd/>
            <a:tailEnd/>
          </a:ln>
        </p:spPr>
        <p:txBody>
          <a:bodyPr/>
          <a:lstStyle/>
          <a:p>
            <a:endParaRPr lang="en-US"/>
          </a:p>
        </p:txBody>
      </p:sp>
      <p:sp>
        <p:nvSpPr>
          <p:cNvPr id="106527" name="Line 31"/>
          <p:cNvSpPr>
            <a:spLocks noChangeShapeType="1"/>
          </p:cNvSpPr>
          <p:nvPr/>
        </p:nvSpPr>
        <p:spPr bwMode="auto">
          <a:xfrm flipV="1">
            <a:off x="2514600" y="3733800"/>
            <a:ext cx="0" cy="1600200"/>
          </a:xfrm>
          <a:prstGeom prst="line">
            <a:avLst/>
          </a:prstGeom>
          <a:noFill/>
          <a:ln w="38100">
            <a:solidFill>
              <a:schemeClr val="tx1"/>
            </a:solidFill>
            <a:round/>
            <a:headEnd/>
            <a:tailEnd/>
          </a:ln>
        </p:spPr>
        <p:txBody>
          <a:bodyPr/>
          <a:lstStyle/>
          <a:p>
            <a:endParaRPr lang="en-US"/>
          </a:p>
        </p:txBody>
      </p:sp>
      <p:sp>
        <p:nvSpPr>
          <p:cNvPr id="106529" name="Line 33"/>
          <p:cNvSpPr>
            <a:spLocks noChangeShapeType="1"/>
          </p:cNvSpPr>
          <p:nvPr/>
        </p:nvSpPr>
        <p:spPr bwMode="auto">
          <a:xfrm flipV="1">
            <a:off x="8382000" y="3733800"/>
            <a:ext cx="0" cy="1600200"/>
          </a:xfrm>
          <a:prstGeom prst="line">
            <a:avLst/>
          </a:prstGeom>
          <a:noFill/>
          <a:ln w="38100">
            <a:solidFill>
              <a:schemeClr val="tx1"/>
            </a:solidFill>
            <a:round/>
            <a:headEnd/>
            <a:tailEnd/>
          </a:ln>
        </p:spPr>
        <p:txBody>
          <a:bodyPr/>
          <a:lstStyle/>
          <a:p>
            <a:endParaRPr lang="en-US"/>
          </a:p>
        </p:txBody>
      </p:sp>
      <p:sp>
        <p:nvSpPr>
          <p:cNvPr id="106530" name="Text Box 34"/>
          <p:cNvSpPr txBox="1">
            <a:spLocks noChangeArrowheads="1"/>
          </p:cNvSpPr>
          <p:nvPr/>
        </p:nvSpPr>
        <p:spPr bwMode="auto">
          <a:xfrm>
            <a:off x="27432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1295" name="Text Box 35"/>
          <p:cNvSpPr txBox="1">
            <a:spLocks noChangeArrowheads="1"/>
          </p:cNvSpPr>
          <p:nvPr/>
        </p:nvSpPr>
        <p:spPr bwMode="auto">
          <a:xfrm>
            <a:off x="4419600" y="14478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52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65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5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5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4" grpId="0" animBg="1"/>
      <p:bldP spid="106525" grpId="0" animBg="1"/>
      <p:bldP spid="106526" grpId="0" animBg="1"/>
      <p:bldP spid="106526" grpId="1" animBg="1"/>
      <p:bldP spid="106527" grpId="0" animBg="1"/>
      <p:bldP spid="106529" grpId="0" animBg="1"/>
      <p:bldP spid="1065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36"/>
          <p:cNvGraphicFramePr>
            <a:graphicFrameLocks noGrp="1" noChangeAspect="1"/>
          </p:cNvGraphicFramePr>
          <p:nvPr>
            <p:ph sz="half" idx="2"/>
          </p:nvPr>
        </p:nvGraphicFramePr>
        <p:xfrm>
          <a:off x="762000" y="1249413"/>
          <a:ext cx="8229600" cy="541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2643"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11" name="Line 23"/>
          <p:cNvSpPr>
            <a:spLocks noChangeShapeType="1"/>
          </p:cNvSpPr>
          <p:nvPr/>
        </p:nvSpPr>
        <p:spPr bwMode="auto">
          <a:xfrm flipV="1">
            <a:off x="7467600" y="16764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6553200" y="4572000"/>
            <a:ext cx="1676400" cy="685800"/>
            <a:chOff x="2016" y="2736"/>
            <a:chExt cx="2064" cy="432"/>
          </a:xfrm>
        </p:grpSpPr>
        <p:sp>
          <p:nvSpPr>
            <p:cNvPr id="12324"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2325"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2326"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12668" name="Text Box 28"/>
          <p:cNvSpPr txBox="1">
            <a:spLocks noChangeArrowheads="1"/>
          </p:cNvSpPr>
          <p:nvPr/>
        </p:nvSpPr>
        <p:spPr bwMode="auto">
          <a:xfrm>
            <a:off x="68580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12670" name="Line 30"/>
          <p:cNvSpPr>
            <a:spLocks noChangeShapeType="1"/>
          </p:cNvSpPr>
          <p:nvPr/>
        </p:nvSpPr>
        <p:spPr bwMode="auto">
          <a:xfrm>
            <a:off x="5791200" y="3733800"/>
            <a:ext cx="3048000" cy="0"/>
          </a:xfrm>
          <a:prstGeom prst="line">
            <a:avLst/>
          </a:prstGeom>
          <a:noFill/>
          <a:ln w="31750">
            <a:solidFill>
              <a:schemeClr val="tx1"/>
            </a:solidFill>
            <a:round/>
            <a:headEnd/>
            <a:tailEnd/>
          </a:ln>
        </p:spPr>
        <p:txBody>
          <a:bodyPr/>
          <a:lstStyle/>
          <a:p>
            <a:endParaRPr lang="en-US"/>
          </a:p>
        </p:txBody>
      </p:sp>
      <p:sp>
        <p:nvSpPr>
          <p:cNvPr id="112671" name="Line 31"/>
          <p:cNvSpPr>
            <a:spLocks noChangeShapeType="1"/>
          </p:cNvSpPr>
          <p:nvPr/>
        </p:nvSpPr>
        <p:spPr bwMode="auto">
          <a:xfrm flipV="1">
            <a:off x="5791200" y="3733800"/>
            <a:ext cx="0" cy="1524000"/>
          </a:xfrm>
          <a:prstGeom prst="line">
            <a:avLst/>
          </a:prstGeom>
          <a:noFill/>
          <a:ln w="38100">
            <a:solidFill>
              <a:schemeClr val="tx1"/>
            </a:solidFill>
            <a:round/>
            <a:headEnd/>
            <a:tailEnd/>
          </a:ln>
        </p:spPr>
        <p:txBody>
          <a:bodyPr/>
          <a:lstStyle/>
          <a:p>
            <a:endParaRPr lang="en-US"/>
          </a:p>
        </p:txBody>
      </p:sp>
      <p:sp>
        <p:nvSpPr>
          <p:cNvPr id="112672" name="Line 32"/>
          <p:cNvSpPr>
            <a:spLocks noChangeShapeType="1"/>
          </p:cNvSpPr>
          <p:nvPr/>
        </p:nvSpPr>
        <p:spPr bwMode="auto">
          <a:xfrm flipV="1">
            <a:off x="8839200" y="3733800"/>
            <a:ext cx="0" cy="1600200"/>
          </a:xfrm>
          <a:prstGeom prst="line">
            <a:avLst/>
          </a:prstGeom>
          <a:noFill/>
          <a:ln w="38100">
            <a:solidFill>
              <a:schemeClr val="tx1"/>
            </a:solidFill>
            <a:round/>
            <a:headEnd/>
            <a:tailEnd/>
          </a:ln>
        </p:spPr>
        <p:txBody>
          <a:bodyPr/>
          <a:lstStyle/>
          <a:p>
            <a:endParaRPr lang="en-US"/>
          </a:p>
        </p:txBody>
      </p:sp>
      <p:sp>
        <p:nvSpPr>
          <p:cNvPr id="112673" name="Text Box 33"/>
          <p:cNvSpPr txBox="1">
            <a:spLocks noChangeArrowheads="1"/>
          </p:cNvSpPr>
          <p:nvPr/>
        </p:nvSpPr>
        <p:spPr bwMode="auto">
          <a:xfrm>
            <a:off x="60198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2318" name="Text Box 34"/>
          <p:cNvSpPr txBox="1">
            <a:spLocks noChangeArrowheads="1"/>
          </p:cNvSpPr>
          <p:nvPr/>
        </p:nvSpPr>
        <p:spPr bwMode="auto">
          <a:xfrm>
            <a:off x="5791200" y="1676400"/>
            <a:ext cx="1198563" cy="579438"/>
          </a:xfrm>
          <a:prstGeom prst="rect">
            <a:avLst/>
          </a:prstGeom>
          <a:noFill/>
          <a:ln w="9525">
            <a:noFill/>
            <a:miter lim="800000"/>
            <a:headEnd/>
            <a:tailEnd/>
          </a:ln>
        </p:spPr>
        <p:txBody>
          <a:bodyPr wrap="none">
            <a:spAutoFit/>
          </a:bodyPr>
          <a:lstStyle/>
          <a:p>
            <a:r>
              <a:rPr lang="en-US"/>
              <a:t>Mean</a:t>
            </a:r>
          </a:p>
        </p:txBody>
      </p:sp>
      <p:sp>
        <p:nvSpPr>
          <p:cNvPr id="112677" name="Oval 37"/>
          <p:cNvSpPr>
            <a:spLocks noChangeArrowheads="1"/>
          </p:cNvSpPr>
          <p:nvPr/>
        </p:nvSpPr>
        <p:spPr bwMode="auto">
          <a:xfrm>
            <a:off x="1066800" y="4495800"/>
            <a:ext cx="1295400" cy="1295400"/>
          </a:xfrm>
          <a:prstGeom prst="ellipse">
            <a:avLst/>
          </a:prstGeom>
          <a:noFill/>
          <a:ln w="34925">
            <a:solidFill>
              <a:srgbClr val="FF0000"/>
            </a:solidFill>
            <a:round/>
            <a:headEnd/>
            <a:tailEnd/>
          </a:ln>
        </p:spPr>
        <p:txBody>
          <a:bodyPr wrap="none" anchor="ctr"/>
          <a:lstStyle/>
          <a:p>
            <a:endParaRPr lang="en-US"/>
          </a:p>
        </p:txBody>
      </p:sp>
      <p:sp>
        <p:nvSpPr>
          <p:cNvPr id="112680" name="Line 40"/>
          <p:cNvSpPr>
            <a:spLocks noChangeShapeType="1"/>
          </p:cNvSpPr>
          <p:nvPr/>
        </p:nvSpPr>
        <p:spPr bwMode="auto">
          <a:xfrm flipV="1">
            <a:off x="4648200" y="3276600"/>
            <a:ext cx="0" cy="2057400"/>
          </a:xfrm>
          <a:prstGeom prst="line">
            <a:avLst/>
          </a:prstGeom>
          <a:noFill/>
          <a:ln w="38100">
            <a:solidFill>
              <a:schemeClr val="tx1"/>
            </a:solidFill>
            <a:round/>
            <a:headEnd/>
            <a:tailEnd/>
          </a:ln>
        </p:spPr>
        <p:txBody>
          <a:bodyPr/>
          <a:lstStyle/>
          <a:p>
            <a:endParaRPr lang="en-US"/>
          </a:p>
        </p:txBody>
      </p:sp>
      <p:sp>
        <p:nvSpPr>
          <p:cNvPr id="112681" name="Line 41"/>
          <p:cNvSpPr>
            <a:spLocks noChangeShapeType="1"/>
          </p:cNvSpPr>
          <p:nvPr/>
        </p:nvSpPr>
        <p:spPr bwMode="auto">
          <a:xfrm>
            <a:off x="4648200" y="3276600"/>
            <a:ext cx="4267200" cy="0"/>
          </a:xfrm>
          <a:prstGeom prst="line">
            <a:avLst/>
          </a:prstGeom>
          <a:noFill/>
          <a:ln w="31750">
            <a:solidFill>
              <a:schemeClr val="tx1"/>
            </a:solidFill>
            <a:round/>
            <a:headEnd/>
            <a:tailEnd/>
          </a:ln>
        </p:spPr>
        <p:txBody>
          <a:bodyPr/>
          <a:lstStyle/>
          <a:p>
            <a:endParaRPr lang="en-US"/>
          </a:p>
        </p:txBody>
      </p:sp>
      <p:sp>
        <p:nvSpPr>
          <p:cNvPr id="112682" name="Text Box 42"/>
          <p:cNvSpPr txBox="1">
            <a:spLocks noChangeArrowheads="1"/>
          </p:cNvSpPr>
          <p:nvPr/>
        </p:nvSpPr>
        <p:spPr bwMode="auto">
          <a:xfrm>
            <a:off x="4800600" y="34290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3 stdev</a:t>
            </a:r>
          </a:p>
        </p:txBody>
      </p:sp>
      <p:sp>
        <p:nvSpPr>
          <p:cNvPr id="112683" name="Text Box 43"/>
          <p:cNvSpPr txBox="1">
            <a:spLocks noChangeArrowheads="1"/>
          </p:cNvSpPr>
          <p:nvPr/>
        </p:nvSpPr>
        <p:spPr bwMode="auto">
          <a:xfrm>
            <a:off x="3810000" y="228600"/>
            <a:ext cx="4892675" cy="1554163"/>
          </a:xfrm>
          <a:prstGeom prst="rect">
            <a:avLst/>
          </a:prstGeom>
          <a:solidFill>
            <a:srgbClr val="000080"/>
          </a:solidFill>
          <a:ln w="9525">
            <a:noFill/>
            <a:miter lim="800000"/>
            <a:headEnd/>
            <a:tailEnd/>
          </a:ln>
        </p:spPr>
        <p:txBody>
          <a:bodyPr>
            <a:spAutoFit/>
          </a:bodyPr>
          <a:lstStyle/>
          <a:p>
            <a:r>
              <a:rPr lang="en-US">
                <a:solidFill>
                  <a:srgbClr val="FFFF00"/>
                </a:solidFill>
              </a:rPr>
              <a:t>Outlier: an observation that is numerically distant from the rest of the data</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26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8" grpId="0" animBg="1"/>
      <p:bldP spid="112670" grpId="0" animBg="1"/>
      <p:bldP spid="112670" grpId="1" animBg="1"/>
      <p:bldP spid="112671" grpId="0" animBg="1"/>
      <p:bldP spid="112672" grpId="0" animBg="1"/>
      <p:bldP spid="112673" grpId="0" animBg="1"/>
      <p:bldP spid="112677" grpId="0" animBg="1"/>
      <p:bldP spid="112680" grpId="0" animBg="1"/>
      <p:bldP spid="112681" grpId="0" animBg="1"/>
      <p:bldP spid="112682" grpId="0" animBg="1"/>
      <p:bldP spid="1126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28600"/>
            <a:ext cx="8686800" cy="1143000"/>
          </a:xfrm>
        </p:spPr>
        <p:txBody>
          <a:bodyPr/>
          <a:lstStyle/>
          <a:p>
            <a:pPr eaLnBrk="1" hangingPunct="1"/>
            <a:r>
              <a:rPr lang="en-US" sz="4000" smtClean="0"/>
              <a:t>Outliers can occur for many reasons.</a:t>
            </a:r>
          </a:p>
        </p:txBody>
      </p:sp>
      <p:sp>
        <p:nvSpPr>
          <p:cNvPr id="33795" name="Rectangle 3"/>
          <p:cNvSpPr>
            <a:spLocks noGrp="1" noChangeArrowheads="1"/>
          </p:cNvSpPr>
          <p:nvPr>
            <p:ph type="body" idx="1"/>
          </p:nvPr>
        </p:nvSpPr>
        <p:spPr/>
        <p:txBody>
          <a:bodyPr/>
          <a:lstStyle/>
          <a:p>
            <a:pPr eaLnBrk="1" hangingPunct="1"/>
            <a:r>
              <a:rPr lang="en-US" smtClean="0"/>
              <a:t>That observation is outside of the population</a:t>
            </a:r>
          </a:p>
          <a:p>
            <a:pPr eaLnBrk="1" hangingPunct="1"/>
            <a:r>
              <a:rPr lang="en-US" smtClean="0"/>
              <a:t>Measurement error</a:t>
            </a:r>
          </a:p>
        </p:txBody>
      </p:sp>
      <p:sp>
        <p:nvSpPr>
          <p:cNvPr id="114692" name="Text Box 4"/>
          <p:cNvSpPr txBox="1">
            <a:spLocks noChangeArrowheads="1"/>
          </p:cNvSpPr>
          <p:nvPr/>
        </p:nvSpPr>
        <p:spPr bwMode="auto">
          <a:xfrm>
            <a:off x="381000" y="3886200"/>
            <a:ext cx="6048375" cy="1554163"/>
          </a:xfrm>
          <a:prstGeom prst="rect">
            <a:avLst/>
          </a:prstGeom>
          <a:solidFill>
            <a:srgbClr val="000080"/>
          </a:solidFill>
          <a:ln w="9525">
            <a:noFill/>
            <a:miter lim="800000"/>
            <a:headEnd/>
            <a:tailEnd/>
          </a:ln>
        </p:spPr>
        <p:txBody>
          <a:bodyPr wrap="none">
            <a:spAutoFit/>
          </a:bodyPr>
          <a:lstStyle/>
          <a:p>
            <a:r>
              <a:rPr lang="en-US">
                <a:solidFill>
                  <a:srgbClr val="FFFF00"/>
                </a:solidFill>
              </a:rPr>
              <a:t>How do you deal with an outlier?</a:t>
            </a:r>
          </a:p>
          <a:p>
            <a:endParaRPr lang="en-US"/>
          </a:p>
          <a:p>
            <a:endParaRPr lang="en-US"/>
          </a:p>
        </p:txBody>
      </p:sp>
      <p:sp>
        <p:nvSpPr>
          <p:cNvPr id="114693" name="Text Box 5"/>
          <p:cNvSpPr txBox="1">
            <a:spLocks noChangeArrowheads="1"/>
          </p:cNvSpPr>
          <p:nvPr/>
        </p:nvSpPr>
        <p:spPr bwMode="auto">
          <a:xfrm>
            <a:off x="381000" y="4724400"/>
            <a:ext cx="8528050" cy="1066800"/>
          </a:xfrm>
          <a:prstGeom prst="rect">
            <a:avLst/>
          </a:prstGeom>
          <a:solidFill>
            <a:srgbClr val="000080"/>
          </a:solidFill>
          <a:ln w="9525">
            <a:noFill/>
            <a:miter lim="800000"/>
            <a:headEnd/>
            <a:tailEnd/>
          </a:ln>
        </p:spPr>
        <p:txBody>
          <a:bodyPr wrap="none">
            <a:spAutoFit/>
          </a:bodyPr>
          <a:lstStyle/>
          <a:p>
            <a:r>
              <a:rPr lang="en-US">
                <a:solidFill>
                  <a:srgbClr val="FFFF00"/>
                </a:solidFill>
              </a:rPr>
              <a:t>Remove it from the analysis</a:t>
            </a:r>
          </a:p>
          <a:p>
            <a:r>
              <a:rPr lang="en-US">
                <a:solidFill>
                  <a:srgbClr val="FFFF00"/>
                </a:solidFill>
              </a:rPr>
              <a:t>Use appropriate stats for a skewed distribution</a:t>
            </a:r>
          </a:p>
        </p:txBody>
      </p:sp>
      <p:sp>
        <p:nvSpPr>
          <p:cNvPr id="114694" name="Text Box 6"/>
          <p:cNvSpPr txBox="1">
            <a:spLocks noChangeArrowheads="1"/>
          </p:cNvSpPr>
          <p:nvPr/>
        </p:nvSpPr>
        <p:spPr bwMode="auto">
          <a:xfrm>
            <a:off x="7010400" y="2819400"/>
            <a:ext cx="1514475" cy="1554163"/>
          </a:xfrm>
          <a:prstGeom prst="rect">
            <a:avLst/>
          </a:prstGeom>
          <a:solidFill>
            <a:schemeClr val="bg1"/>
          </a:solidFill>
          <a:ln w="9525">
            <a:noFill/>
            <a:miter lim="800000"/>
            <a:headEnd/>
            <a:tailEnd/>
          </a:ln>
        </p:spPr>
        <p:txBody>
          <a:bodyPr wrap="none">
            <a:spAutoFit/>
          </a:bodyPr>
          <a:lstStyle/>
          <a:p>
            <a:pPr algn="ctr"/>
            <a:r>
              <a:rPr lang="en-US" dirty="0">
                <a:solidFill>
                  <a:srgbClr val="FF3300"/>
                </a:solidFill>
              </a:rPr>
              <a:t>median</a:t>
            </a:r>
          </a:p>
          <a:p>
            <a:pPr algn="ctr"/>
            <a:r>
              <a:rPr lang="en-US" dirty="0">
                <a:solidFill>
                  <a:srgbClr val="FF3300"/>
                </a:solidFill>
              </a:rPr>
              <a:t>not</a:t>
            </a:r>
          </a:p>
          <a:p>
            <a:pPr algn="ctr"/>
            <a:r>
              <a:rPr lang="en-US" dirty="0">
                <a:solidFill>
                  <a:srgbClr val="FF3300"/>
                </a:solidFill>
              </a:rPr>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686800" cy="1143000"/>
          </a:xfrm>
        </p:spPr>
        <p:txBody>
          <a:bodyPr/>
          <a:lstStyle/>
          <a:p>
            <a:pPr eaLnBrk="1" hangingPunct="1"/>
            <a:r>
              <a:rPr lang="en-US" sz="4000" dirty="0" smtClean="0"/>
              <a:t>Which properties on your list can you calculate a standard deviation for?</a:t>
            </a:r>
          </a:p>
        </p:txBody>
      </p:sp>
      <p:sp>
        <p:nvSpPr>
          <p:cNvPr id="34819"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1620" name="Group 4"/>
          <p:cNvGraphicFramePr>
            <a:graphicFrameLocks noGrp="1"/>
          </p:cNvGraphicFramePr>
          <p:nvPr>
            <p:ph idx="1"/>
          </p:nvPr>
        </p:nvGraphicFramePr>
        <p:xfrm>
          <a:off x="457200" y="1600200"/>
          <a:ext cx="8229600" cy="4666425"/>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0"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34851"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34852" name="Text Box 36"/>
          <p:cNvSpPr txBox="1">
            <a:spLocks noChangeArrowheads="1"/>
          </p:cNvSpPr>
          <p:nvPr/>
        </p:nvSpPr>
        <p:spPr bwMode="auto">
          <a:xfrm>
            <a:off x="6248400" y="3071813"/>
            <a:ext cx="1863725" cy="828675"/>
          </a:xfrm>
          <a:prstGeom prst="rect">
            <a:avLst/>
          </a:prstGeom>
          <a:noFill/>
          <a:ln w="9525">
            <a:noFill/>
            <a:miter lim="800000"/>
            <a:headEnd/>
            <a:tailEnd/>
          </a:ln>
        </p:spPr>
        <p:txBody>
          <a:bodyPr wrap="none">
            <a:spAutoFit/>
          </a:bodyPr>
          <a:lstStyle/>
          <a:p>
            <a:pPr>
              <a:spcBef>
                <a:spcPct val="20000"/>
              </a:spcBef>
            </a:pPr>
            <a:r>
              <a:rPr lang="en-US" sz="2200"/>
              <a:t>Color – </a:t>
            </a:r>
          </a:p>
          <a:p>
            <a:pPr>
              <a:spcBef>
                <a:spcPct val="20000"/>
              </a:spcBef>
            </a:pPr>
            <a:r>
              <a:rPr lang="en-US" sz="2200"/>
              <a:t>value/chroma</a:t>
            </a:r>
          </a:p>
        </p:txBody>
      </p:sp>
      <p:sp>
        <p:nvSpPr>
          <p:cNvPr id="34853"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34854"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34855"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34856"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34857"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34858"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34859"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4"/>
          <p:cNvGrpSpPr>
            <a:grpSpLocks/>
          </p:cNvGrpSpPr>
          <p:nvPr/>
        </p:nvGrpSpPr>
        <p:grpSpPr bwMode="auto">
          <a:xfrm>
            <a:off x="381000" y="1524000"/>
            <a:ext cx="2819400" cy="4724400"/>
            <a:chOff x="240" y="960"/>
            <a:chExt cx="1776" cy="2976"/>
          </a:xfrm>
        </p:grpSpPr>
        <p:sp>
          <p:nvSpPr>
            <p:cNvPr id="34864"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5"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grpSp>
        <p:nvGrpSpPr>
          <p:cNvPr id="3" name="Group 48"/>
          <p:cNvGrpSpPr>
            <a:grpSpLocks/>
          </p:cNvGrpSpPr>
          <p:nvPr/>
        </p:nvGrpSpPr>
        <p:grpSpPr bwMode="auto">
          <a:xfrm>
            <a:off x="3124200" y="1371600"/>
            <a:ext cx="2819400" cy="4724400"/>
            <a:chOff x="240" y="960"/>
            <a:chExt cx="1776" cy="2976"/>
          </a:xfrm>
        </p:grpSpPr>
        <p:sp>
          <p:nvSpPr>
            <p:cNvPr id="34862" name="Line 49"/>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3" name="Line 50"/>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Confidence Interval</a:t>
            </a:r>
          </a:p>
        </p:txBody>
      </p:sp>
      <p:sp>
        <p:nvSpPr>
          <p:cNvPr id="4" name="Rectangle 3"/>
          <p:cNvSpPr txBox="1">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FontTx/>
              <a:buChar char="•"/>
              <a:defRPr/>
            </a:pPr>
            <a:r>
              <a:rPr lang="en-US" kern="0" dirty="0" smtClean="0">
                <a:latin typeface="+mn-lt"/>
              </a:rPr>
              <a:t>Gives a range of likely values</a:t>
            </a:r>
          </a:p>
          <a:p>
            <a:pPr marL="342900" indent="-342900">
              <a:spcBef>
                <a:spcPct val="20000"/>
              </a:spcBef>
              <a:buFontTx/>
              <a:buChar char="•"/>
              <a:defRPr/>
            </a:pPr>
            <a:r>
              <a:rPr lang="en-US" kern="0" dirty="0" smtClean="0">
                <a:latin typeface="+mn-lt"/>
              </a:rPr>
              <a:t>Depends </a:t>
            </a:r>
            <a:r>
              <a:rPr lang="en-US" kern="0" dirty="0">
                <a:latin typeface="+mn-lt"/>
              </a:rPr>
              <a:t>of the confidence limit</a:t>
            </a:r>
          </a:p>
          <a:p>
            <a:pPr marL="800100" lvl="1" indent="-342900">
              <a:spcBef>
                <a:spcPct val="20000"/>
              </a:spcBef>
              <a:buFontTx/>
              <a:buChar char="•"/>
              <a:defRPr/>
            </a:pPr>
            <a:r>
              <a:rPr lang="en-US" kern="0" dirty="0">
                <a:latin typeface="+mn-lt"/>
              </a:rPr>
              <a:t>Usually expressed as a %</a:t>
            </a:r>
          </a:p>
          <a:p>
            <a:pPr marL="800100" lvl="1" indent="-342900">
              <a:spcBef>
                <a:spcPct val="20000"/>
              </a:spcBef>
              <a:buFontTx/>
              <a:buChar char="•"/>
              <a:defRPr/>
            </a:pPr>
            <a:r>
              <a:rPr lang="en-US" kern="0" dirty="0">
                <a:latin typeface="+mn-lt"/>
              </a:rPr>
              <a:t>For example – I am 80% certain that the class average was </a:t>
            </a:r>
            <a:r>
              <a:rPr lang="en-US" kern="0" dirty="0" smtClean="0">
                <a:latin typeface="+mn-lt"/>
              </a:rPr>
              <a:t>between 94 - 97 </a:t>
            </a:r>
            <a:r>
              <a:rPr lang="en-US" kern="0" dirty="0">
                <a:latin typeface="+mn-lt"/>
              </a:rPr>
              <a:t>pts</a:t>
            </a:r>
          </a:p>
          <a:p>
            <a:pPr marL="342900" indent="-342900">
              <a:spcBef>
                <a:spcPct val="20000"/>
              </a:spcBef>
              <a:buFontTx/>
              <a:buChar char="•"/>
              <a:defRPr/>
            </a:pPr>
            <a:r>
              <a:rPr lang="en-US" kern="0" dirty="0">
                <a:latin typeface="+mn-lt"/>
              </a:rPr>
              <a:t>The confidence interval changes based on the standard deviation, the number of samples and the confidence limit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2"/>
          </p:nvPr>
        </p:nvGraphicFramePr>
        <p:xfrm>
          <a:off x="457200" y="2209800"/>
          <a:ext cx="8458200" cy="3716338"/>
        </p:xfrm>
        <a:graphic>
          <a:graphicData uri="http://schemas.openxmlformats.org/presentationml/2006/ole">
            <mc:AlternateContent xmlns:mc="http://schemas.openxmlformats.org/markup-compatibility/2006">
              <mc:Choice xmlns:v="urn:schemas-microsoft-com:vml" Requires="v">
                <p:oleObj spid="_x0000_s13317" name="Chart" r:id="rId4" imgW="7048500" imgH="3743325" progId="Excel.Sheet.8">
                  <p:embed/>
                </p:oleObj>
              </mc:Choice>
              <mc:Fallback>
                <p:oleObj name="Chart" r:id="rId4" imgW="7048500" imgH="3743325" progId="Excel.Shee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t="12552" r="-5713"/>
                      <a:stretch>
                        <a:fillRect/>
                      </a:stretch>
                    </p:blipFill>
                    <p:spPr bwMode="auto">
                      <a:xfrm>
                        <a:off x="457200" y="2209800"/>
                        <a:ext cx="8458200" cy="371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57" name="Group 77"/>
          <p:cNvGraphicFramePr>
            <a:graphicFrameLocks noGrp="1"/>
          </p:cNvGraphicFramePr>
          <p:nvPr>
            <p:ph sz="half" idx="1"/>
          </p:nvPr>
        </p:nvGraphicFramePr>
        <p:xfrm>
          <a:off x="381000" y="381000"/>
          <a:ext cx="3733800" cy="22860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66.3 – 68.8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66.0 – 69.1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Arial" charset="0"/>
                        </a:rPr>
                        <a:t>65.1 – 70.1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8" name="Line 78"/>
          <p:cNvSpPr>
            <a:spLocks noChangeShapeType="1"/>
          </p:cNvSpPr>
          <p:nvPr/>
        </p:nvSpPr>
        <p:spPr bwMode="auto">
          <a:xfrm flipV="1">
            <a:off x="4953000" y="1524000"/>
            <a:ext cx="7620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4191000" y="4343400"/>
            <a:ext cx="1600200" cy="762000"/>
            <a:chOff x="2016" y="2736"/>
            <a:chExt cx="2064" cy="432"/>
          </a:xfrm>
        </p:grpSpPr>
        <p:sp>
          <p:nvSpPr>
            <p:cNvPr id="1334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334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335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36576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9</a:t>
            </a:r>
            <a:r>
              <a:rPr lang="en-US" sz="2400" b="1" dirty="0">
                <a:solidFill>
                  <a:srgbClr val="FF3300"/>
                </a:solidFill>
              </a:rPr>
              <a:t>9</a:t>
            </a:r>
            <a:r>
              <a:rPr lang="en-US" sz="2400" b="1" dirty="0" smtClean="0">
                <a:solidFill>
                  <a:srgbClr val="FF3300"/>
                </a:solidFill>
              </a:rPr>
              <a:t>% CI</a:t>
            </a:r>
            <a:endParaRPr lang="en-US" sz="2400" b="1" dirty="0">
              <a:solidFill>
                <a:srgbClr val="FF3300"/>
              </a:solidFill>
            </a:endParaRPr>
          </a:p>
        </p:txBody>
      </p:sp>
      <p:sp>
        <p:nvSpPr>
          <p:cNvPr id="13344"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13347"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grpSp>
        <p:nvGrpSpPr>
          <p:cNvPr id="17" name="Group 90"/>
          <p:cNvGrpSpPr>
            <a:grpSpLocks/>
          </p:cNvGrpSpPr>
          <p:nvPr/>
        </p:nvGrpSpPr>
        <p:grpSpPr bwMode="auto">
          <a:xfrm>
            <a:off x="3810000" y="4114800"/>
            <a:ext cx="2362200" cy="990600"/>
            <a:chOff x="2016" y="2736"/>
            <a:chExt cx="2064" cy="432"/>
          </a:xfrm>
        </p:grpSpPr>
        <p:sp>
          <p:nvSpPr>
            <p:cNvPr id="1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2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25" name="Text Box 83"/>
          <p:cNvSpPr txBox="1">
            <a:spLocks noChangeArrowheads="1"/>
          </p:cNvSpPr>
          <p:nvPr/>
        </p:nvSpPr>
        <p:spPr bwMode="auto">
          <a:xfrm>
            <a:off x="4267200" y="48768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80% CI</a:t>
            </a:r>
            <a:endParaRPr lang="en-US" sz="2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228600" y="457200"/>
          <a:ext cx="8686800"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p:txBody>
      </p:sp>
      <p:graphicFrame>
        <p:nvGraphicFramePr>
          <p:cNvPr id="6" name="Group 77"/>
          <p:cNvGraphicFramePr>
            <a:graphicFrameLocks/>
          </p:cNvGraphicFramePr>
          <p:nvPr/>
        </p:nvGraphicFramePr>
        <p:xfrm>
          <a:off x="0" y="0"/>
          <a:ext cx="3733800" cy="18288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endParaRPr lang="en-US" sz="2400" b="0" i="0" u="none" strike="noStrike" dirty="0">
                        <a:solidFill>
                          <a:schemeClr val="tx1"/>
                        </a:solidFill>
                        <a:latin typeface="Arial"/>
                      </a:endParaRP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endParaRPr lang="en-US" sz="2400" b="0" i="0" u="none" strike="noStrike" dirty="0">
                        <a:solidFill>
                          <a:schemeClr val="tx1"/>
                        </a:solidFill>
                        <a:latin typeface="Arial"/>
                      </a:endParaRP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 name="Group 13"/>
          <p:cNvGrpSpPr/>
          <p:nvPr/>
        </p:nvGrpSpPr>
        <p:grpSpPr>
          <a:xfrm>
            <a:off x="4953000" y="4495800"/>
            <a:ext cx="1828800" cy="1219200"/>
            <a:chOff x="4953000" y="5029200"/>
            <a:chExt cx="1676400" cy="685800"/>
          </a:xfrm>
        </p:grpSpPr>
        <p:cxnSp>
          <p:nvCxnSpPr>
            <p:cNvPr id="8" name="Straight Connector 7"/>
            <p:cNvCxnSpPr/>
            <p:nvPr/>
          </p:nvCxnSpPr>
          <p:spPr>
            <a:xfrm rot="5400000" flipH="1" flipV="1">
              <a:off x="46101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865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953000" y="5029200"/>
              <a:ext cx="16764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p:nvPr/>
        </p:nvGrpSpPr>
        <p:grpSpPr>
          <a:xfrm>
            <a:off x="3733800" y="3352800"/>
            <a:ext cx="3886200" cy="2286000"/>
            <a:chOff x="4953000" y="5029200"/>
            <a:chExt cx="1676400" cy="685800"/>
          </a:xfrm>
        </p:grpSpPr>
        <p:cxnSp>
          <p:nvCxnSpPr>
            <p:cNvPr id="17" name="Straight Connector 16"/>
            <p:cNvCxnSpPr/>
            <p:nvPr/>
          </p:nvCxnSpPr>
          <p:spPr>
            <a:xfrm rot="5400000" flipH="1" flipV="1">
              <a:off x="46101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2865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953000" y="5029200"/>
              <a:ext cx="16764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228600" y="457200"/>
          <a:ext cx="8686800"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p:txBody>
      </p:sp>
      <p:graphicFrame>
        <p:nvGraphicFramePr>
          <p:cNvPr id="6" name="Group 77"/>
          <p:cNvGraphicFramePr>
            <a:graphicFrameLocks/>
          </p:cNvGraphicFramePr>
          <p:nvPr/>
        </p:nvGraphicFramePr>
        <p:xfrm>
          <a:off x="0" y="228600"/>
          <a:ext cx="3733800" cy="27432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algn="ctr" fontAlgn="b"/>
                      <a:r>
                        <a:rPr lang="en-US" sz="2400" b="0" i="0" u="none" strike="noStrike" dirty="0">
                          <a:solidFill>
                            <a:schemeClr val="tx1"/>
                          </a:solidFill>
                          <a:latin typeface="Arial"/>
                        </a:rPr>
                        <a:t>67.5 - 74.4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66.5 - 75.4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65.6 - 76.3</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8000"/>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algn="ctr" fontAlgn="b"/>
                      <a:r>
                        <a:rPr lang="en-US" sz="2400" b="0" i="0" u="none" strike="noStrike" dirty="0" smtClean="0">
                          <a:solidFill>
                            <a:srgbClr val="008000"/>
                          </a:solidFill>
                          <a:latin typeface="Arial"/>
                        </a:rPr>
                        <a:t>64.0 </a:t>
                      </a:r>
                      <a:r>
                        <a:rPr lang="en-US" sz="2400" b="0" i="0" u="none" strike="noStrike" dirty="0">
                          <a:solidFill>
                            <a:srgbClr val="008000"/>
                          </a:solidFill>
                          <a:latin typeface="Arial"/>
                        </a:rPr>
                        <a:t>- 77.9</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grpSp>
        <p:nvGrpSpPr>
          <p:cNvPr id="14" name="Group 13"/>
          <p:cNvGrpSpPr/>
          <p:nvPr/>
        </p:nvGrpSpPr>
        <p:grpSpPr>
          <a:xfrm>
            <a:off x="4953000" y="4495800"/>
            <a:ext cx="1828800" cy="1219200"/>
            <a:chOff x="4953000" y="5029200"/>
            <a:chExt cx="1676400" cy="685800"/>
          </a:xfrm>
        </p:grpSpPr>
        <p:cxnSp>
          <p:nvCxnSpPr>
            <p:cNvPr id="8" name="Straight Connector 7"/>
            <p:cNvCxnSpPr/>
            <p:nvPr/>
          </p:nvCxnSpPr>
          <p:spPr>
            <a:xfrm rot="5400000" flipH="1" flipV="1">
              <a:off x="46101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865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953000" y="5029200"/>
              <a:ext cx="16764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733800" y="3352800"/>
            <a:ext cx="3886200" cy="2286000"/>
            <a:chOff x="4953000" y="5029200"/>
            <a:chExt cx="1676400" cy="685800"/>
          </a:xfrm>
        </p:grpSpPr>
        <p:cxnSp>
          <p:nvCxnSpPr>
            <p:cNvPr id="17" name="Straight Connector 16"/>
            <p:cNvCxnSpPr/>
            <p:nvPr/>
          </p:nvCxnSpPr>
          <p:spPr>
            <a:xfrm rot="5400000" flipH="1" flipV="1">
              <a:off x="46101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2865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953000" y="5029200"/>
              <a:ext cx="16764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Think about what you do with data</a:t>
            </a:r>
          </a:p>
        </p:txBody>
      </p:sp>
      <p:sp>
        <p:nvSpPr>
          <p:cNvPr id="18435" name="Rectangle 3"/>
          <p:cNvSpPr>
            <a:spLocks noGrp="1" noChangeArrowheads="1"/>
          </p:cNvSpPr>
          <p:nvPr>
            <p:ph type="body" idx="1"/>
          </p:nvPr>
        </p:nvSpPr>
        <p:spPr/>
        <p:txBody>
          <a:bodyPr/>
          <a:lstStyle/>
          <a:p>
            <a:pPr eaLnBrk="1" hangingPunct="1"/>
            <a:r>
              <a:rPr lang="en-US" smtClean="0"/>
              <a:t>Storytime…………AR forest interps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a:xfrm>
            <a:off x="457200" y="1600200"/>
            <a:ext cx="8229600" cy="4525963"/>
          </a:xfrm>
        </p:spPr>
        <p:txBody>
          <a:bodyPr/>
          <a:lstStyle/>
          <a:p>
            <a:r>
              <a:rPr lang="en-US" b="1" dirty="0" smtClean="0"/>
              <a:t>Mean </a:t>
            </a:r>
            <a:r>
              <a:rPr lang="en-US" b="1" u="sng" dirty="0" smtClean="0"/>
              <a:t>+</a:t>
            </a:r>
            <a:r>
              <a:rPr lang="en-US" b="1" dirty="0" smtClean="0"/>
              <a:t> </a:t>
            </a:r>
            <a:r>
              <a:rPr lang="en-US" b="1" i="1" dirty="0" smtClean="0"/>
              <a:t>t*</a:t>
            </a:r>
            <a:r>
              <a:rPr lang="en-US" b="1" i="1" dirty="0" err="1" smtClean="0"/>
              <a:t>StdDev</a:t>
            </a:r>
            <a:r>
              <a:rPr lang="en-US" b="1" i="1" dirty="0" smtClean="0"/>
              <a:t> / n-1</a:t>
            </a:r>
          </a:p>
          <a:p>
            <a:pPr>
              <a:buNone/>
            </a:pPr>
            <a:endParaRPr lang="en-US" b="1" i="1" baseline="30000" dirty="0" smtClean="0"/>
          </a:p>
          <a:p>
            <a:pPr>
              <a:buNone/>
            </a:pPr>
            <a:r>
              <a:rPr lang="en-US" b="1" dirty="0" smtClean="0"/>
              <a:t>N – number of samples</a:t>
            </a:r>
          </a:p>
          <a:p>
            <a:pPr>
              <a:buNone/>
            </a:pPr>
            <a:r>
              <a:rPr lang="en-US" b="1" dirty="0" smtClean="0"/>
              <a:t>*	where </a:t>
            </a:r>
            <a:r>
              <a:rPr lang="en-US" b="1" i="1" dirty="0" smtClean="0"/>
              <a:t>t</a:t>
            </a:r>
            <a:r>
              <a:rPr lang="en-US" b="1" i="1" baseline="30000" dirty="0" smtClean="0"/>
              <a:t>*</a:t>
            </a:r>
            <a:r>
              <a:rPr lang="en-US" b="1" dirty="0" smtClean="0"/>
              <a:t> is the upper (1-</a:t>
            </a:r>
            <a:r>
              <a:rPr lang="en-US" b="1" i="1" dirty="0" smtClean="0"/>
              <a:t>C</a:t>
            </a:r>
            <a:r>
              <a:rPr lang="en-US" b="1" dirty="0" smtClean="0"/>
              <a:t>)/2 critical value for the </a:t>
            </a:r>
            <a:r>
              <a:rPr lang="en-US" b="1" i="1" dirty="0" smtClean="0"/>
              <a:t>t</a:t>
            </a:r>
            <a:r>
              <a:rPr lang="en-US" b="1" dirty="0" smtClean="0"/>
              <a:t> distribution with </a:t>
            </a:r>
            <a:r>
              <a:rPr lang="en-US" b="1" i="1" dirty="0" smtClean="0"/>
              <a:t>n-1</a:t>
            </a:r>
            <a:r>
              <a:rPr lang="en-US" b="1" dirty="0" smtClean="0"/>
              <a:t> degrees of freedom, </a:t>
            </a:r>
            <a:r>
              <a:rPr lang="en-US" b="1" i="1" dirty="0" smtClean="0"/>
              <a:t>t(n-1)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807" name="Rectangle 1951"/>
          <p:cNvSpPr>
            <a:spLocks noChangeArrowheads="1"/>
          </p:cNvSpPr>
          <p:nvPr/>
        </p:nvSpPr>
        <p:spPr bwMode="auto">
          <a:xfrm>
            <a:off x="4572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19812" name="Picture 4" descr="for 300 pts"/>
          <p:cNvPicPr>
            <a:picLocks noChangeAspect="1" noChangeArrowheads="1"/>
          </p:cNvPicPr>
          <p:nvPr/>
        </p:nvPicPr>
        <p:blipFill>
          <a:blip r:embed="rId2" cstate="print"/>
          <a:srcRect/>
          <a:stretch>
            <a:fillRect/>
          </a:stretch>
        </p:blipFill>
        <p:spPr bwMode="auto">
          <a:xfrm>
            <a:off x="609600" y="304800"/>
            <a:ext cx="4592638" cy="5943600"/>
          </a:xfrm>
          <a:prstGeom prst="rect">
            <a:avLst/>
          </a:prstGeom>
          <a:noFill/>
          <a:ln w="9525">
            <a:noFill/>
            <a:miter lim="800000"/>
            <a:headEnd/>
            <a:tailEnd/>
          </a:ln>
        </p:spPr>
      </p:pic>
      <p:sp>
        <p:nvSpPr>
          <p:cNvPr id="123807" name="Rectangle 1951"/>
          <p:cNvSpPr>
            <a:spLocks noChangeArrowheads="1"/>
          </p:cNvSpPr>
          <p:nvPr/>
        </p:nvSpPr>
        <p:spPr bwMode="auto">
          <a:xfrm>
            <a:off x="28194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checkerboard(across)">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Problems</a:t>
            </a:r>
          </a:p>
        </p:txBody>
      </p:sp>
      <p:graphicFrame>
        <p:nvGraphicFramePr>
          <p:cNvPr id="124328" name="Group 424"/>
          <p:cNvGraphicFramePr>
            <a:graphicFrameLocks noGrp="1"/>
          </p:cNvGraphicFramePr>
          <p:nvPr>
            <p:ph idx="1"/>
          </p:nvPr>
        </p:nvGraphicFramePr>
        <p:xfrm>
          <a:off x="457200" y="1600200"/>
          <a:ext cx="8229600" cy="4973324"/>
        </p:xfrm>
        <a:graphic>
          <a:graphicData uri="http://schemas.openxmlformats.org/drawingml/2006/table">
            <a:tbl>
              <a:tblPr/>
              <a:tblGrid>
                <a:gridCol w="1143000"/>
                <a:gridCol w="990600"/>
                <a:gridCol w="1371600"/>
                <a:gridCol w="1752600"/>
                <a:gridCol w="2971800"/>
              </a:tblGrid>
              <a:tr h="161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LONG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ACRES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Survival%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MUname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24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Acadia silt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Smithton fine sandy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Adaton-Felker association,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Amy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33.35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Water</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24268" name="Picture 364" descr="AKcorr"/>
          <p:cNvPicPr>
            <a:picLocks noChangeAspect="1" noChangeArrowheads="1"/>
          </p:cNvPicPr>
          <p:nvPr/>
        </p:nvPicPr>
        <p:blipFill>
          <a:blip r:embed="rId2" cstate="print"/>
          <a:srcRect/>
          <a:stretch>
            <a:fillRect/>
          </a:stretch>
        </p:blipFill>
        <p:spPr bwMode="auto">
          <a:xfrm>
            <a:off x="1752600" y="0"/>
            <a:ext cx="5299075"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r>
              <a:rPr lang="en-US" dirty="0" smtClean="0"/>
              <a:t>” or copy a script</a:t>
            </a:r>
            <a:endParaRPr lang="en-US" dirty="0" smtClean="0"/>
          </a:p>
        </p:txBody>
      </p:sp>
      <p:sp>
        <p:nvSpPr>
          <p:cNvPr id="67588" name="Text Box 4"/>
          <p:cNvSpPr txBox="1">
            <a:spLocks noChangeArrowheads="1"/>
          </p:cNvSpPr>
          <p:nvPr/>
        </p:nvSpPr>
        <p:spPr bwMode="auto">
          <a:xfrm>
            <a:off x="6172200" y="2209800"/>
            <a:ext cx="2759075" cy="2282825"/>
          </a:xfrm>
          <a:prstGeom prst="rect">
            <a:avLst/>
          </a:prstGeom>
          <a:solidFill>
            <a:schemeClr val="accent2"/>
          </a:solidFill>
          <a:ln w="9525">
            <a:noFill/>
            <a:miter lim="800000"/>
            <a:headEnd/>
            <a:tailEnd/>
          </a:ln>
        </p:spPr>
        <p:txBody>
          <a:bodyPr>
            <a:spAutoFit/>
          </a:bodyPr>
          <a:lstStyle/>
          <a:p>
            <a:r>
              <a:rPr lang="en-US" sz="2400" dirty="0">
                <a:solidFill>
                  <a:srgbClr val="FFFF00"/>
                </a:solidFill>
              </a:rPr>
              <a:t>An expert (you) with the study subject must be involved in this part. We’ll come back to this .</a:t>
            </a:r>
          </a:p>
        </p:txBody>
      </p:sp>
      <p:sp>
        <p:nvSpPr>
          <p:cNvPr id="67589" name="Text Box 5"/>
          <p:cNvSpPr txBox="1">
            <a:spLocks noChangeArrowheads="1"/>
          </p:cNvSpPr>
          <p:nvPr/>
        </p:nvSpPr>
        <p:spPr bwMode="auto">
          <a:xfrm>
            <a:off x="6143625" y="5060950"/>
            <a:ext cx="2759075" cy="1569660"/>
          </a:xfrm>
          <a:prstGeom prst="rect">
            <a:avLst/>
          </a:prstGeom>
          <a:solidFill>
            <a:schemeClr val="accent2"/>
          </a:solidFill>
          <a:ln w="9525">
            <a:noFill/>
            <a:miter lim="800000"/>
            <a:headEnd/>
            <a:tailEnd/>
          </a:ln>
        </p:spPr>
        <p:txBody>
          <a:bodyPr>
            <a:spAutoFit/>
          </a:bodyPr>
          <a:lstStyle/>
          <a:p>
            <a:r>
              <a:rPr lang="en-US" sz="2400" dirty="0">
                <a:solidFill>
                  <a:srgbClr val="FFFF00"/>
                </a:solidFill>
              </a:rPr>
              <a:t>The key is to </a:t>
            </a:r>
            <a:r>
              <a:rPr lang="en-US" sz="2400" dirty="0" smtClean="0">
                <a:solidFill>
                  <a:srgbClr val="FFFF00"/>
                </a:solidFill>
              </a:rPr>
              <a:t>adapt simple scripts and processes to your situation</a:t>
            </a:r>
            <a:endParaRPr 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DA1F0979BCE84C90F912CD133878DB" ma:contentTypeVersion="0" ma:contentTypeDescription="Create a new document." ma:contentTypeScope="" ma:versionID="c02615be39e3579ace097c62be841a7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434B5-FEB8-4BED-81B7-60C149F40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035F3C1-3D6C-4F72-BE5A-1B601ACE3D6E}">
  <ds:schemaRefs>
    <ds:schemaRef ds:uri="http://schemas.microsoft.com/office/2006/metadata/properties"/>
    <ds:schemaRef ds:uri="http://purl.org/dc/terms/"/>
    <ds:schemaRef ds:uri="http://purl.org/dc/dcmitype/"/>
    <ds:schemaRef ds:uri="http://schemas.openxmlformats.org/package/2006/metadata/core-properties"/>
    <ds:schemaRef ds:uri="http://purl.org/dc/elements/1.1/"/>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7C36F838-AF92-4835-A512-B47F03E6D8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1941</TotalTime>
  <Words>2298</Words>
  <Application>Microsoft Office PowerPoint</Application>
  <PresentationFormat>On-screen Show (4:3)</PresentationFormat>
  <Paragraphs>929</Paragraphs>
  <Slides>40</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5" baseType="lpstr">
      <vt:lpstr>Arial</vt:lpstr>
      <vt:lpstr>Arial Black</vt:lpstr>
      <vt:lpstr>Times New Roman</vt:lpstr>
      <vt:lpstr>Default Design</vt:lpstr>
      <vt:lpstr>Chart</vt:lpstr>
      <vt:lpstr>Statistics </vt:lpstr>
      <vt:lpstr>Overview</vt:lpstr>
      <vt:lpstr>Overview</vt:lpstr>
      <vt:lpstr>Think about what you do with data</vt:lpstr>
      <vt:lpstr>PowerPoint Presentation</vt:lpstr>
      <vt:lpstr>PowerPoint Presentation</vt:lpstr>
      <vt:lpstr>Problems</vt:lpstr>
      <vt:lpstr>Statistics</vt:lpstr>
      <vt:lpstr>Statistics</vt:lpstr>
      <vt:lpstr>Three kinds of data</vt:lpstr>
      <vt:lpstr>Height </vt:lpstr>
      <vt:lpstr>PowerPoint Presentation</vt:lpstr>
      <vt:lpstr>PowerPoint Presentation</vt:lpstr>
      <vt:lpstr>Height</vt:lpstr>
      <vt:lpstr>PowerPoint Presentation</vt:lpstr>
      <vt:lpstr>PowerPoint Presentation</vt:lpstr>
      <vt:lpstr>Other kinds of data</vt:lpstr>
      <vt:lpstr>Reaction to “statistics” on the agenda</vt:lpstr>
      <vt:lpstr>Can’t take an arithmetic mean of the response: </vt:lpstr>
      <vt:lpstr>Other kinds of data</vt:lpstr>
      <vt:lpstr>What kind of data are months?</vt:lpstr>
      <vt:lpstr>PowerPoint Presentation</vt:lpstr>
      <vt:lpstr>PowerPoint Presentation</vt:lpstr>
      <vt:lpstr>Three kinds of data</vt:lpstr>
      <vt:lpstr>What  kind of data are these? </vt:lpstr>
      <vt:lpstr>PowerPoint Presentation</vt:lpstr>
      <vt:lpstr>More than RV</vt:lpstr>
      <vt:lpstr>Range</vt:lpstr>
      <vt:lpstr>Which properties on you list can you create a range for?</vt:lpstr>
      <vt:lpstr>PowerPoint Presentation</vt:lpstr>
      <vt:lpstr>PowerPoint Presentation</vt:lpstr>
      <vt:lpstr>PowerPoint Presentation</vt:lpstr>
      <vt:lpstr>PowerPoint Presentation</vt:lpstr>
      <vt:lpstr>Outliers can occur for many reasons.</vt:lpstr>
      <vt:lpstr>Which properties on your list can you calculate a standard deviation for?</vt:lpstr>
      <vt:lpstr>Confidence Interval</vt:lpstr>
      <vt:lpstr>PowerPoint Presentation</vt:lpstr>
      <vt:lpstr>PowerPoint Presentation</vt:lpstr>
      <vt:lpstr>PowerPoint Presentation</vt:lpstr>
      <vt:lpstr>PowerPoint Presentation</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Stats for point data and soil corr</dc:title>
  <dc:creator>skye.wills</dc:creator>
  <cp:lastModifiedBy>Wills, Skye - NRCS, Lincoln, NE</cp:lastModifiedBy>
  <cp:revision>80</cp:revision>
  <dcterms:created xsi:type="dcterms:W3CDTF">2009-08-18T20:16:19Z</dcterms:created>
  <dcterms:modified xsi:type="dcterms:W3CDTF">2016-01-20T17:28:13Z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0x010100EBDA1F0979BCE84C90F912CD133878DB</vt:lpwstr>
  </property>
</Properties>
</file>