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98" r:id="rId3"/>
    <p:sldId id="309" r:id="rId4"/>
    <p:sldId id="310" r:id="rId5"/>
    <p:sldId id="276" r:id="rId6"/>
    <p:sldId id="299" r:id="rId7"/>
    <p:sldId id="300" r:id="rId8"/>
    <p:sldId id="277" r:id="rId9"/>
    <p:sldId id="302" r:id="rId10"/>
    <p:sldId id="303" r:id="rId11"/>
    <p:sldId id="304" r:id="rId12"/>
    <p:sldId id="305" r:id="rId13"/>
    <p:sldId id="306" r:id="rId14"/>
    <p:sldId id="308" r:id="rId15"/>
    <p:sldId id="297" r:id="rId16"/>
    <p:sldId id="278" r:id="rId17"/>
    <p:sldId id="287" r:id="rId18"/>
    <p:sldId id="301" r:id="rId19"/>
    <p:sldId id="288" r:id="rId20"/>
    <p:sldId id="289" r:id="rId21"/>
    <p:sldId id="290" r:id="rId22"/>
    <p:sldId id="291" r:id="rId23"/>
    <p:sldId id="293" r:id="rId24"/>
    <p:sldId id="292" r:id="rId25"/>
    <p:sldId id="294" r:id="rId26"/>
    <p:sldId id="295" r:id="rId27"/>
    <p:sldId id="296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12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SE is greater than 2: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 smtClean="0"/>
              <a:t>Reject entire model</a:t>
            </a:r>
          </a:p>
          <a:p>
            <a:pPr marL="228600" indent="-228600">
              <a:buAutoNum type="arabicParenR"/>
            </a:pPr>
            <a:r>
              <a:rPr lang="en-US" dirty="0" smtClean="0"/>
              <a:t>Drop the offending variables from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R-</a:t>
            </a:r>
            <a:r>
              <a:rPr lang="en-US" dirty="0" err="1"/>
              <a:t>squareds</a:t>
            </a:r>
            <a:r>
              <a:rPr lang="en-US" dirty="0"/>
              <a:t> cannot be interpreted independently or compared across datasets, they are valid and useful in evaluating multiple models predicting the same outcome on the same dataset.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statistic without context has little meaning.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only has meaning when compared to another pseudo R-squared of the same type, on the same data, predicting the same outcome.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situation, the higher pseudo R-squared indicates which model better predicts the outcome.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5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153400" cy="1752600"/>
          </a:xfrm>
        </p:spPr>
        <p:txBody>
          <a:bodyPr/>
          <a:lstStyle/>
          <a:p>
            <a:r>
              <a:rPr lang="en-US" dirty="0" smtClean="0"/>
              <a:t>Part of the family of regression models named “Generalized linear models”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049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9759"/>
            <a:ext cx="6418890" cy="32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968575"/>
            <a:ext cx="8296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relationship between the dependent (DV) and independent variables (IV)</a:t>
            </a:r>
          </a:p>
          <a:p>
            <a:endParaRPr lang="en-US" sz="800" dirty="0"/>
          </a:p>
          <a:p>
            <a:r>
              <a:rPr lang="en-US" sz="2000" dirty="0" smtClean="0"/>
              <a:t>The low P value indicates there is a relationship between the DV and IV</a:t>
            </a:r>
          </a:p>
          <a:p>
            <a:endParaRPr lang="en-US" sz="800" dirty="0" smtClean="0"/>
          </a:p>
          <a:p>
            <a:r>
              <a:rPr lang="en-US" sz="2000" dirty="0" smtClean="0"/>
              <a:t>A high value (e.g. &gt; 0.05) indicates the model performs no better with the IVs than with a </a:t>
            </a:r>
            <a:r>
              <a:rPr lang="en-US" sz="2000" dirty="0" smtClean="0"/>
              <a:t>constant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133600" y="3124200"/>
            <a:ext cx="1676400" cy="3410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07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049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6336661" cy="322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5136408"/>
            <a:ext cx="8328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multicollinearity present?</a:t>
            </a:r>
          </a:p>
          <a:p>
            <a:endParaRPr lang="en-US" sz="800" dirty="0"/>
          </a:p>
          <a:p>
            <a:r>
              <a:rPr lang="en-US" sz="2000" dirty="0" smtClean="0"/>
              <a:t>The Standard Errors should be less than 2. This does not pertain to the intercept/constant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 smtClean="0"/>
              <a:t>What if Standard Error is &gt; 2?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905000" y="4213578"/>
            <a:ext cx="685800" cy="708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049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098345"/>
            <a:ext cx="815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Relationship of individual IVs to DV</a:t>
            </a:r>
          </a:p>
          <a:p>
            <a:endParaRPr lang="en-US" sz="800" dirty="0"/>
          </a:p>
          <a:p>
            <a:r>
              <a:rPr lang="en-US" sz="2000" dirty="0" smtClean="0"/>
              <a:t>Small “P” values indicate the IV is a </a:t>
            </a:r>
            <a:r>
              <a:rPr lang="en-US" sz="2000" dirty="0"/>
              <a:t>meaningful </a:t>
            </a:r>
            <a:r>
              <a:rPr lang="en-US" sz="2000" dirty="0" smtClean="0"/>
              <a:t>predictor</a:t>
            </a:r>
          </a:p>
          <a:p>
            <a:endParaRPr lang="en-US" sz="800" dirty="0"/>
          </a:p>
          <a:p>
            <a:r>
              <a:rPr lang="en-US" sz="2000" dirty="0" smtClean="0"/>
              <a:t>What to do with IVs that have a large “P”?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743200" y="3962400"/>
            <a:ext cx="838200" cy="9048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83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039906"/>
            <a:ext cx="8534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152212" cy="262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4214693"/>
            <a:ext cx="8686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Does the model perform better than random chance?</a:t>
            </a:r>
          </a:p>
          <a:p>
            <a:endParaRPr lang="en-US" sz="800" dirty="0"/>
          </a:p>
          <a:p>
            <a:r>
              <a:rPr lang="en-US" sz="2000" dirty="0" smtClean="0"/>
              <a:t>“C” refers to the concordance aka c-index or AUC, with the following suggested scale (Hosmer &amp; </a:t>
            </a:r>
            <a:r>
              <a:rPr lang="en-US" sz="2000" dirty="0" err="1" smtClean="0"/>
              <a:t>Lemeshow</a:t>
            </a:r>
            <a:r>
              <a:rPr lang="en-US" sz="2000" dirty="0" smtClean="0"/>
              <a:t>, 2013)</a:t>
            </a:r>
          </a:p>
          <a:p>
            <a:r>
              <a:rPr lang="en-US" sz="2000" dirty="0" smtClean="0"/>
              <a:t>0.5 = no discrimination</a:t>
            </a:r>
          </a:p>
          <a:p>
            <a:r>
              <a:rPr lang="en-US" sz="2000" dirty="0" smtClean="0"/>
              <a:t>0.7 – 0.8 acceptable discrimination</a:t>
            </a:r>
          </a:p>
          <a:p>
            <a:r>
              <a:rPr lang="en-US" sz="2000" dirty="0" smtClean="0"/>
              <a:t>0.8 – 0.9 excellent discrimination</a:t>
            </a:r>
          </a:p>
          <a:p>
            <a:r>
              <a:rPr lang="en-US" sz="2000" dirty="0" smtClean="0"/>
              <a:t>&gt;0.9 outstanding discrimination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791634" y="2417956"/>
            <a:ext cx="638987" cy="192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42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049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90537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the “Goodness of fit” for the model?</a:t>
            </a:r>
          </a:p>
          <a:p>
            <a:endParaRPr lang="en-US" sz="800" dirty="0"/>
          </a:p>
          <a:p>
            <a:r>
              <a:rPr lang="en-US" sz="2000" dirty="0" smtClean="0"/>
              <a:t>The R</a:t>
            </a:r>
            <a:r>
              <a:rPr lang="en-US" sz="2000" baseline="30000" dirty="0" smtClean="0"/>
              <a:t>2  </a:t>
            </a:r>
            <a:r>
              <a:rPr lang="en-US" sz="2000" dirty="0" smtClean="0"/>
              <a:t>of linear regression does not exist for Logistic regression. A measure called the pseudo R squared is only roughly analogous. There are several methods for calculating the pseudo R squared. In general, the higher the value the greater the variability that is explained by the IVs. </a:t>
            </a:r>
            <a:endParaRPr lang="en-US" sz="2000" baseline="30000" dirty="0"/>
          </a:p>
        </p:txBody>
      </p:sp>
      <p:sp>
        <p:nvSpPr>
          <p:cNvPr id="7" name="Oval 6"/>
          <p:cNvSpPr/>
          <p:nvPr/>
        </p:nvSpPr>
        <p:spPr>
          <a:xfrm>
            <a:off x="4305299" y="2895600"/>
            <a:ext cx="692041" cy="197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5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5044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effectLst/>
              </a:rPr>
              <a:t>Beaudette</a:t>
            </a:r>
            <a:r>
              <a:rPr lang="en-US" sz="1600" dirty="0">
                <a:effectLst/>
              </a:rPr>
              <a:t>, D. E., &amp; </a:t>
            </a:r>
            <a:r>
              <a:rPr lang="en-US" sz="1600" dirty="0" err="1">
                <a:effectLst/>
              </a:rPr>
              <a:t>O'Geen</a:t>
            </a:r>
            <a:r>
              <a:rPr lang="en-US" sz="1600" dirty="0">
                <a:effectLst/>
              </a:rPr>
              <a:t>, A. T. (2009). Quantifying the aspect effect: an application of solar radiation modeling for soil survey. </a:t>
            </a:r>
            <a:r>
              <a:rPr lang="en-US" sz="1600" i="1" dirty="0">
                <a:effectLst/>
              </a:rPr>
              <a:t>Soil Science Society of America Journal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73</a:t>
            </a:r>
            <a:r>
              <a:rPr lang="en-US" sz="1600" dirty="0">
                <a:effectLst/>
              </a:rPr>
              <a:t>(4), 1345-1352</a:t>
            </a:r>
            <a:r>
              <a:rPr lang="en-US" sz="1600" dirty="0" smtClean="0">
                <a:effectLst/>
              </a:rPr>
              <a:t>.</a:t>
            </a:r>
            <a:endParaRPr lang="en-US" sz="1600" dirty="0">
              <a:effectLst/>
            </a:endParaRPr>
          </a:p>
          <a:p>
            <a:pPr marL="0" indent="0">
              <a:buNone/>
            </a:pPr>
            <a:endParaRPr lang="en-US" sz="1600" dirty="0" smtClean="0">
              <a:effectLst/>
            </a:endParaRP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Gessler</a:t>
            </a:r>
            <a:r>
              <a:rPr lang="en-US" sz="1600" dirty="0">
                <a:effectLst/>
              </a:rPr>
              <a:t>, P. E., Moore, I. D., McKenzie, N. J., &amp; Ryan, P. J. (1995). Soil-landscape modelling and spatial prediction of soil attributes. </a:t>
            </a:r>
            <a:r>
              <a:rPr lang="en-US" sz="1600" i="1" dirty="0">
                <a:effectLst/>
              </a:rPr>
              <a:t>International Journal of Geographical Information Systems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9</a:t>
            </a:r>
            <a:r>
              <a:rPr lang="en-US" sz="1600" dirty="0">
                <a:effectLst/>
              </a:rPr>
              <a:t>(4), 421-432</a:t>
            </a:r>
            <a:r>
              <a:rPr lang="en-US" sz="16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 err="1">
                <a:effectLst/>
              </a:rPr>
              <a:t>Gorsevski</a:t>
            </a:r>
            <a:r>
              <a:rPr lang="en-US" sz="1600" dirty="0">
                <a:effectLst/>
              </a:rPr>
              <a:t>, P. V., Gessler, P. E., Foltz, R. B., &amp; Elliot, W. J. (2006). Spatial prediction of landslide hazard using logistic regression and ROC analysis. </a:t>
            </a:r>
            <a:r>
              <a:rPr lang="en-US" sz="1600" i="1" dirty="0">
                <a:effectLst/>
              </a:rPr>
              <a:t>Transactions in GIS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10</a:t>
            </a:r>
            <a:r>
              <a:rPr lang="en-US" sz="1600" dirty="0">
                <a:effectLst/>
              </a:rPr>
              <a:t>(3), 395-415</a:t>
            </a:r>
            <a:r>
              <a:rPr lang="en-US" sz="16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>
                <a:effectLst/>
              </a:rPr>
              <a:t>Evans, D.M. and </a:t>
            </a:r>
            <a:r>
              <a:rPr lang="en-US" sz="1600" dirty="0" err="1">
                <a:effectLst/>
              </a:rPr>
              <a:t>Hartemink</a:t>
            </a:r>
            <a:r>
              <a:rPr lang="en-US" sz="1600" dirty="0">
                <a:effectLst/>
              </a:rPr>
              <a:t>, A.E., 2014. Digital soil mapping of a red clay subsoil covered by loess. </a:t>
            </a:r>
            <a:r>
              <a:rPr lang="en-US" sz="1600" i="1" dirty="0" err="1">
                <a:effectLst/>
              </a:rPr>
              <a:t>Geoderma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230</a:t>
            </a:r>
            <a:r>
              <a:rPr lang="en-US" sz="1600" dirty="0">
                <a:effectLst/>
              </a:rPr>
              <a:t>, pp.296-304.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>
                <a:effectLst/>
              </a:rPr>
              <a:t>Hosmer Jr, D.W., </a:t>
            </a:r>
            <a:r>
              <a:rPr lang="en-US" sz="1600" dirty="0" err="1">
                <a:effectLst/>
              </a:rPr>
              <a:t>Lemeshow</a:t>
            </a:r>
            <a:r>
              <a:rPr lang="en-US" sz="1600" dirty="0">
                <a:effectLst/>
              </a:rPr>
              <a:t>, S. and Sturdivant, R.X., 2013. </a:t>
            </a:r>
            <a:r>
              <a:rPr lang="en-US" sz="1600" i="1" dirty="0">
                <a:effectLst/>
              </a:rPr>
              <a:t>Applied logistic regression</a:t>
            </a:r>
            <a:r>
              <a:rPr lang="en-US" sz="1600" dirty="0">
                <a:effectLst/>
              </a:rPr>
              <a:t> (Vol. 398). John Wiley &amp; Sons.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 err="1">
                <a:effectLst/>
              </a:rPr>
              <a:t>Kempen</a:t>
            </a:r>
            <a:r>
              <a:rPr lang="en-US" sz="1600" dirty="0">
                <a:effectLst/>
              </a:rPr>
              <a:t>, B., </a:t>
            </a:r>
            <a:r>
              <a:rPr lang="en-US" sz="1600" dirty="0" err="1">
                <a:effectLst/>
              </a:rPr>
              <a:t>Brus</a:t>
            </a:r>
            <a:r>
              <a:rPr lang="en-US" sz="1600" dirty="0">
                <a:effectLst/>
              </a:rPr>
              <a:t>, D. J., </a:t>
            </a:r>
            <a:r>
              <a:rPr lang="en-US" sz="1600" dirty="0" err="1">
                <a:effectLst/>
              </a:rPr>
              <a:t>Heuvelink</a:t>
            </a:r>
            <a:r>
              <a:rPr lang="en-US" sz="1600" dirty="0">
                <a:effectLst/>
              </a:rPr>
              <a:t>, G., &amp; </a:t>
            </a:r>
            <a:r>
              <a:rPr lang="en-US" sz="1600" dirty="0" err="1">
                <a:effectLst/>
              </a:rPr>
              <a:t>Stoorvogel</a:t>
            </a:r>
            <a:r>
              <a:rPr lang="en-US" sz="1600" dirty="0">
                <a:effectLst/>
              </a:rPr>
              <a:t>, J. J. (2009). Updating the 1: 50,000 Dutch soil map using legacy soil data: A multinomial logistic regression approach. </a:t>
            </a:r>
            <a:r>
              <a:rPr lang="en-US" sz="1600" i="1" dirty="0" err="1">
                <a:effectLst/>
              </a:rPr>
              <a:t>Geoderma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151</a:t>
            </a:r>
            <a:r>
              <a:rPr lang="en-US" sz="1600" dirty="0">
                <a:effectLst/>
              </a:rPr>
              <a:t>(3), 311-326.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References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47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371600"/>
            <a:ext cx="8323729" cy="51054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effectLst/>
              </a:rPr>
              <a:t>Open </a:t>
            </a:r>
            <a:r>
              <a:rPr lang="en-US" sz="3000" b="1" dirty="0" smtClean="0">
                <a:effectLst/>
              </a:rPr>
              <a:t>R </a:t>
            </a:r>
            <a:r>
              <a:rPr lang="en-US" sz="3000" dirty="0" smtClean="0">
                <a:effectLst/>
              </a:rPr>
              <a:t>and enter the following</a:t>
            </a:r>
            <a:r>
              <a:rPr lang="en-US" sz="3000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sz="2400" dirty="0" smtClean="0"/>
              <a:t>require(</a:t>
            </a:r>
            <a:r>
              <a:rPr lang="en-US" sz="2400" dirty="0" err="1" smtClean="0"/>
              <a:t>sp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require(raster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rgdal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rms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setwd</a:t>
            </a:r>
            <a:r>
              <a:rPr lang="en-US" sz="2400" dirty="0"/>
              <a:t>("C:/workspace")</a:t>
            </a:r>
          </a:p>
          <a:p>
            <a:pPr marL="0" indent="0">
              <a:buNone/>
            </a:pPr>
            <a:r>
              <a:rPr lang="en-US" sz="2400" dirty="0"/>
              <a:t>file &lt;-'https://raw.githubusercontent.com/</a:t>
            </a:r>
            <a:r>
              <a:rPr lang="en-US" sz="2400" dirty="0" err="1"/>
              <a:t>ncss</a:t>
            </a:r>
            <a:r>
              <a:rPr lang="en-US" sz="2400" dirty="0"/>
              <a:t>-tech/</a:t>
            </a:r>
            <a:r>
              <a:rPr lang="en-US" sz="2400" dirty="0" err="1"/>
              <a:t>stats_for_soil_survey</a:t>
            </a:r>
            <a:r>
              <a:rPr lang="en-US" sz="2400" dirty="0"/>
              <a:t>/master/data/logistic/wv_transect_editedforR.csv'</a:t>
            </a:r>
          </a:p>
          <a:p>
            <a:pPr marL="0" indent="0">
              <a:buNone/>
            </a:pPr>
            <a:r>
              <a:rPr lang="en-US" sz="2400" dirty="0" err="1"/>
              <a:t>download.file</a:t>
            </a:r>
            <a:r>
              <a:rPr lang="en-US" sz="2400" dirty="0"/>
              <a:t>(file, </a:t>
            </a:r>
            <a:r>
              <a:rPr lang="en-US" sz="2400" dirty="0" err="1"/>
              <a:t>destfile</a:t>
            </a:r>
            <a:r>
              <a:rPr lang="en-US" sz="2400" dirty="0"/>
              <a:t> = "pts.csv")</a:t>
            </a:r>
          </a:p>
          <a:p>
            <a:pPr marL="0" indent="0">
              <a:buNone/>
            </a:pPr>
            <a:r>
              <a:rPr lang="en-US" sz="2400" dirty="0"/>
              <a:t>pts &lt;- read.csv("pts.csv", header=TRUE, </a:t>
            </a:r>
            <a:r>
              <a:rPr lang="en-US" sz="2400" dirty="0" err="1"/>
              <a:t>sep</a:t>
            </a:r>
            <a:r>
              <a:rPr lang="en-US" sz="2400" dirty="0"/>
              <a:t>=",")</a:t>
            </a:r>
          </a:p>
          <a:p>
            <a:pPr marL="0" indent="0">
              <a:buNone/>
            </a:pPr>
            <a:r>
              <a:rPr lang="en-US" sz="2400" dirty="0"/>
              <a:t>head(pts, 1)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72100"/>
          </a:xfrm>
        </p:spPr>
        <p:txBody>
          <a:bodyPr>
            <a:normAutofit/>
          </a:bodyPr>
          <a:lstStyle/>
          <a:p>
            <a:endParaRPr lang="en-US" sz="800" dirty="0" smtClean="0">
              <a:effectLst/>
            </a:endParaRPr>
          </a:p>
          <a:p>
            <a:r>
              <a:rPr lang="en-US" sz="3000" dirty="0" smtClean="0">
                <a:effectLst/>
              </a:rPr>
              <a:t>Add a column </a:t>
            </a:r>
            <a:r>
              <a:rPr lang="en-US" sz="3000" dirty="0" smtClean="0">
                <a:effectLst/>
              </a:rPr>
              <a:t>called </a:t>
            </a:r>
            <a:r>
              <a:rPr lang="en-US" sz="3000" dirty="0" err="1" smtClean="0">
                <a:effectLst/>
              </a:rPr>
              <a:t>spod_pres_cons</a:t>
            </a:r>
            <a:r>
              <a:rPr lang="en-US" sz="3000" dirty="0" smtClean="0">
                <a:effectLst/>
              </a:rPr>
              <a:t> to the pts object that converts </a:t>
            </a:r>
            <a:r>
              <a:rPr lang="en-US" sz="3000" dirty="0" err="1" smtClean="0">
                <a:effectLst/>
              </a:rPr>
              <a:t>spodint</a:t>
            </a:r>
            <a:r>
              <a:rPr lang="en-US" sz="3000" dirty="0" smtClean="0">
                <a:effectLst/>
              </a:rPr>
              <a:t> to a binary variable:</a:t>
            </a:r>
          </a:p>
          <a:p>
            <a:pPr lvl="1"/>
            <a:r>
              <a:rPr lang="en-US" sz="2200" dirty="0" err="1">
                <a:effectLst/>
              </a:rPr>
              <a:t>s</a:t>
            </a:r>
            <a:r>
              <a:rPr lang="en-US" sz="2200" dirty="0" err="1" smtClean="0">
                <a:effectLst/>
              </a:rPr>
              <a:t>podint</a:t>
            </a:r>
            <a:r>
              <a:rPr lang="en-US" sz="2200" dirty="0" smtClean="0">
                <a:effectLst/>
              </a:rPr>
              <a:t> &gt; 1 will be reclassified as </a:t>
            </a:r>
            <a:r>
              <a:rPr lang="en-US" sz="2200" dirty="0" err="1" smtClean="0">
                <a:effectLst/>
              </a:rPr>
              <a:t>spodic</a:t>
            </a:r>
            <a:r>
              <a:rPr lang="en-US" sz="2200" dirty="0" smtClean="0">
                <a:effectLst/>
              </a:rPr>
              <a:t> (1)</a:t>
            </a:r>
          </a:p>
          <a:p>
            <a:pPr lvl="1"/>
            <a:r>
              <a:rPr lang="en-US" sz="2200" dirty="0" err="1">
                <a:effectLst/>
              </a:rPr>
              <a:t>s</a:t>
            </a:r>
            <a:r>
              <a:rPr lang="en-US" sz="2200" dirty="0" err="1" smtClean="0">
                <a:effectLst/>
              </a:rPr>
              <a:t>podint</a:t>
            </a:r>
            <a:r>
              <a:rPr lang="en-US" sz="2200" dirty="0" smtClean="0">
                <a:effectLst/>
              </a:rPr>
              <a:t> &lt;=1 will be reclassified as </a:t>
            </a:r>
            <a:r>
              <a:rPr lang="en-US" sz="2200" dirty="0" err="1" smtClean="0">
                <a:effectLst/>
              </a:rPr>
              <a:t>nonspodic</a:t>
            </a:r>
            <a:r>
              <a:rPr lang="en-US" sz="2200" dirty="0" smtClean="0">
                <a:effectLst/>
              </a:rPr>
              <a:t> (0)</a:t>
            </a:r>
          </a:p>
          <a:p>
            <a:pPr marL="457200" lvl="1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pts$spod_pres_cons &lt;- </a:t>
            </a:r>
            <a:r>
              <a:rPr lang="en-US" sz="2400" dirty="0" err="1" smtClean="0"/>
              <a:t>ifelse</a:t>
            </a:r>
            <a:r>
              <a:rPr lang="en-US" sz="2400" dirty="0" smtClean="0"/>
              <a:t>(</a:t>
            </a:r>
            <a:r>
              <a:rPr lang="en-US" sz="2400" dirty="0" err="1" smtClean="0"/>
              <a:t>pts$spodint</a:t>
            </a:r>
            <a:r>
              <a:rPr lang="en-US" sz="2400" dirty="0" smtClean="0"/>
              <a:t> </a:t>
            </a:r>
            <a:r>
              <a:rPr lang="en-US" sz="2400" dirty="0"/>
              <a:t>&lt;= 1, 0, 1) 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r>
              <a:rPr lang="en-US" sz="3000" dirty="0" smtClean="0">
                <a:effectLst/>
              </a:rPr>
              <a:t>Create a GLM using dem10m, </a:t>
            </a:r>
            <a:r>
              <a:rPr lang="en-US" sz="3000" dirty="0" err="1" smtClean="0">
                <a:effectLst/>
              </a:rPr>
              <a:t>eastness</a:t>
            </a:r>
            <a:r>
              <a:rPr lang="en-US" sz="3000" dirty="0" smtClean="0">
                <a:effectLst/>
              </a:rPr>
              <a:t>, </a:t>
            </a:r>
            <a:r>
              <a:rPr lang="en-US" sz="3000" dirty="0" err="1" smtClean="0">
                <a:effectLst/>
              </a:rPr>
              <a:t>northness</a:t>
            </a:r>
            <a:r>
              <a:rPr lang="en-US" sz="3000" dirty="0" smtClean="0">
                <a:effectLst/>
              </a:rPr>
              <a:t>, and </a:t>
            </a:r>
            <a:r>
              <a:rPr lang="en-US" sz="3000" dirty="0" err="1" smtClean="0">
                <a:effectLst/>
              </a:rPr>
              <a:t>maxent</a:t>
            </a:r>
            <a:r>
              <a:rPr lang="en-US" sz="3000" dirty="0" smtClean="0">
                <a:effectLst/>
              </a:rPr>
              <a:t> to predict </a:t>
            </a:r>
            <a:r>
              <a:rPr lang="en-US" sz="3000" dirty="0" err="1" smtClean="0">
                <a:effectLst/>
              </a:rPr>
              <a:t>spod_pres_con</a:t>
            </a:r>
            <a:r>
              <a:rPr lang="en-US" sz="3000" dirty="0" smtClean="0">
                <a:effectLst/>
              </a:rPr>
              <a:t>:</a:t>
            </a:r>
            <a:endParaRPr lang="en-US" sz="3000" dirty="0">
              <a:effectLst/>
            </a:endParaRP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GLM.1 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spod_pres_cons</a:t>
            </a:r>
            <a:r>
              <a:rPr lang="en-US" sz="2400" dirty="0" smtClean="0"/>
              <a:t> 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104900"/>
            <a:ext cx="8534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spod_pres_cons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 smtClean="0"/>
              <a:t>print(GLM.1)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642149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48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Use the following R code to spatially interpolate the GLM using environmental covariate </a:t>
            </a:r>
            <a:r>
              <a:rPr lang="en-US" sz="2800" dirty="0" err="1" smtClean="0">
                <a:effectLst/>
              </a:rPr>
              <a:t>rasters</a:t>
            </a:r>
            <a:r>
              <a:rPr lang="en-US" sz="2800" dirty="0" smtClean="0">
                <a:effectLst/>
              </a:rPr>
              <a:t>:</a:t>
            </a:r>
          </a:p>
          <a:p>
            <a:pPr lvl="1"/>
            <a:r>
              <a:rPr lang="en-US" sz="2000" dirty="0" smtClean="0"/>
              <a:t>Note: the following code only works if all </a:t>
            </a:r>
            <a:r>
              <a:rPr lang="en-US" sz="2000" dirty="0" err="1" smtClean="0"/>
              <a:t>rasters</a:t>
            </a:r>
            <a:r>
              <a:rPr lang="en-US" sz="2000" dirty="0" smtClean="0"/>
              <a:t> are co-registered, .</a:t>
            </a:r>
            <a:r>
              <a:rPr lang="en-US" sz="2000" dirty="0" err="1" smtClean="0"/>
              <a:t>img</a:t>
            </a:r>
            <a:r>
              <a:rPr lang="en-US" sz="2000" dirty="0" smtClean="0"/>
              <a:t> files, have the same projection and spatial extent, and are stored in your working directory.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/>
              <a:t>	 </a:t>
            </a:r>
            <a:endParaRPr lang="en-US" sz="90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rasters</a:t>
            </a:r>
            <a:r>
              <a:rPr lang="en-US" sz="2400" dirty="0"/>
              <a:t> = stack(</a:t>
            </a:r>
            <a:r>
              <a:rPr lang="en-US" sz="2400" dirty="0" err="1"/>
              <a:t>list.files</a:t>
            </a:r>
            <a:r>
              <a:rPr lang="en-US" sz="2400" dirty="0"/>
              <a:t>(</a:t>
            </a:r>
            <a:r>
              <a:rPr lang="en-US" sz="2400" dirty="0" err="1"/>
              <a:t>getwd</a:t>
            </a:r>
            <a:r>
              <a:rPr lang="en-US" sz="2400" dirty="0"/>
              <a:t>(), pattern="</a:t>
            </a:r>
            <a:r>
              <a:rPr lang="en-US" sz="2400" dirty="0" err="1"/>
              <a:t>img</a:t>
            </a:r>
            <a:r>
              <a:rPr lang="en-US" sz="2400" dirty="0"/>
              <a:t>$", </a:t>
            </a:r>
            <a:r>
              <a:rPr lang="en-US" sz="2400" dirty="0" err="1"/>
              <a:t>full.names</a:t>
            </a:r>
            <a:r>
              <a:rPr lang="en-US" sz="2400" dirty="0"/>
              <a:t> = FALSE</a:t>
            </a:r>
            <a:r>
              <a:rPr lang="en-US" sz="2400" dirty="0" smtClean="0"/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dirty="0"/>
              <a:t>predict(</a:t>
            </a:r>
            <a:r>
              <a:rPr lang="en-US" sz="2400" dirty="0" err="1"/>
              <a:t>rasters</a:t>
            </a:r>
            <a:r>
              <a:rPr lang="en-US" sz="2400" dirty="0"/>
              <a:t>, GLM.1, type= "fitted", progress = "window", overwrite = TRUE, filename = "spodic_pres_GLM1.img")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800" dirty="0" smtClean="0">
                <a:effectLst/>
              </a:rPr>
              <a:t>Add the raster </a:t>
            </a:r>
            <a:r>
              <a:rPr lang="en-US" sz="2800" dirty="0" smtClean="0">
                <a:effectLst/>
              </a:rPr>
              <a:t>"</a:t>
            </a:r>
            <a:r>
              <a:rPr lang="en-US" sz="2800" b="1" dirty="0" smtClean="0">
                <a:effectLst/>
              </a:rPr>
              <a:t>spodic_con_GLM1.img</a:t>
            </a:r>
            <a:r>
              <a:rPr lang="en-US" sz="2800" dirty="0" smtClean="0">
                <a:effectLst/>
              </a:rPr>
              <a:t>“ to ArcGIS</a:t>
            </a:r>
          </a:p>
          <a:p>
            <a:r>
              <a:rPr lang="en-US" sz="2800" dirty="0" smtClean="0">
                <a:effectLst/>
              </a:rPr>
              <a:t>Does </a:t>
            </a:r>
            <a:r>
              <a:rPr lang="en-US" sz="2800" dirty="0" smtClean="0">
                <a:effectLst/>
              </a:rPr>
              <a:t>it look reasonable?</a:t>
            </a:r>
          </a:p>
        </p:txBody>
      </p:sp>
      <p:sp>
        <p:nvSpPr>
          <p:cNvPr id="5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Technique used to analyze a dependent variable with a discrete response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altLang="en-US" sz="2400" dirty="0"/>
              <a:t>T</a:t>
            </a:r>
            <a:r>
              <a:rPr lang="en-US" altLang="en-US" sz="2400" dirty="0" smtClean="0"/>
              <a:t>he </a:t>
            </a:r>
            <a:r>
              <a:rPr lang="en-US" altLang="en-US" sz="2400" dirty="0"/>
              <a:t>independent variables </a:t>
            </a:r>
            <a:r>
              <a:rPr lang="en-US" altLang="en-US" sz="2400" dirty="0" smtClean="0"/>
              <a:t>are used to </a:t>
            </a:r>
            <a:r>
              <a:rPr lang="en-US" altLang="en-US" sz="2400" dirty="0"/>
              <a:t>estimate the probability </a:t>
            </a:r>
            <a:r>
              <a:rPr lang="en-US" altLang="en-US" sz="2400" dirty="0" smtClean="0"/>
              <a:t>of occurrence for the dependent variable</a:t>
            </a:r>
          </a:p>
          <a:p>
            <a:endParaRPr lang="en-US" sz="2400" dirty="0"/>
          </a:p>
          <a:p>
            <a:r>
              <a:rPr lang="en-US" sz="2400" dirty="0" smtClean="0"/>
              <a:t>Output values range from 0 – 1.0 (indicating 0 – 100% probability)</a:t>
            </a:r>
          </a:p>
          <a:p>
            <a:endParaRPr lang="en-US" sz="2400" dirty="0"/>
          </a:p>
          <a:p>
            <a:r>
              <a:rPr lang="en-US" sz="2400" dirty="0" smtClean="0"/>
              <a:t>A threshold value, often 0.5, is used to determine if the prediction is part of the modeled class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4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257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Explore </a:t>
            </a:r>
            <a:r>
              <a:rPr lang="en-US" sz="3000" dirty="0" err="1" smtClean="0"/>
              <a:t>spodic</a:t>
            </a:r>
            <a:r>
              <a:rPr lang="en-US" sz="3000" dirty="0" smtClean="0"/>
              <a:t> presence using a new field with a different classification of presence as the </a:t>
            </a:r>
            <a:r>
              <a:rPr lang="en-US" sz="3000" dirty="0" smtClean="0"/>
              <a:t>dependent variable.</a:t>
            </a:r>
            <a:endParaRPr lang="en-US" sz="3000" dirty="0"/>
          </a:p>
          <a:p>
            <a:r>
              <a:rPr lang="en-US" sz="3000" dirty="0" smtClean="0"/>
              <a:t>Reclassify </a:t>
            </a:r>
            <a:r>
              <a:rPr lang="en-US" sz="3000" dirty="0" smtClean="0"/>
              <a:t>other </a:t>
            </a:r>
            <a:r>
              <a:rPr lang="en-US" sz="3000" dirty="0" smtClean="0"/>
              <a:t>potential variables for </a:t>
            </a:r>
            <a:r>
              <a:rPr lang="en-US" sz="3000" dirty="0" smtClean="0"/>
              <a:t>presence (0 = absent, 1 = present), such as:</a:t>
            </a:r>
            <a:endParaRPr lang="en-US" sz="3000" dirty="0" smtClean="0"/>
          </a:p>
          <a:p>
            <a:pPr lvl="1"/>
            <a:r>
              <a:rPr lang="en-US" sz="2600" dirty="0" err="1" smtClean="0"/>
              <a:t>Folistic</a:t>
            </a:r>
            <a:r>
              <a:rPr lang="en-US" sz="2600" dirty="0" smtClean="0"/>
              <a:t> Epipedon  </a:t>
            </a:r>
            <a:endParaRPr lang="en-US" sz="2600" dirty="0" smtClean="0"/>
          </a:p>
          <a:p>
            <a:pPr lvl="1"/>
            <a:r>
              <a:rPr lang="en-US" sz="2600" dirty="0" smtClean="0"/>
              <a:t>“Off</a:t>
            </a:r>
            <a:r>
              <a:rPr lang="en-US" sz="2600" dirty="0" smtClean="0"/>
              <a:t>” drainage</a:t>
            </a:r>
          </a:p>
          <a:p>
            <a:pPr lvl="1"/>
            <a:r>
              <a:rPr lang="en-US" sz="2600" dirty="0" smtClean="0"/>
              <a:t>Stoniness</a:t>
            </a:r>
          </a:p>
          <a:p>
            <a:pPr lvl="1"/>
            <a:r>
              <a:rPr lang="en-US" sz="2600" dirty="0" err="1" smtClean="0"/>
              <a:t>Fragipan</a:t>
            </a:r>
            <a:endParaRPr lang="en-US" sz="2600" dirty="0" smtClean="0"/>
          </a:p>
        </p:txBody>
      </p:sp>
      <p:sp>
        <p:nvSpPr>
          <p:cNvPr id="5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486400"/>
          </a:xfrm>
        </p:spPr>
        <p:txBody>
          <a:bodyPr/>
          <a:lstStyle/>
          <a:p>
            <a:r>
              <a:rPr lang="en-US" dirty="0" err="1" smtClean="0"/>
              <a:t>Rcmdr</a:t>
            </a:r>
            <a:r>
              <a:rPr lang="en-US" dirty="0" smtClean="0"/>
              <a:t> has </a:t>
            </a:r>
            <a:r>
              <a:rPr lang="en-US" dirty="0" smtClean="0"/>
              <a:t>a logistic </a:t>
            </a:r>
            <a:r>
              <a:rPr lang="en-US" dirty="0" smtClean="0"/>
              <a:t>regression </a:t>
            </a:r>
            <a:r>
              <a:rPr lang="en-US" dirty="0" smtClean="0"/>
              <a:t>option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</a:t>
            </a:r>
            <a:r>
              <a:rPr lang="en-US" sz="3600" dirty="0" smtClean="0"/>
              <a:t>Regression </a:t>
            </a:r>
            <a:r>
              <a:rPr lang="en-US" sz="3600" dirty="0" smtClean="0"/>
              <a:t>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04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334000"/>
          </a:xfrm>
        </p:spPr>
        <p:txBody>
          <a:bodyPr/>
          <a:lstStyle/>
          <a:p>
            <a:r>
              <a:rPr lang="en-US" dirty="0" smtClean="0"/>
              <a:t>Convert the 0/1 values </a:t>
            </a:r>
            <a:r>
              <a:rPr lang="en-US" dirty="0"/>
              <a:t>in “</a:t>
            </a:r>
            <a:r>
              <a:rPr lang="en-US" dirty="0" err="1" smtClean="0"/>
              <a:t>spod_pres_cons</a:t>
            </a:r>
            <a:r>
              <a:rPr lang="en-US" dirty="0" smtClean="0"/>
              <a:t>” </a:t>
            </a:r>
            <a:r>
              <a:rPr lang="en-US" dirty="0" smtClean="0"/>
              <a:t>to a factor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7162800" cy="343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</a:t>
            </a:r>
            <a:r>
              <a:rPr lang="en-US" sz="3600" dirty="0" smtClean="0"/>
              <a:t>Regression </a:t>
            </a:r>
            <a:r>
              <a:rPr lang="en-US" sz="3600" dirty="0" smtClean="0"/>
              <a:t>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5334000"/>
          </a:xfrm>
        </p:spPr>
        <p:txBody>
          <a:bodyPr/>
          <a:lstStyle/>
          <a:p>
            <a:r>
              <a:rPr lang="en-US" dirty="0" smtClean="0"/>
              <a:t>Select the “</a:t>
            </a:r>
            <a:r>
              <a:rPr lang="en-US" dirty="0" err="1" smtClean="0"/>
              <a:t>spod_pres_cons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Hit OK</a:t>
            </a:r>
          </a:p>
          <a:p>
            <a:r>
              <a:rPr lang="en-US" dirty="0" smtClean="0"/>
              <a:t>When prompted to overwrite, </a:t>
            </a:r>
            <a:r>
              <a:rPr lang="en-US" dirty="0" smtClean="0"/>
              <a:t>hit </a:t>
            </a:r>
            <a:r>
              <a:rPr lang="en-US" dirty="0" smtClean="0"/>
              <a:t>Yes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516880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</a:t>
            </a:r>
            <a:r>
              <a:rPr lang="en-US" sz="3600" dirty="0" smtClean="0"/>
              <a:t>Regression </a:t>
            </a:r>
            <a:r>
              <a:rPr lang="en-US" sz="3600" dirty="0" smtClean="0"/>
              <a:t>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5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5181600"/>
          </a:xfrm>
        </p:spPr>
        <p:txBody>
          <a:bodyPr/>
          <a:lstStyle/>
          <a:p>
            <a:r>
              <a:rPr lang="en-US" dirty="0" smtClean="0"/>
              <a:t>Recode and hit OK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5999"/>
            <a:ext cx="4038600" cy="183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</a:t>
            </a:r>
            <a:r>
              <a:rPr lang="en-US" sz="3600" dirty="0" smtClean="0"/>
              <a:t>Regression </a:t>
            </a:r>
            <a:r>
              <a:rPr lang="en-US" sz="3600" dirty="0" smtClean="0"/>
              <a:t>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1442591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Open Generalized linear models</a:t>
            </a:r>
          </a:p>
          <a:p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604028" cy="304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</a:t>
            </a:r>
            <a:r>
              <a:rPr lang="en-US" sz="3600" dirty="0" smtClean="0"/>
              <a:t>Regression </a:t>
            </a:r>
            <a:r>
              <a:rPr lang="en-US" sz="3600" dirty="0" smtClean="0"/>
              <a:t>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6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12833"/>
            <a:ext cx="6324600" cy="450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349829"/>
            <a:ext cx="4121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model formula</a:t>
            </a:r>
            <a:endParaRPr lang="en-US" sz="3200" dirty="0"/>
          </a:p>
        </p:txBody>
      </p:sp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</a:t>
            </a:r>
            <a:r>
              <a:rPr lang="en-US" sz="3600" dirty="0" smtClean="0"/>
              <a:t>Regression </a:t>
            </a:r>
            <a:r>
              <a:rPr lang="en-US" sz="3600" dirty="0" smtClean="0"/>
              <a:t>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3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1450854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View output summary in </a:t>
            </a:r>
            <a:r>
              <a:rPr lang="en-US" sz="3200" dirty="0" err="1" smtClean="0"/>
              <a:t>Rcmdr</a:t>
            </a:r>
            <a:r>
              <a:rPr lang="en-US" sz="3200" dirty="0" smtClean="0"/>
              <a:t> Output Window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5619750" cy="437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</a:t>
            </a:r>
            <a:r>
              <a:rPr lang="en-US" sz="3600" dirty="0" smtClean="0"/>
              <a:t>Regression </a:t>
            </a:r>
            <a:r>
              <a:rPr lang="en-US" sz="3600" dirty="0" smtClean="0"/>
              <a:t>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49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-4292"/>
            <a:ext cx="7772400" cy="1470025"/>
          </a:xfrm>
        </p:spPr>
        <p:txBody>
          <a:bodyPr/>
          <a:lstStyle/>
          <a:p>
            <a:r>
              <a:rPr lang="en-US" sz="3600" dirty="0" smtClean="0"/>
              <a:t>Logistic </a:t>
            </a:r>
            <a:r>
              <a:rPr lang="en-US" sz="3600" dirty="0" smtClean="0"/>
              <a:t>Regression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49555"/>
            <a:ext cx="4114800" cy="360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828800"/>
            <a:ext cx="3190865" cy="3626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8135" y="5716199"/>
            <a:ext cx="188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Beaudette</a:t>
            </a:r>
            <a:r>
              <a:rPr lang="en-US" sz="1200" dirty="0"/>
              <a:t> </a:t>
            </a:r>
            <a:r>
              <a:rPr lang="en-US" sz="1200" dirty="0" smtClean="0"/>
              <a:t>&amp; </a:t>
            </a:r>
            <a:r>
              <a:rPr lang="en-US" sz="1200" dirty="0" err="1" smtClean="0"/>
              <a:t>O'Geen</a:t>
            </a:r>
            <a:r>
              <a:rPr lang="en-US" sz="1200" dirty="0" smtClean="0"/>
              <a:t>, 2009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716200"/>
            <a:ext cx="1790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Evans</a:t>
            </a:r>
            <a:r>
              <a:rPr lang="en-US" sz="1200" dirty="0"/>
              <a:t> </a:t>
            </a:r>
            <a:r>
              <a:rPr lang="en-US" sz="1200" dirty="0" smtClean="0"/>
              <a:t>&amp; </a:t>
            </a:r>
            <a:r>
              <a:rPr lang="en-US" sz="1200" dirty="0" err="1" smtClean="0"/>
              <a:t>Hartemink</a:t>
            </a:r>
            <a:r>
              <a:rPr lang="en-US" sz="1200" dirty="0" smtClean="0"/>
              <a:t>, </a:t>
            </a:r>
            <a:r>
              <a:rPr lang="en-US" sz="12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578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0" y="2192823"/>
            <a:ext cx="3770097" cy="352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199" y="6019800"/>
            <a:ext cx="2277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Ponded probability, NRCS, </a:t>
            </a:r>
            <a:r>
              <a:rPr lang="en-US" sz="1200" dirty="0" err="1" smtClean="0"/>
              <a:t>unpub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202516"/>
            <a:ext cx="3904332" cy="351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624387"/>
            <a:ext cx="301274" cy="109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07" y="4568833"/>
            <a:ext cx="266682" cy="1146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1000" y="6019799"/>
            <a:ext cx="221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Spodic</a:t>
            </a:r>
            <a:r>
              <a:rPr lang="en-US" sz="1200" dirty="0" smtClean="0"/>
              <a:t> probability, NRCS, </a:t>
            </a:r>
            <a:r>
              <a:rPr lang="en-US" sz="1200" dirty="0" err="1" smtClean="0"/>
              <a:t>unpub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50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The response variable is discrete, i.e. binomial. For 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 err="1" smtClean="0"/>
              <a:t>spodic</a:t>
            </a:r>
            <a:r>
              <a:rPr lang="en-US" sz="2000" dirty="0" smtClean="0"/>
              <a:t> present/absent = 1/0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fragipan</a:t>
            </a:r>
            <a:r>
              <a:rPr lang="en-US" sz="2000" dirty="0" smtClean="0"/>
              <a:t> present/absent = 1/0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plant community or species present/absent = 1/0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gopher turtle present/absent = 1/0</a:t>
            </a:r>
          </a:p>
          <a:p>
            <a:pPr marL="0" indent="0">
              <a:buNone/>
            </a:pPr>
            <a:r>
              <a:rPr lang="en-US" sz="900" dirty="0"/>
              <a:t>	</a:t>
            </a:r>
            <a:endParaRPr lang="en-US" sz="900" dirty="0" smtClean="0"/>
          </a:p>
          <a:p>
            <a:r>
              <a:rPr lang="en-US" sz="3000" dirty="0" smtClean="0"/>
              <a:t>The </a:t>
            </a:r>
            <a:r>
              <a:rPr lang="en-US" sz="3000" dirty="0" smtClean="0"/>
              <a:t>independent variables can be numeric or categorical  </a:t>
            </a:r>
          </a:p>
          <a:p>
            <a:r>
              <a:rPr lang="en-US" sz="3000" dirty="0" smtClean="0"/>
              <a:t>No assumptions for normality among independent variables</a:t>
            </a:r>
          </a:p>
          <a:p>
            <a:r>
              <a:rPr lang="en-US" sz="3000" b="1" dirty="0" smtClean="0"/>
              <a:t>Do</a:t>
            </a:r>
            <a:r>
              <a:rPr lang="en-US" sz="3000" dirty="0" smtClean="0"/>
              <a:t> check for highly correlated variables and select accordingly</a:t>
            </a:r>
            <a:endParaRPr lang="en-US" sz="30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minimum number of cases per independent variable is 10:1</a:t>
            </a:r>
          </a:p>
          <a:p>
            <a:endParaRPr lang="en-US" sz="800" dirty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preferred</a:t>
            </a:r>
            <a:r>
              <a:rPr lang="en-US" sz="2800" dirty="0" smtClean="0"/>
              <a:t> </a:t>
            </a:r>
            <a:r>
              <a:rPr lang="en-US" sz="2800" dirty="0"/>
              <a:t>number of cases per independent variable is </a:t>
            </a:r>
            <a:r>
              <a:rPr lang="en-US" sz="2800" dirty="0" smtClean="0"/>
              <a:t>20:1</a:t>
            </a:r>
          </a:p>
          <a:p>
            <a:endParaRPr lang="en-US" sz="800" dirty="0"/>
          </a:p>
          <a:p>
            <a:r>
              <a:rPr lang="en-US" sz="2800" dirty="0"/>
              <a:t>The </a:t>
            </a:r>
            <a:r>
              <a:rPr lang="en-US" sz="2800" b="1" dirty="0"/>
              <a:t>preferred</a:t>
            </a:r>
            <a:r>
              <a:rPr lang="en-US" sz="2800" dirty="0"/>
              <a:t> number of cases per independent variable is </a:t>
            </a:r>
            <a:r>
              <a:rPr lang="en-US" sz="2800" dirty="0" smtClean="0"/>
              <a:t>50:1 when </a:t>
            </a:r>
            <a:r>
              <a:rPr lang="en-US" sz="2800" dirty="0" smtClean="0"/>
              <a:t>using stepwise logistic regression </a:t>
            </a:r>
            <a:endParaRPr lang="en-US" sz="2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3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The measure </a:t>
            </a:r>
            <a:r>
              <a:rPr lang="en-US" altLang="en-US" sz="2800" dirty="0"/>
              <a:t>of </a:t>
            </a:r>
            <a:r>
              <a:rPr lang="en-US" altLang="en-US" sz="2800" dirty="0" smtClean="0"/>
              <a:t>model fit is the </a:t>
            </a:r>
            <a:r>
              <a:rPr lang="en-US" altLang="en-US" sz="2800" dirty="0"/>
              <a:t>likelihood </a:t>
            </a:r>
            <a:r>
              <a:rPr lang="en-US" altLang="en-US" sz="2800" dirty="0" smtClean="0"/>
              <a:t>value</a:t>
            </a:r>
          </a:p>
          <a:p>
            <a:pPr marL="0" indent="0">
              <a:buNone/>
            </a:pPr>
            <a:endParaRPr lang="en-US" altLang="en-US" sz="800" dirty="0"/>
          </a:p>
          <a:p>
            <a:r>
              <a:rPr lang="en-US" altLang="en-US" sz="2800" dirty="0" smtClean="0"/>
              <a:t> </a:t>
            </a:r>
            <a:r>
              <a:rPr lang="en-US" altLang="en-US" sz="2800" dirty="0"/>
              <a:t>A </a:t>
            </a:r>
            <a:r>
              <a:rPr lang="en-US" altLang="en-US" sz="2800" dirty="0" smtClean="0"/>
              <a:t> well fit model will </a:t>
            </a:r>
            <a:r>
              <a:rPr lang="en-US" altLang="en-US" sz="2800" dirty="0"/>
              <a:t>have a small likelihood </a:t>
            </a:r>
            <a:r>
              <a:rPr lang="en-US" altLang="en-US" sz="2800" dirty="0" smtClean="0"/>
              <a:t>value</a:t>
            </a:r>
          </a:p>
          <a:p>
            <a:endParaRPr lang="en-US" sz="800" dirty="0"/>
          </a:p>
          <a:p>
            <a:r>
              <a:rPr lang="en-US" sz="2800" dirty="0" smtClean="0"/>
              <a:t>Testing the strength of relationship among independent variables is done by testing the model against another model without any independent variables (i.e. pure chance)</a:t>
            </a:r>
            <a:endParaRPr lang="en-US" sz="2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88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endParaRPr lang="en-US" sz="2400" dirty="0" smtClean="0"/>
          </a:p>
          <a:p>
            <a:pPr marL="347472" indent="-347472">
              <a:spcBef>
                <a:spcPts val="0"/>
              </a:spcBef>
            </a:pPr>
            <a:r>
              <a:rPr lang="en-US" sz="2800" dirty="0" smtClean="0"/>
              <a:t>Sometimes </a:t>
            </a:r>
            <a:r>
              <a:rPr lang="en-US" sz="2800" dirty="0" smtClean="0"/>
              <a:t>a </a:t>
            </a:r>
            <a:r>
              <a:rPr lang="en-US" sz="2800" dirty="0" smtClean="0"/>
              <a:t>model will report a “fail to converge” error</a:t>
            </a:r>
          </a:p>
          <a:p>
            <a:pPr marL="347472" indent="-347472">
              <a:spcBef>
                <a:spcPts val="0"/>
              </a:spcBef>
              <a:buNone/>
            </a:pPr>
            <a:r>
              <a:rPr lang="en-US" sz="2800" dirty="0" smtClean="0"/>
              <a:t>    this seems to be a problem with small sample #s, or very few cases of one outcome compared to another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2800" dirty="0" smtClean="0"/>
              <a:t>Best </a:t>
            </a:r>
            <a:r>
              <a:rPr lang="en-US" sz="2800" dirty="0" smtClean="0"/>
              <a:t>to reject results if the Standard Error of any predictor is &gt; 2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2800" dirty="0" smtClean="0"/>
              <a:t>A pseudo R squared provides an idea of the strength of a relationship, but should only be used as a rough guide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800" dirty="0" smtClean="0"/>
              <a:t>The ultimate test of the model is an accuracy assessment comparing the predicted to observed</a:t>
            </a:r>
            <a:endParaRPr lang="en-US" sz="2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673975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5351778"/>
            <a:ext cx="730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 ratio of cases to independent variables ok?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600200" y="3048000"/>
            <a:ext cx="381000" cy="2876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1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1272</Words>
  <Application>Microsoft Office PowerPoint</Application>
  <PresentationFormat>On-screen Show (4:3)</PresentationFormat>
  <Paragraphs>213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Logistic Regression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Katey Yoast</cp:lastModifiedBy>
  <cp:revision>125</cp:revision>
  <dcterms:created xsi:type="dcterms:W3CDTF">2012-01-13T01:03:07Z</dcterms:created>
  <dcterms:modified xsi:type="dcterms:W3CDTF">2016-03-17T17:18:12Z</dcterms:modified>
</cp:coreProperties>
</file>