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7" r:id="rId3"/>
    <p:sldId id="298" r:id="rId4"/>
    <p:sldId id="303" r:id="rId5"/>
    <p:sldId id="312" r:id="rId6"/>
    <p:sldId id="300" r:id="rId7"/>
    <p:sldId id="301" r:id="rId8"/>
    <p:sldId id="299" r:id="rId9"/>
    <p:sldId id="302" r:id="rId10"/>
    <p:sldId id="307" r:id="rId11"/>
    <p:sldId id="304" r:id="rId12"/>
    <p:sldId id="315" r:id="rId13"/>
    <p:sldId id="316" r:id="rId14"/>
    <p:sldId id="317" r:id="rId15"/>
    <p:sldId id="318" r:id="rId16"/>
    <p:sldId id="319" r:id="rId17"/>
    <p:sldId id="296" r:id="rId18"/>
    <p:sldId id="294" r:id="rId19"/>
    <p:sldId id="306" r:id="rId20"/>
    <p:sldId id="314" r:id="rId21"/>
    <p:sldId id="297" r:id="rId22"/>
    <p:sldId id="310" r:id="rId23"/>
    <p:sldId id="308" r:id="rId24"/>
    <p:sldId id="309"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65254" autoAdjust="0"/>
  </p:normalViewPr>
  <p:slideViewPr>
    <p:cSldViewPr showGuides="1">
      <p:cViewPr varScale="1">
        <p:scale>
          <a:sx n="56" d="100"/>
          <a:sy n="56" d="100"/>
        </p:scale>
        <p:origin x="19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participants: Who has used linear regression before? What did you use it for and was it successful?</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not relevant. We watch out for outlying values at the upper right corner or at the lower right corner. Those spots are the places where cases can be influential against a regression line. Look for cases outside of a dashed line, Cook’s distance. When cases are outside of the Cook’s distance (meaning they have high Cook’s distance scores), the cases are influential to the regression results. The regression results will be altered if we exclude those cases.</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23</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 linear regression, R2 is the same as the correlation coefficient, r squared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a:p>
        </p:txBody>
      </p:sp>
    </p:spTree>
    <p:extLst>
      <p:ext uri="{BB962C8B-B14F-4D97-AF65-F5344CB8AC3E}">
        <p14:creationId xmlns:p14="http://schemas.microsoft.com/office/powerpoint/2010/main" val="83384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a:p>
        </p:txBody>
      </p:sp>
    </p:spTree>
    <p:extLst>
      <p:ext uri="{BB962C8B-B14F-4D97-AF65-F5344CB8AC3E}">
        <p14:creationId xmlns:p14="http://schemas.microsoft.com/office/powerpoint/2010/main" val="367533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11</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Thsi</a:t>
            </a:r>
            <a:r>
              <a:rPr lang="en-US" dirty="0" smtClean="0"/>
              <a:t> plot is used to detect non-linearity, unequal error variances, and outliers. In</a:t>
            </a:r>
            <a:r>
              <a:rPr lang="en-US" baseline="0" dirty="0" smtClean="0"/>
              <a:t> a perfect world, the observations would be equally spread around a horizontal line without any distinct patterns.  Do you see a linear trend? What about their variances? Are there any outliers? –click- what about this model?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Normality---notice the 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What</a:t>
            </a:r>
            <a:r>
              <a:rPr lang="en-US" baseline="0" dirty="0" smtClean="0"/>
              <a:t> does this plot tell you?</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222898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2/8/2016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2/8/2016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lstStyle/>
          <a:p>
            <a:pPr marL="0" indent="0">
              <a:buNone/>
            </a:pPr>
            <a:r>
              <a:rPr lang="en-US" dirty="0" smtClean="0"/>
              <a:t>****INSERT LINK TO LINEAR REGRESSION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400" dirty="0"/>
              <a:t>Discuss </a:t>
            </a:r>
            <a:r>
              <a:rPr lang="en-US" sz="2400" dirty="0" smtClean="0"/>
              <a:t>linear regression </a:t>
            </a:r>
            <a:r>
              <a:rPr lang="en-US" sz="2400" dirty="0"/>
              <a:t>modeling as it relates to soil survey.</a:t>
            </a:r>
          </a:p>
          <a:p>
            <a:pPr lvl="0"/>
            <a:r>
              <a:rPr lang="en-US" sz="2400" dirty="0" smtClean="0"/>
              <a:t>Compute </a:t>
            </a:r>
            <a:r>
              <a:rPr lang="en-US" sz="2400" dirty="0"/>
              <a:t>and interpret coefficients in a linear regression analysis in R.</a:t>
            </a:r>
          </a:p>
          <a:p>
            <a:r>
              <a:rPr lang="en-US" sz="2400" dirty="0" smtClean="0"/>
              <a:t>Interpolate a regression model in R to a raster output.</a:t>
            </a:r>
            <a:endParaRPr lang="en-US" sz="2400" dirty="0"/>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br>
              <a:rPr lang="en-US" dirty="0" smtClean="0"/>
            </a:br>
            <a:r>
              <a:rPr lang="en-US" dirty="0" smtClean="0"/>
              <a:t>Interpolating Regression Models</a:t>
            </a:r>
            <a:endParaRPr lang="en-US" dirty="0"/>
          </a:p>
        </p:txBody>
      </p:sp>
      <p:sp>
        <p:nvSpPr>
          <p:cNvPr id="3" name="Content Placeholder 2"/>
          <p:cNvSpPr>
            <a:spLocks noGrp="1"/>
          </p:cNvSpPr>
          <p:nvPr>
            <p:ph idx="1"/>
          </p:nvPr>
        </p:nvSpPr>
        <p:spPr/>
        <p:txBody>
          <a:bodyPr/>
          <a:lstStyle/>
          <a:p>
            <a:pPr marL="0" indent="0">
              <a:buNone/>
            </a:pPr>
            <a:r>
              <a:rPr lang="en-US" dirty="0"/>
              <a:t>****INSERT LINK TO LINEAR REGRESSION .RMD FILE****</a:t>
            </a:r>
          </a:p>
        </p:txBody>
      </p:sp>
    </p:spTree>
    <p:extLst>
      <p:ext uri="{BB962C8B-B14F-4D97-AF65-F5344CB8AC3E}">
        <p14:creationId xmlns:p14="http://schemas.microsoft.com/office/powerpoint/2010/main" val="189380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confine to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269480" cy="4800599"/>
              </a:xfrm>
            </p:spPr>
            <p:txBody>
              <a:bodyPr>
                <a:normAutofit/>
              </a:bodyPr>
              <a:lstStyle/>
              <a:p>
                <a:pPr marL="0" indent="0">
                  <a:spcBef>
                    <a:spcPct val="50000"/>
                  </a:spcBef>
                  <a:buNone/>
                </a:pPr>
                <a:r>
                  <a:rPr lang="en-US" altLang="en-US" sz="2200" dirty="0" smtClean="0"/>
                  <a:t>Mean Square Error (MSE) =</a:t>
                </a:r>
                <a:endParaRPr lang="en-US" altLang="en-US" sz="2200" dirty="0"/>
              </a:p>
              <a:p>
                <a:pPr marL="0" indent="0">
                  <a:spcBef>
                    <a:spcPct val="50000"/>
                  </a:spcBef>
                  <a:buNone/>
                </a:pPr>
                <a:endParaRPr lang="en-US" altLang="en-US" sz="900" dirty="0" smtClean="0"/>
              </a:p>
              <a:p>
                <a:pPr marL="0" indent="0">
                  <a:spcBef>
                    <a:spcPct val="50000"/>
                  </a:spcBef>
                  <a:buNone/>
                </a:pPr>
                <a:r>
                  <a:rPr lang="en-US" altLang="en-US" sz="2200" dirty="0" smtClean="0"/>
                  <a:t>Root Mean Square Error = </a:t>
                </a:r>
              </a:p>
              <a:p>
                <a:pPr marL="0" indent="0">
                  <a:spcBef>
                    <a:spcPct val="50000"/>
                  </a:spcBef>
                  <a:buNone/>
                </a:pPr>
                <a:endParaRPr lang="en-US" altLang="en-US" sz="10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𝒏</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a:latin typeface="Cambria Math" panose="02040503050406030204" pitchFamily="18" charset="0"/>
                              </a:rPr>
                              <m:t>𝒏</m:t>
                            </m:r>
                            <m:r>
                              <a:rPr lang="en-US" altLang="en-US" sz="2200" b="1" i="1">
                                <a:latin typeface="Cambria Math" panose="02040503050406030204" pitchFamily="18" charset="0"/>
                              </a:rPr>
                              <m:t>−</m:t>
                            </m:r>
                            <m:r>
                              <a:rPr lang="en-US" altLang="en-US" sz="2200" b="1" i="1">
                                <a:latin typeface="Cambria Math" panose="02040503050406030204" pitchFamily="18" charset="0"/>
                              </a:rPr>
                              <m:t>𝒑</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2200" b="1" dirty="0" smtClean="0"/>
              </a:p>
              <a:p>
                <a:pPr marL="0" indent="0">
                  <a:spcBef>
                    <a:spcPct val="50000"/>
                  </a:spcBef>
                  <a:buNone/>
                </a:pPr>
                <a:r>
                  <a:rPr lang="en-US" altLang="en-US" sz="2200" dirty="0" smtClean="0"/>
                  <a:t>Residual Standard Error = </a:t>
                </a:r>
              </a:p>
              <a:p>
                <a:pPr>
                  <a:spcBef>
                    <a:spcPct val="50000"/>
                  </a:spcBef>
                </a:pPr>
                <a:endParaRPr lang="en-US" altLang="en-US" b="1" dirty="0"/>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269480" cy="4800599"/>
              </a:xfrm>
              <a:blipFill rotWithShape="0">
                <a:blip r:embed="rId3"/>
                <a:stretch>
                  <a:fillRect l="-1090" t="-12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943496" y="1670864"/>
                <a:ext cx="2993898" cy="70760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spcBef>
                    <a:spcPct val="50000"/>
                  </a:spcBef>
                  <a:buFont typeface="Arial" pitchFamily="34" charset="0"/>
                  <a:buNone/>
                </a:pPr>
                <a14:m>
                  <m:oMathPara xmlns:m="http://schemas.openxmlformats.org/officeDocument/2006/math">
                    <m:oMathParaPr>
                      <m:jc m:val="centerGroup"/>
                    </m:oMathParaPr>
                    <m:oMath xmlns:m="http://schemas.openxmlformats.org/officeDocument/2006/math">
                      <m:f>
                        <m:fPr>
                          <m:ctrlPr>
                            <a:rPr lang="en-US" altLang="en-US" sz="2200" b="1" i="1" dirty="0" smtClean="0">
                              <a:latin typeface="Cambria Math" panose="02040503050406030204" pitchFamily="18" charset="0"/>
                            </a:rPr>
                          </m:ctrlPr>
                        </m:fPr>
                        <m:num>
                          <m:r>
                            <a:rPr lang="en-US" altLang="en-US" sz="2200" b="1" i="1" dirty="0" smtClean="0">
                              <a:latin typeface="Cambria Math" panose="02040503050406030204" pitchFamily="18" charset="0"/>
                            </a:rPr>
                            <m:t>𝑺𝑺𝑬</m:t>
                          </m:r>
                        </m:num>
                        <m:den>
                          <m:r>
                            <a:rPr lang="en-US" altLang="en-US" sz="2200" b="1" i="1" dirty="0" smtClean="0">
                              <a:latin typeface="Cambria Math" panose="02040503050406030204" pitchFamily="18" charset="0"/>
                            </a:rPr>
                            <m:t>𝒏</m:t>
                          </m:r>
                          <m:r>
                            <a:rPr lang="en-US" altLang="en-US" sz="2200" b="1" i="1" dirty="0" smtClean="0">
                              <a:latin typeface="Cambria Math" panose="02040503050406030204" pitchFamily="18" charset="0"/>
                            </a:rPr>
                            <m:t>−</m:t>
                          </m:r>
                          <m:r>
                            <a:rPr lang="en-US" altLang="en-US" sz="2200" b="1" i="1" dirty="0" smtClean="0">
                              <a:latin typeface="Cambria Math" panose="02040503050406030204" pitchFamily="18" charset="0"/>
                            </a:rPr>
                            <m:t>𝒑</m:t>
                          </m:r>
                          <m:r>
                            <a:rPr lang="en-US" altLang="en-US" sz="2200" b="1" i="1" dirty="0" smtClean="0">
                              <a:latin typeface="Cambria Math" panose="02040503050406030204" pitchFamily="18" charset="0"/>
                            </a:rPr>
                            <m:t>−</m:t>
                          </m:r>
                          <m:r>
                            <a:rPr lang="en-US" altLang="en-US" sz="2200" b="1" i="1" dirty="0" smtClean="0">
                              <a:latin typeface="Cambria Math" panose="02040503050406030204" pitchFamily="18" charset="0"/>
                            </a:rPr>
                            <m:t>𝟏</m:t>
                          </m:r>
                        </m:den>
                      </m:f>
                    </m:oMath>
                  </m:oMathPara>
                </a14:m>
                <a:endParaRPr lang="en-US" altLang="en-US" sz="2200" b="1"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943496" y="1670864"/>
                <a:ext cx="2993898" cy="707603"/>
              </a:xfrm>
              <a:prstGeom prst="rect">
                <a:avLst/>
              </a:prstGeom>
              <a:blipFill rotWithShape="0">
                <a:blip r:embed="rId4"/>
                <a:stretch>
                  <a:fillRect b="-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44857" y="2522088"/>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544857" y="2522088"/>
                <a:ext cx="1160619" cy="4708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3113136"/>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3113136"/>
                <a:ext cx="1160619" cy="72834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19600" y="4185049"/>
                <a:ext cx="116858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𝒏</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419600" y="4185049"/>
                <a:ext cx="1168589" cy="1092671"/>
              </a:xfrm>
              <a:prstGeom prst="rect">
                <a:avLst/>
              </a:prstGeom>
              <a:blipFill rotWithShape="0">
                <a:blip r:embed="rId7"/>
                <a:stretch>
                  <a:fillRect/>
                </a:stretch>
              </a:blipFill>
            </p:spPr>
            <p:txBody>
              <a:bodyPr/>
              <a:lstStyle/>
              <a:p>
                <a:r>
                  <a:rPr lang="en-US">
                    <a:noFill/>
                  </a:rPr>
                  <a:t> </a:t>
                </a:r>
              </a:p>
            </p:txBody>
          </p:sp>
        </mc:Fallback>
      </mc:AlternateContent>
      <p:sp>
        <p:nvSpPr>
          <p:cNvPr id="6" name="Rectangle 5"/>
          <p:cNvSpPr/>
          <p:nvPr/>
        </p:nvSpPr>
        <p:spPr>
          <a:xfrm>
            <a:off x="946404" y="5415199"/>
            <a:ext cx="7733538"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n = observations        p = variables</a:t>
            </a:r>
            <a:endParaRPr lang="en-US" altLang="en-US" sz="2000" dirty="0"/>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900" dirty="0" smtClean="0"/>
              <a:t>Bishop, T.F.A, A.B. </a:t>
            </a:r>
            <a:r>
              <a:rPr lang="en-US" sz="1900" dirty="0" err="1" smtClean="0"/>
              <a:t>McBratney</a:t>
            </a:r>
            <a:r>
              <a:rPr lang="en-US" sz="1900" dirty="0" smtClean="0"/>
              <a:t>. 2001. A comparison of prediction methods for the creation of field-extent soil property maps. </a:t>
            </a:r>
            <a:r>
              <a:rPr lang="en-US" sz="1900" dirty="0" err="1" smtClean="0"/>
              <a:t>Geoderma</a:t>
            </a:r>
            <a:r>
              <a:rPr lang="en-US" sz="1900" dirty="0" smtClean="0"/>
              <a:t>. 103: 1-2, 149-160.</a:t>
            </a:r>
          </a:p>
          <a:p>
            <a:pPr marL="0" indent="0">
              <a:buNone/>
            </a:pPr>
            <a:r>
              <a:rPr lang="en-US" altLang="en-US" sz="1900" dirty="0"/>
              <a:t>Faraway, J. J. 2002. Practical regression and </a:t>
            </a:r>
            <a:r>
              <a:rPr lang="en-US" altLang="en-US" sz="1900" dirty="0" err="1"/>
              <a:t>anova</a:t>
            </a:r>
            <a:r>
              <a:rPr lang="en-US" altLang="en-US" sz="1900" dirty="0"/>
              <a:t> using R. &lt; https://cran.r-project.org/doc/contrib/Faraway-PRA.pdf&gt;.</a:t>
            </a:r>
          </a:p>
          <a:p>
            <a:pPr marL="0" indent="0">
              <a:buNone/>
            </a:pPr>
            <a:r>
              <a:rPr lang="en-US" sz="1900" dirty="0" smtClean="0"/>
              <a:t>Seybold, C.A., P.R. </a:t>
            </a:r>
            <a:r>
              <a:rPr lang="en-US" sz="1900" dirty="0" err="1" smtClean="0"/>
              <a:t>Finnell</a:t>
            </a:r>
            <a:r>
              <a:rPr lang="en-US" sz="1900" dirty="0" smtClean="0"/>
              <a:t>, M.A. </a:t>
            </a:r>
            <a:r>
              <a:rPr lang="en-US" sz="1900" dirty="0" err="1" smtClean="0"/>
              <a:t>Elrashidi</a:t>
            </a:r>
            <a:r>
              <a:rPr lang="en-US" sz="1900" dirty="0" smtClean="0"/>
              <a:t>. 2009. Estimating total acidity from soil properties using linear models. Soil Science. 174:2, 88-93.</a:t>
            </a:r>
            <a:r>
              <a:rPr lang="en-US" sz="1900" dirty="0"/>
              <a:t> </a:t>
            </a:r>
            <a:endParaRPr lang="en-US" sz="1900" dirty="0" smtClean="0"/>
          </a:p>
          <a:p>
            <a:pPr marL="0" indent="0">
              <a:buNone/>
            </a:pPr>
            <a:r>
              <a:rPr lang="en-US" sz="1900" dirty="0" smtClean="0"/>
              <a:t>Wills</a:t>
            </a:r>
            <a:r>
              <a:rPr lang="en-US" sz="1900" dirty="0"/>
              <a:t>, S., C. Seybold, J. </a:t>
            </a:r>
            <a:r>
              <a:rPr lang="en-US" sz="1900" dirty="0" err="1"/>
              <a:t>Chiaretti</a:t>
            </a:r>
            <a:r>
              <a:rPr lang="en-US" sz="1900" dirty="0"/>
              <a:t>, C. </a:t>
            </a:r>
            <a:r>
              <a:rPr lang="en-US" sz="1900" dirty="0" err="1"/>
              <a:t>Sequeira</a:t>
            </a:r>
            <a:r>
              <a:rPr lang="en-US" sz="1900" dirty="0"/>
              <a:t>, and L. West. 2013. Quantifying tacit knowledge about soil SOC stocks using soil taxa and official soil series descriptions. Soil Science Society of America Journal. 77, 1711-1723</a:t>
            </a:r>
            <a:r>
              <a:rPr lang="en-US" sz="1900" dirty="0" smtClean="0"/>
              <a:t>.</a:t>
            </a:r>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200" dirty="0"/>
              <a:t>Regression </a:t>
            </a:r>
            <a:r>
              <a:rPr lang="en-US" altLang="en-US" sz="2200" dirty="0" smtClean="0"/>
              <a:t>attempts </a:t>
            </a:r>
            <a:r>
              <a:rPr lang="en-US" altLang="en-US" sz="2200" dirty="0"/>
              <a:t>to explain the variation in a dependent variable using the variation in </a:t>
            </a:r>
            <a:r>
              <a:rPr lang="en-US" altLang="en-US" sz="2200" dirty="0" smtClean="0"/>
              <a:t>one or more independent variable(s).</a:t>
            </a:r>
            <a:endParaRPr lang="en-US" altLang="en-US" sz="2200" dirty="0"/>
          </a:p>
          <a:p>
            <a:pPr lvl="0"/>
            <a:r>
              <a:rPr lang="en-US" sz="2200" dirty="0" smtClean="0"/>
              <a:t>Used in soil survey since the early 1900s </a:t>
            </a:r>
          </a:p>
          <a:p>
            <a:pPr lvl="0"/>
            <a:r>
              <a:rPr lang="en-US" sz="2200" dirty="0" smtClean="0"/>
              <a:t>Commonly used to develop </a:t>
            </a:r>
            <a:r>
              <a:rPr lang="en-US" sz="2200" dirty="0" err="1" smtClean="0"/>
              <a:t>pedotransfer</a:t>
            </a:r>
            <a:r>
              <a:rPr lang="en-US" sz="22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38400" y="4419602"/>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57800" y="4419602"/>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08070" y="4577809"/>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9600" y="4577810"/>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13100" y="4550110"/>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02494" y="4812214"/>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65081" y="5105400"/>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598601" y="4658326"/>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2992164" y="5059233"/>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26102" y="51248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200" u="sng" dirty="0" smtClean="0"/>
              <a:t>Simple</a:t>
            </a:r>
          </a:p>
          <a:p>
            <a:pPr lvl="1"/>
            <a:r>
              <a:rPr lang="en-US" sz="2000" dirty="0" smtClean="0"/>
              <a:t>One continuous dependent variable (Y) predicted from </a:t>
            </a:r>
            <a:r>
              <a:rPr lang="en-US" sz="2000" b="1" u="sng" dirty="0" smtClean="0"/>
              <a:t>one</a:t>
            </a:r>
            <a:r>
              <a:rPr lang="en-US" sz="2000" dirty="0" smtClean="0"/>
              <a:t> independent variable (X)</a:t>
            </a:r>
          </a:p>
          <a:p>
            <a:pPr lvl="1"/>
            <a:r>
              <a:rPr lang="en-US" sz="2000" b="1" u="sng" dirty="0" smtClean="0"/>
              <a:t>r</a:t>
            </a:r>
            <a:r>
              <a:rPr lang="en-US" sz="2000" b="1" u="sng" baseline="30000" dirty="0" smtClean="0"/>
              <a:t>2</a:t>
            </a:r>
            <a:r>
              <a:rPr lang="en-US" sz="2000" dirty="0" smtClean="0"/>
              <a:t> = proportion of variation in dependent variable Y explained by X</a:t>
            </a:r>
            <a:endParaRPr lang="en-US" dirty="0"/>
          </a:p>
          <a:p>
            <a:pPr marL="0" indent="0">
              <a:buNone/>
            </a:pPr>
            <a:r>
              <a:rPr lang="en-US" sz="2200" u="sng" dirty="0" smtClean="0"/>
              <a:t>Multiple</a:t>
            </a:r>
            <a:endParaRPr lang="en-US" sz="2200" u="sng" dirty="0"/>
          </a:p>
          <a:p>
            <a:pPr lvl="1"/>
            <a:r>
              <a:rPr lang="en-US" sz="2000" dirty="0"/>
              <a:t>One </a:t>
            </a:r>
            <a:r>
              <a:rPr lang="en-US" sz="2000" dirty="0" smtClean="0"/>
              <a:t>continuous dependent </a:t>
            </a:r>
            <a:r>
              <a:rPr lang="en-US" sz="2000" dirty="0"/>
              <a:t>variable (Y) predicted from </a:t>
            </a:r>
            <a:r>
              <a:rPr lang="en-US" sz="2000" b="1" u="sng" dirty="0" smtClean="0"/>
              <a:t>two or more </a:t>
            </a:r>
            <a:r>
              <a:rPr lang="en-US" sz="2000" dirty="0" smtClean="0"/>
              <a:t>independent variables (X</a:t>
            </a:r>
            <a:r>
              <a:rPr lang="en-US" sz="2000" baseline="-25000" dirty="0" smtClean="0"/>
              <a:t>1</a:t>
            </a:r>
            <a:r>
              <a:rPr lang="en-US" sz="2000" dirty="0" smtClean="0"/>
              <a:t>, X</a:t>
            </a:r>
            <a:r>
              <a:rPr lang="en-US" sz="2000" baseline="-25000" dirty="0" smtClean="0"/>
              <a:t>2</a:t>
            </a:r>
            <a:r>
              <a:rPr lang="en-US" sz="2000" dirty="0" smtClean="0"/>
              <a:t>, X</a:t>
            </a:r>
            <a:r>
              <a:rPr lang="en-US" sz="2000" baseline="-25000" dirty="0" smtClean="0"/>
              <a:t>k</a:t>
            </a:r>
            <a:r>
              <a:rPr lang="en-US" sz="2000" dirty="0" smtClean="0"/>
              <a:t>)</a:t>
            </a:r>
            <a:endParaRPr lang="en-US" sz="2000" dirty="0"/>
          </a:p>
          <a:p>
            <a:pPr lvl="1"/>
            <a:r>
              <a:rPr lang="en-US" sz="2000" b="1" u="sng" dirty="0"/>
              <a:t>R</a:t>
            </a:r>
            <a:r>
              <a:rPr lang="en-US" sz="2000" b="1" u="sng" baseline="30000" dirty="0" smtClean="0"/>
              <a:t>2</a:t>
            </a:r>
            <a:r>
              <a:rPr lang="en-US" sz="2000" dirty="0" smtClean="0"/>
              <a:t> </a:t>
            </a:r>
            <a:r>
              <a:rPr lang="en-US" sz="2000" dirty="0"/>
              <a:t>= proportion of variation in dependent variable Y explained by </a:t>
            </a:r>
            <a:r>
              <a:rPr lang="en-US" sz="2000" dirty="0" smtClean="0"/>
              <a:t>a set of independent variables (</a:t>
            </a:r>
            <a:r>
              <a:rPr lang="en-US" sz="2000" dirty="0"/>
              <a:t>X</a:t>
            </a:r>
            <a:r>
              <a:rPr lang="en-US" sz="2000" baseline="-25000" dirty="0"/>
              <a:t>1</a:t>
            </a:r>
            <a:r>
              <a:rPr lang="en-US" sz="2000" dirty="0"/>
              <a:t>, X</a:t>
            </a:r>
            <a:r>
              <a:rPr lang="en-US" sz="2000" baseline="-25000" dirty="0"/>
              <a:t>2</a:t>
            </a:r>
            <a:r>
              <a:rPr lang="en-US" sz="2000" dirty="0"/>
              <a:t>, X</a:t>
            </a:r>
            <a:r>
              <a:rPr lang="en-US" sz="2000" baseline="-25000" dirty="0"/>
              <a:t>k</a:t>
            </a:r>
            <a:r>
              <a:rPr lang="en-US" sz="2000" dirty="0" smtClean="0"/>
              <a:t>)</a:t>
            </a:r>
            <a:endParaRPr lang="en-US" sz="2000" dirty="0"/>
          </a:p>
          <a:p>
            <a:pPr lvl="1"/>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err="1" smtClean="0"/>
              <a:t>OC</a:t>
            </a:r>
            <a:r>
              <a:rPr lang="en-US" altLang="en-US" sz="3000" baseline="-25000" dirty="0" err="1" smtClean="0"/>
              <a:t>dc</a:t>
            </a:r>
            <a:r>
              <a:rPr lang="en-US" altLang="en-US" sz="3000" dirty="0" smtClean="0"/>
              <a:t> </a:t>
            </a:r>
            <a:r>
              <a:rPr lang="en-US" altLang="en-US" sz="3000" dirty="0"/>
              <a:t>= 0.25 + </a:t>
            </a:r>
            <a:r>
              <a:rPr lang="en-US" altLang="en-US" sz="3000" dirty="0" smtClean="0"/>
              <a:t>0.86(</a:t>
            </a:r>
            <a:r>
              <a:rPr lang="en-US" altLang="en-US" sz="3000" dirty="0" err="1" smtClean="0"/>
              <a:t>OC</a:t>
            </a:r>
            <a:r>
              <a:rPr lang="en-US" altLang="en-US" sz="3000" baseline="-25000" dirty="0" err="1"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err="1" smtClean="0"/>
              <a:t>OC</a:t>
            </a:r>
            <a:r>
              <a:rPr lang="en-US" altLang="en-US" sz="2000" baseline="-25000" dirty="0" err="1"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err="1" smtClean="0"/>
              <a:t>OC</a:t>
            </a:r>
            <a:r>
              <a:rPr lang="en-US" altLang="en-US" sz="2000" baseline="-25000" dirty="0" err="1" smtClean="0"/>
              <a:t>wc</a:t>
            </a:r>
            <a:r>
              <a:rPr lang="en-US" altLang="en-US" sz="2000" baseline="-25000" dirty="0" smtClean="0"/>
              <a:t>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Assumptions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altLang="en-US" sz="2200" dirty="0" smtClean="0"/>
              <a:t>Model errors follow a </a:t>
            </a:r>
            <a:r>
              <a:rPr lang="en-US" altLang="en-US" sz="2200" b="1" u="sng" dirty="0" smtClean="0"/>
              <a:t>normal distribution </a:t>
            </a:r>
            <a:r>
              <a:rPr lang="en-US" altLang="en-US" sz="2200" dirty="0" smtClean="0"/>
              <a:t>(</a:t>
            </a:r>
            <a:r>
              <a:rPr lang="el-GR" altLang="en-US" sz="2200" dirty="0" smtClean="0"/>
              <a:t>μ</a:t>
            </a:r>
            <a:r>
              <a:rPr lang="en-US" altLang="en-US" sz="2200" dirty="0" smtClean="0"/>
              <a:t>=0) with a </a:t>
            </a:r>
            <a:r>
              <a:rPr lang="en-US" altLang="en-US" sz="2200" b="1" u="sng" dirty="0" smtClean="0"/>
              <a:t>common variance</a:t>
            </a:r>
            <a:r>
              <a:rPr lang="en-US" altLang="en-US" sz="2200" dirty="0" smtClean="0"/>
              <a:t> (h</a:t>
            </a:r>
            <a:r>
              <a:rPr lang="en-US" sz="2200" dirty="0" smtClean="0"/>
              <a:t>omoscedasticity). </a:t>
            </a:r>
          </a:p>
          <a:p>
            <a:pPr marL="457200" indent="-457200">
              <a:buFont typeface="+mj-lt"/>
              <a:buAutoNum type="arabicPeriod"/>
            </a:pPr>
            <a:r>
              <a:rPr lang="en-US" sz="2200" dirty="0" smtClean="0"/>
              <a:t>Model errors are </a:t>
            </a:r>
            <a:r>
              <a:rPr lang="en-US" sz="2200" b="1" u="sng" dirty="0" smtClean="0"/>
              <a:t>independent</a:t>
            </a:r>
            <a:r>
              <a:rPr lang="en-US" sz="2200" dirty="0" smtClean="0"/>
              <a:t> of one another.</a:t>
            </a:r>
          </a:p>
          <a:p>
            <a:pPr marL="0" indent="0">
              <a:buNone/>
            </a:pPr>
            <a:endParaRPr lang="en-US" sz="2200" dirty="0"/>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11175</TotalTime>
  <Words>1307</Words>
  <Application>Microsoft Office PowerPoint</Application>
  <PresentationFormat>On-screen Show (4:3)</PresentationFormat>
  <Paragraphs>188</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Linear Regression</vt:lpstr>
      <vt:lpstr>Simple vs. Multiple Linear Regression</vt:lpstr>
      <vt:lpstr>Wills et al., 2013</vt:lpstr>
      <vt:lpstr>Seybold et al., 2009</vt:lpstr>
      <vt:lpstr>Model Assumptions</vt:lpstr>
      <vt:lpstr>Testing Model Assumptions</vt:lpstr>
      <vt:lpstr>Methodology</vt:lpstr>
      <vt:lpstr>Interpreting Model Results</vt:lpstr>
      <vt:lpstr>Diagnostic Plots</vt:lpstr>
      <vt:lpstr>Residuals vs Fitted</vt:lpstr>
      <vt:lpstr>QQ Plot</vt:lpstr>
      <vt:lpstr>Spread-Location</vt:lpstr>
      <vt:lpstr>Leverage Plot</vt:lpstr>
      <vt:lpstr>EXERCISE: Linear Regression</vt:lpstr>
      <vt:lpstr>Linear Regression in R</vt:lpstr>
      <vt:lpstr>Linear Regression in R – Diagnostic Tests</vt:lpstr>
      <vt:lpstr>EXERCISE: Interpolating Regression Models</vt:lpstr>
      <vt:lpstr>Summary</vt:lpstr>
      <vt:lpstr>Summary</vt:lpstr>
      <vt:lpstr>Additional Resources</vt:lpstr>
      <vt:lpstr>Additional Resources</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268</cp:revision>
  <dcterms:created xsi:type="dcterms:W3CDTF">2014-07-22T17:36:19Z</dcterms:created>
  <dcterms:modified xsi:type="dcterms:W3CDTF">2016-02-08T21:55:11Z</dcterms:modified>
</cp:coreProperties>
</file>