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7C4"/>
    <a:srgbClr val="2026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7A28-DD0E-514B-A6C1-98CAA5211EB4}" type="datetimeFigureOut">
              <a:rPr lang="en-US" smtClean="0"/>
              <a:t>28-Apr-15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D036-E44D-464C-87C7-C2294AD42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0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7A28-DD0E-514B-A6C1-98CAA5211EB4}" type="datetimeFigureOut">
              <a:rPr lang="en-US" smtClean="0"/>
              <a:t>28-Apr-15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D036-E44D-464C-87C7-C2294AD42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7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7A28-DD0E-514B-A6C1-98CAA5211EB4}" type="datetimeFigureOut">
              <a:rPr lang="en-US" smtClean="0"/>
              <a:t>28-Apr-15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D036-E44D-464C-87C7-C2294AD42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21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7A28-DD0E-514B-A6C1-98CAA5211EB4}" type="datetimeFigureOut">
              <a:rPr lang="en-US" smtClean="0"/>
              <a:t>28-Apr-15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D036-E44D-464C-87C7-C2294AD42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8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7A28-DD0E-514B-A6C1-98CAA5211EB4}" type="datetimeFigureOut">
              <a:rPr lang="en-US" smtClean="0"/>
              <a:t>28-Apr-15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D036-E44D-464C-87C7-C2294AD42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5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7A28-DD0E-514B-A6C1-98CAA5211EB4}" type="datetimeFigureOut">
              <a:rPr lang="en-US" smtClean="0"/>
              <a:t>28-Apr-15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D036-E44D-464C-87C7-C2294AD42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19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7A28-DD0E-514B-A6C1-98CAA5211EB4}" type="datetimeFigureOut">
              <a:rPr lang="en-US" smtClean="0"/>
              <a:t>28-Apr-15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D036-E44D-464C-87C7-C2294AD42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54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7A28-DD0E-514B-A6C1-98CAA5211EB4}" type="datetimeFigureOut">
              <a:rPr lang="en-US" smtClean="0"/>
              <a:t>28-Apr-15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D036-E44D-464C-87C7-C2294AD42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7A28-DD0E-514B-A6C1-98CAA5211EB4}" type="datetimeFigureOut">
              <a:rPr lang="en-US" smtClean="0"/>
              <a:t>28-Apr-15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D036-E44D-464C-87C7-C2294AD42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6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7A28-DD0E-514B-A6C1-98CAA5211EB4}" type="datetimeFigureOut">
              <a:rPr lang="en-US" smtClean="0"/>
              <a:t>28-Apr-15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D036-E44D-464C-87C7-C2294AD42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6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7A28-DD0E-514B-A6C1-98CAA5211EB4}" type="datetimeFigureOut">
              <a:rPr lang="en-US" smtClean="0"/>
              <a:t>28-Apr-15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D036-E44D-464C-87C7-C2294AD42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8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A7A28-DD0E-514B-A6C1-98CAA5211EB4}" type="datetimeFigureOut">
              <a:rPr lang="en-US" smtClean="0"/>
              <a:t>28-Apr-15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5D036-E44D-464C-87C7-C2294AD42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3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36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small" dirty="0" smtClean="0">
                <a:solidFill>
                  <a:srgbClr val="2F37C4"/>
                </a:solidFill>
                <a:latin typeface="Linux Biolinum O"/>
                <a:cs typeface="Linux Biolinum O"/>
              </a:rPr>
              <a:t>the challenge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a</a:t>
            </a:r>
            <a:r>
              <a:rPr lang="en-US" sz="3200" strike="noStrike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 lack of expertise in how to develop software and analyze data effectively and efficiently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strike="noStrik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inux Biolinum O"/>
                <a:ea typeface="DejaVu Sans"/>
                <a:cs typeface="Linux Biolinum O"/>
              </a:rPr>
              <a:t>Survey, Bioinformatics Resource Australia—EMBL (BRAEMBL)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Linux Biolinum O"/>
              <a:cs typeface="Linux Biolinum O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40632"/>
            <a:ext cx="9144000" cy="264803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3235264"/>
            <a:ext cx="4564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Linux Biolinum O"/>
                <a:cs typeface="Linux Biolinum O"/>
              </a:rPr>
              <a:t>What is your biggest bioinformatics difficulty?</a:t>
            </a:r>
            <a:endParaRPr lang="en-US" dirty="0">
              <a:latin typeface="Linux Biolinum O"/>
              <a:cs typeface="Linux Biolinum O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64850" y="3840632"/>
            <a:ext cx="4579150" cy="26480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09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small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inux Biolinum O"/>
                <a:cs typeface="Linux Biolinum O"/>
              </a:rPr>
              <a:t>the challenge</a:t>
            </a:r>
          </a:p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inux Biolinum O"/>
                <a:ea typeface="DejaVu Sans"/>
                <a:cs typeface="Linux Biolinum O"/>
              </a:rPr>
              <a:t>a</a:t>
            </a:r>
            <a:r>
              <a:rPr lang="en-US" sz="3200" strike="noStrik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inux Biolinum O"/>
                <a:ea typeface="DejaVu Sans"/>
                <a:cs typeface="Linux Biolinum O"/>
              </a:rPr>
              <a:t> lack of expertise in how to develop software and analyze data effectively and efficiently</a:t>
            </a:r>
          </a:p>
          <a:p>
            <a:pPr>
              <a:lnSpc>
                <a:spcPct val="100000"/>
              </a:lnSpc>
            </a:pPr>
            <a:r>
              <a:rPr lang="en-US" sz="3200" b="1" cap="small" dirty="0" smtClean="0">
                <a:solidFill>
                  <a:srgbClr val="2F37C4"/>
                </a:solidFill>
                <a:latin typeface="Linux Biolinum O"/>
                <a:cs typeface="Linux Biolinum O"/>
              </a:rPr>
              <a:t>the opportunity</a:t>
            </a:r>
          </a:p>
          <a:p>
            <a:pPr>
              <a:lnSpc>
                <a:spcPct val="100000"/>
              </a:lnSpc>
            </a:pPr>
            <a:r>
              <a:rPr lang="en-US" sz="3200" strike="noStrike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high quality, widely available training based on sound scientific principles and best practices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strike="noStrik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inux Biolinum O"/>
                <a:ea typeface="DejaVu Sans"/>
                <a:cs typeface="Linux Biolinum O"/>
              </a:rPr>
              <a:t>Survey, Bioinformatics Resource Australia—EMBL (BRAEMBL)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Linux Biolinum O"/>
              <a:cs typeface="Linux Biolinum 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40632"/>
            <a:ext cx="9144000" cy="264803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0" y="309400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Linux Biolinum O"/>
                <a:cs typeface="Linux Biolinum O"/>
              </a:rPr>
              <a:t>What is the most useful thing that [could be done] for you?</a:t>
            </a:r>
            <a:endParaRPr lang="en-US" dirty="0">
              <a:latin typeface="Linux Biolinum O"/>
              <a:cs typeface="Linux Biolinum 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235264"/>
            <a:ext cx="4564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Linux Biolinum O"/>
                <a:cs typeface="Linux Biolinum O"/>
              </a:rPr>
              <a:t>What is your biggest bioinformatics difficulty?</a:t>
            </a:r>
            <a:endParaRPr lang="en-US" dirty="0">
              <a:latin typeface="Linux Biolinum O"/>
              <a:cs typeface="Linux Biolinum O"/>
            </a:endParaRPr>
          </a:p>
        </p:txBody>
      </p:sp>
    </p:spTree>
    <p:extLst>
      <p:ext uri="{BB962C8B-B14F-4D97-AF65-F5344CB8AC3E}">
        <p14:creationId xmlns:p14="http://schemas.microsoft.com/office/powerpoint/2010/main" val="343984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4747901" y="952200"/>
            <a:ext cx="4396099" cy="14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strike="noStrike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Teach </a:t>
            </a:r>
            <a:r>
              <a:rPr lang="en-US" sz="2400" strike="noStrike" dirty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basic lab </a:t>
            </a:r>
            <a:r>
              <a:rPr lang="en-US" sz="2400" strike="noStrike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skills</a:t>
            </a:r>
          </a:p>
          <a:p>
            <a:pPr>
              <a:lnSpc>
                <a:spcPct val="100000"/>
              </a:lnSpc>
            </a:pPr>
            <a:r>
              <a:rPr lang="en-US" sz="2400" strike="noStrike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for scientific </a:t>
            </a:r>
            <a:r>
              <a:rPr lang="en-US" sz="2400" strike="noStrike" dirty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computing</a:t>
            </a:r>
            <a:endParaRPr dirty="0">
              <a:latin typeface="Linux Biolinum O"/>
              <a:cs typeface="Linux Biolinum O"/>
            </a:endParaRPr>
          </a:p>
          <a:p>
            <a:pPr algn="r">
              <a:lnSpc>
                <a:spcPct val="100000"/>
              </a:lnSpc>
            </a:pPr>
            <a:r>
              <a:rPr lang="en-US" sz="2400" strike="noStrike" dirty="0">
                <a:solidFill>
                  <a:srgbClr val="2F37C4"/>
                </a:solidFill>
                <a:latin typeface="Linux Biolinum O"/>
                <a:ea typeface="DejaVu Sans"/>
                <a:cs typeface="Linux Biolinum O"/>
              </a:rPr>
              <a:t>so that researchers can do more</a:t>
            </a:r>
            <a:endParaRPr dirty="0">
              <a:solidFill>
                <a:srgbClr val="2F37C4"/>
              </a:solidFill>
              <a:latin typeface="Linux Biolinum O"/>
              <a:cs typeface="Linux Biolinum O"/>
            </a:endParaRPr>
          </a:p>
          <a:p>
            <a:pPr algn="r">
              <a:lnSpc>
                <a:spcPct val="100000"/>
              </a:lnSpc>
            </a:pPr>
            <a:r>
              <a:rPr lang="en-US" sz="2400" strike="noStrike" dirty="0">
                <a:solidFill>
                  <a:srgbClr val="2F37C4"/>
                </a:solidFill>
                <a:latin typeface="Linux Biolinum O"/>
                <a:ea typeface="DejaVu Sans"/>
                <a:cs typeface="Linux Biolinum O"/>
              </a:rPr>
              <a:t>in less time and with less pain.</a:t>
            </a:r>
            <a:endParaRPr dirty="0">
              <a:solidFill>
                <a:srgbClr val="2F37C4"/>
              </a:solidFill>
              <a:latin typeface="Linux Biolinum O"/>
              <a:cs typeface="Linux Biolinum O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0" y="3767400"/>
            <a:ext cx="5391720" cy="191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i="1" strike="noStrike" dirty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Teach basic concepts, skills and tools for working </a:t>
            </a:r>
            <a:r>
              <a:rPr lang="en-US" sz="2400" i="1" strike="noStrike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effectively </a:t>
            </a:r>
            <a:r>
              <a:rPr lang="en-US" sz="2400" i="1" strike="noStrike" dirty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with </a:t>
            </a:r>
            <a:r>
              <a:rPr lang="en-US" sz="2400" i="1" strike="noStrike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data</a:t>
            </a:r>
          </a:p>
          <a:p>
            <a:pPr algn="r">
              <a:lnSpc>
                <a:spcPct val="100000"/>
              </a:lnSpc>
            </a:pPr>
            <a:r>
              <a:rPr lang="en-US" sz="2400" i="1" strike="noStrike" dirty="0" smtClean="0">
                <a:solidFill>
                  <a:srgbClr val="2F37C4"/>
                </a:solidFill>
                <a:latin typeface="Linux Biolinum O"/>
                <a:ea typeface="DejaVu Sans"/>
                <a:cs typeface="Linux Biolinum O"/>
              </a:rPr>
              <a:t>especially to those</a:t>
            </a:r>
          </a:p>
          <a:p>
            <a:pPr algn="r">
              <a:lnSpc>
                <a:spcPct val="100000"/>
              </a:lnSpc>
            </a:pPr>
            <a:r>
              <a:rPr lang="en-US" sz="2400" i="1" strike="noStrike" dirty="0" smtClean="0">
                <a:solidFill>
                  <a:srgbClr val="2F37C4"/>
                </a:solidFill>
                <a:latin typeface="Linux Biolinum O"/>
                <a:ea typeface="DejaVu Sans"/>
                <a:cs typeface="Linux Biolinum O"/>
              </a:rPr>
              <a:t>without prior </a:t>
            </a:r>
            <a:r>
              <a:rPr lang="en-US" sz="2400" i="1" strike="noStrike" dirty="0">
                <a:solidFill>
                  <a:srgbClr val="2F37C4"/>
                </a:solidFill>
                <a:latin typeface="Linux Biolinum O"/>
                <a:ea typeface="DejaVu Sans"/>
                <a:cs typeface="Linux Biolinum O"/>
              </a:rPr>
              <a:t>computational experience</a:t>
            </a:r>
            <a:r>
              <a:rPr lang="en-US" sz="2400" i="1" strike="noStrike" dirty="0" smtClean="0">
                <a:solidFill>
                  <a:srgbClr val="2F37C4"/>
                </a:solidFill>
                <a:latin typeface="Linux Biolinum O"/>
                <a:ea typeface="DejaVu Sans"/>
                <a:cs typeface="Linux Biolinum O"/>
              </a:rPr>
              <a:t>.</a:t>
            </a:r>
            <a:endParaRPr dirty="0">
              <a:solidFill>
                <a:srgbClr val="2F37C4"/>
              </a:solidFill>
              <a:latin typeface="Linux Biolinum O"/>
              <a:cs typeface="Linux Biolinum O"/>
            </a:endParaRPr>
          </a:p>
        </p:txBody>
      </p:sp>
      <p:pic>
        <p:nvPicPr>
          <p:cNvPr id="7" name="Picture 2"/>
          <p:cNvPicPr/>
          <p:nvPr/>
        </p:nvPicPr>
        <p:blipFill>
          <a:blip r:embed="rId2"/>
          <a:stretch/>
        </p:blipFill>
        <p:spPr>
          <a:xfrm>
            <a:off x="5825742" y="3767400"/>
            <a:ext cx="2674800" cy="1678680"/>
          </a:xfrm>
          <a:prstGeom prst="rect">
            <a:avLst/>
          </a:prstGeom>
          <a:ln>
            <a:noFill/>
          </a:ln>
        </p:spPr>
      </p:pic>
      <p:pic>
        <p:nvPicPr>
          <p:cNvPr id="9" name="Picture 8" descr="swc-logo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0934"/>
            <a:ext cx="3397896" cy="135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11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reen Shot 2015-04-24 at 10.52.21 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0772"/>
            <a:ext cx="9144000" cy="3977228"/>
          </a:xfrm>
          <a:prstGeom prst="rect">
            <a:avLst/>
          </a:prstGeom>
        </p:spPr>
      </p:pic>
      <p:pic>
        <p:nvPicPr>
          <p:cNvPr id="4" name="Picture 3" descr="swc-logo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0934"/>
            <a:ext cx="3397896" cy="1356390"/>
          </a:xfrm>
          <a:prstGeom prst="rect">
            <a:avLst/>
          </a:prstGeom>
        </p:spPr>
      </p:pic>
      <p:sp>
        <p:nvSpPr>
          <p:cNvPr id="5" name="CustomShape 1"/>
          <p:cNvSpPr/>
          <p:nvPr/>
        </p:nvSpPr>
        <p:spPr>
          <a:xfrm>
            <a:off x="3397896" y="-1"/>
            <a:ext cx="5746104" cy="29634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cap="small" dirty="0" smtClean="0">
                <a:solidFill>
                  <a:srgbClr val="2F37C4"/>
                </a:solidFill>
                <a:latin typeface="Linux Biolinum O"/>
                <a:ea typeface="DejaVu Sans"/>
                <a:cs typeface="Linux Biolinum O"/>
              </a:rPr>
              <a:t>workshops</a:t>
            </a:r>
            <a:endParaRPr sz="3200" b="1" cap="small" dirty="0">
              <a:solidFill>
                <a:srgbClr val="2F37C4"/>
              </a:solidFill>
              <a:latin typeface="Linux Biolinum O"/>
              <a:cs typeface="Linux Biolinum O"/>
            </a:endParaRPr>
          </a:p>
          <a:p>
            <a:pPr>
              <a:lnSpc>
                <a:spcPct val="100000"/>
              </a:lnSpc>
            </a:pPr>
            <a:r>
              <a:rPr lang="en-US" sz="3200" strike="noStrike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Since January 2012, we</a:t>
            </a:r>
            <a:r>
              <a:rPr lang="fr-FR" sz="3200" strike="noStrike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’</a:t>
            </a:r>
            <a:r>
              <a:rPr lang="en-US" sz="3200" dirty="0" err="1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ve</a:t>
            </a:r>
            <a:r>
              <a:rPr lang="en-US" sz="3200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 taught</a:t>
            </a:r>
            <a:endParaRPr lang="en-US" sz="3200" strike="noStrike" dirty="0" smtClean="0">
              <a:solidFill>
                <a:srgbClr val="000000"/>
              </a:solidFill>
              <a:latin typeface="Linux Biolinum O"/>
              <a:ea typeface="DejaVu Sans"/>
              <a:cs typeface="Linux Biolinum O"/>
            </a:endParaRPr>
          </a:p>
          <a:p>
            <a:pPr marL="342900" indent="-342900">
              <a:lnSpc>
                <a:spcPct val="100000"/>
              </a:lnSpc>
              <a:buFont typeface="Wingdings" charset="2"/>
              <a:buChar char="§"/>
            </a:pPr>
            <a:r>
              <a:rPr lang="en-US" sz="3200" strike="noStrike" dirty="0" smtClean="0">
                <a:solidFill>
                  <a:srgbClr val="20267D"/>
                </a:solidFill>
                <a:latin typeface="Linux Biolinum O"/>
                <a:ea typeface="DejaVu Sans"/>
                <a:cs typeface="Linux Biolinum O"/>
              </a:rPr>
              <a:t>340</a:t>
            </a:r>
            <a:r>
              <a:rPr lang="en-US" sz="3200" strike="noStrike" dirty="0" smtClean="0">
                <a:solidFill>
                  <a:srgbClr val="20267D"/>
                </a:solidFill>
                <a:latin typeface="Linux Biolinum O"/>
                <a:ea typeface="DejaVu Sans"/>
                <a:cs typeface="Linux Biolinum O"/>
              </a:rPr>
              <a:t>+ </a:t>
            </a:r>
            <a:r>
              <a:rPr lang="en-US" sz="3200" strike="noStrike" dirty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two-day workshops</a:t>
            </a:r>
            <a:endParaRPr sz="3200" dirty="0">
              <a:latin typeface="Linux Biolinum O"/>
              <a:cs typeface="Linux Biolinum O"/>
            </a:endParaRPr>
          </a:p>
          <a:p>
            <a:pPr marL="342900" indent="-342900">
              <a:lnSpc>
                <a:spcPct val="100000"/>
              </a:lnSpc>
              <a:buFont typeface="Wingdings" charset="2"/>
              <a:buChar char="§"/>
            </a:pPr>
            <a:r>
              <a:rPr lang="en-US" sz="3200" strike="noStrike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to </a:t>
            </a:r>
            <a:r>
              <a:rPr lang="en-US" sz="3200" strike="noStrike" dirty="0" smtClean="0">
                <a:solidFill>
                  <a:srgbClr val="20267D"/>
                </a:solidFill>
                <a:latin typeface="Linux Biolinum O"/>
                <a:ea typeface="DejaVu Sans"/>
                <a:cs typeface="Linux Biolinum O"/>
              </a:rPr>
              <a:t>10,000+</a:t>
            </a:r>
            <a:r>
              <a:rPr lang="en-US" sz="3200" strike="noStrike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 </a:t>
            </a:r>
            <a:r>
              <a:rPr lang="en-US" sz="3200" strike="noStrike" dirty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learners</a:t>
            </a:r>
            <a:endParaRPr sz="3200" dirty="0">
              <a:latin typeface="Linux Biolinum O"/>
              <a:cs typeface="Linux Biolinum O"/>
            </a:endParaRPr>
          </a:p>
          <a:p>
            <a:pPr marL="342900" indent="-342900">
              <a:lnSpc>
                <a:spcPct val="100000"/>
              </a:lnSpc>
              <a:buFont typeface="Wingdings" charset="2"/>
              <a:buChar char="§"/>
            </a:pPr>
            <a:r>
              <a:rPr lang="en-US" sz="3200" strike="noStrike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with </a:t>
            </a:r>
            <a:r>
              <a:rPr lang="en-US" sz="3200" strike="noStrike" dirty="0" smtClean="0">
                <a:solidFill>
                  <a:srgbClr val="20267D"/>
                </a:solidFill>
                <a:latin typeface="Linux Biolinum O"/>
                <a:ea typeface="DejaVu Sans"/>
                <a:cs typeface="Linux Biolinum O"/>
              </a:rPr>
              <a:t>250+</a:t>
            </a:r>
            <a:r>
              <a:rPr lang="en-US" sz="3200" strike="noStrike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 </a:t>
            </a:r>
            <a:r>
              <a:rPr lang="en-US" sz="3200" strike="noStrike" dirty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volunteers</a:t>
            </a:r>
            <a:endParaRPr sz="3200" dirty="0">
              <a:latin typeface="Linux Biolinum O"/>
              <a:cs typeface="Linux Biolinum O"/>
            </a:endParaRPr>
          </a:p>
          <a:p>
            <a:pPr marL="342900" indent="-342900">
              <a:lnSpc>
                <a:spcPct val="100000"/>
              </a:lnSpc>
              <a:buFont typeface="Wingdings" charset="2"/>
              <a:buChar char="§"/>
            </a:pPr>
            <a:r>
              <a:rPr lang="en-US" sz="3200" strike="noStrike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in </a:t>
            </a:r>
            <a:r>
              <a:rPr lang="en-US" sz="3200" strike="noStrike" dirty="0" smtClean="0">
                <a:solidFill>
                  <a:srgbClr val="20267D"/>
                </a:solidFill>
                <a:latin typeface="Linux Biolinum O"/>
                <a:ea typeface="DejaVu Sans"/>
                <a:cs typeface="Linux Biolinum O"/>
              </a:rPr>
              <a:t>25+</a:t>
            </a:r>
            <a:r>
              <a:rPr lang="en-US" sz="3200" strike="noStrike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 </a:t>
            </a:r>
            <a:r>
              <a:rPr lang="en-US" sz="3200" strike="noStrike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countries.</a:t>
            </a:r>
            <a:endParaRPr sz="3200" dirty="0">
              <a:latin typeface="Linux Biolinum O"/>
              <a:cs typeface="Linux Biolinum O"/>
            </a:endParaRPr>
          </a:p>
        </p:txBody>
      </p:sp>
      <p:sp>
        <p:nvSpPr>
          <p:cNvPr id="10" name="CustomShape 3"/>
          <p:cNvSpPr/>
          <p:nvPr/>
        </p:nvSpPr>
        <p:spPr>
          <a:xfrm>
            <a:off x="4411" y="6542280"/>
            <a:ext cx="4569794" cy="31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i="1" strike="noStrike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Workshops, January 2012–April 2015</a:t>
            </a:r>
            <a:endParaRPr dirty="0">
              <a:latin typeface="Linux Biolinum O"/>
              <a:cs typeface="Linux Biolinum O"/>
            </a:endParaRPr>
          </a:p>
        </p:txBody>
      </p:sp>
    </p:spTree>
    <p:extLst>
      <p:ext uri="{BB962C8B-B14F-4D97-AF65-F5344CB8AC3E}">
        <p14:creationId xmlns:p14="http://schemas.microsoft.com/office/powerpoint/2010/main" val="3191777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wc-logo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0934"/>
            <a:ext cx="3397896" cy="1356390"/>
          </a:xfrm>
          <a:prstGeom prst="rect">
            <a:avLst/>
          </a:prstGeom>
        </p:spPr>
      </p:pic>
      <p:sp>
        <p:nvSpPr>
          <p:cNvPr id="5" name="CustomShape 1"/>
          <p:cNvSpPr/>
          <p:nvPr/>
        </p:nvSpPr>
        <p:spPr>
          <a:xfrm>
            <a:off x="3397896" y="-1"/>
            <a:ext cx="5746104" cy="29634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cap="small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inux Biolinum O"/>
                <a:ea typeface="DejaVu Sans"/>
                <a:cs typeface="Linux Biolinum O"/>
              </a:rPr>
              <a:t>workshops</a:t>
            </a:r>
          </a:p>
          <a:p>
            <a:pPr>
              <a:lnSpc>
                <a:spcPct val="100000"/>
              </a:lnSpc>
            </a:pPr>
            <a:r>
              <a:rPr lang="en-US" sz="3200" b="1" strike="noStrike" cap="small" dirty="0" smtClean="0">
                <a:solidFill>
                  <a:srgbClr val="2F37C4"/>
                </a:solidFill>
                <a:latin typeface="Linux Biolinum O"/>
                <a:ea typeface="DejaVu Sans"/>
                <a:cs typeface="Linux Biolinum O"/>
              </a:rPr>
              <a:t>curriculum</a:t>
            </a:r>
            <a:endParaRPr lang="en-US" sz="3200" b="1" cap="small" dirty="0" smtClean="0">
              <a:solidFill>
                <a:srgbClr val="2F37C4"/>
              </a:solidFill>
              <a:latin typeface="Linux Biolinum O"/>
              <a:cs typeface="Linux Biolinum O"/>
            </a:endParaRPr>
          </a:p>
          <a:p>
            <a:pPr marL="342900" indent="-342900">
              <a:lnSpc>
                <a:spcPct val="100000"/>
              </a:lnSpc>
              <a:buFont typeface="Wingdings" charset="2"/>
              <a:buChar char="§"/>
            </a:pPr>
            <a:r>
              <a:rPr lang="en-US" sz="3200" strike="noStrike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Task automation (Unix shell)</a:t>
            </a:r>
          </a:p>
          <a:p>
            <a:pPr marL="342900" indent="-342900">
              <a:lnSpc>
                <a:spcPct val="100000"/>
              </a:lnSpc>
              <a:buFont typeface="Wingdings" charset="2"/>
              <a:buChar char="§"/>
            </a:pPr>
            <a:r>
              <a:rPr lang="en-US" sz="3200" strike="noStrike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Modular programming (Python, R, </a:t>
            </a:r>
            <a:r>
              <a:rPr lang="en-US" sz="3200" strike="noStrike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MATLAB)</a:t>
            </a:r>
            <a:endParaRPr lang="en-US" sz="3200" strike="noStrike" dirty="0" smtClean="0">
              <a:solidFill>
                <a:srgbClr val="000000"/>
              </a:solidFill>
              <a:latin typeface="Linux Biolinum O"/>
              <a:ea typeface="DejaVu Sans"/>
              <a:cs typeface="Linux Biolinum O"/>
            </a:endParaRPr>
          </a:p>
          <a:p>
            <a:pPr marL="342900" indent="-342900">
              <a:lnSpc>
                <a:spcPct val="100000"/>
              </a:lnSpc>
              <a:buFont typeface="Wingdings" charset="2"/>
              <a:buChar char="§"/>
            </a:pPr>
            <a:r>
              <a:rPr lang="en-US" sz="3200" strike="noStrike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Reproducibility and collaboration (</a:t>
            </a:r>
            <a:r>
              <a:rPr lang="en-US" sz="3200" strike="noStrike" dirty="0" err="1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Git</a:t>
            </a:r>
            <a:r>
              <a:rPr lang="en-US" sz="3200" strike="noStrike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 and </a:t>
            </a:r>
            <a:r>
              <a:rPr lang="en-US" sz="3200" strike="noStrike" dirty="0" err="1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GitHub</a:t>
            </a:r>
            <a:r>
              <a:rPr lang="en-US" sz="3200" dirty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)</a:t>
            </a:r>
            <a:endParaRPr lang="en-US" sz="3200" strike="noStrike" dirty="0" smtClean="0">
              <a:solidFill>
                <a:srgbClr val="000000"/>
              </a:solidFill>
              <a:latin typeface="Linux Biolinum O"/>
              <a:ea typeface="DejaVu Sans"/>
              <a:cs typeface="Linux Biolinum 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246" y="4626932"/>
            <a:ext cx="51181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42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wc-logo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0934"/>
            <a:ext cx="3397896" cy="1356390"/>
          </a:xfrm>
          <a:prstGeom prst="rect">
            <a:avLst/>
          </a:prstGeom>
        </p:spPr>
      </p:pic>
      <p:sp>
        <p:nvSpPr>
          <p:cNvPr id="5" name="CustomShape 1"/>
          <p:cNvSpPr/>
          <p:nvPr/>
        </p:nvSpPr>
        <p:spPr>
          <a:xfrm>
            <a:off x="3397896" y="-1"/>
            <a:ext cx="5746104" cy="29634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cap="small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inux Biolinum O"/>
                <a:ea typeface="DejaVu Sans"/>
                <a:cs typeface="Linux Biolinum O"/>
              </a:rPr>
              <a:t>workshops</a:t>
            </a:r>
          </a:p>
          <a:p>
            <a:pPr>
              <a:lnSpc>
                <a:spcPct val="100000"/>
              </a:lnSpc>
            </a:pPr>
            <a:r>
              <a:rPr lang="en-US" sz="3200" b="1" cap="small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inux Biolinum O"/>
                <a:ea typeface="DejaVu Sans"/>
                <a:cs typeface="Linux Biolinum O"/>
              </a:rPr>
              <a:t>curriculum</a:t>
            </a:r>
            <a:endParaRPr lang="en-US" sz="3200" b="1" strike="noStrike" cap="small" dirty="0" smtClean="0">
              <a:solidFill>
                <a:srgbClr val="2F37C4"/>
              </a:solidFill>
              <a:latin typeface="Linux Biolinum O"/>
              <a:ea typeface="DejaVu Sans"/>
              <a:cs typeface="Linux Biolinum O"/>
            </a:endParaRPr>
          </a:p>
          <a:p>
            <a:pPr>
              <a:lnSpc>
                <a:spcPct val="100000"/>
              </a:lnSpc>
            </a:pPr>
            <a:r>
              <a:rPr lang="en-US" sz="3200" b="1" strike="noStrike" cap="small" dirty="0" smtClean="0">
                <a:solidFill>
                  <a:srgbClr val="2F37C4"/>
                </a:solidFill>
                <a:latin typeface="Linux Biolinum O"/>
                <a:ea typeface="DejaVu Sans"/>
                <a:cs typeface="Linux Biolinum O"/>
              </a:rPr>
              <a:t>outcomes</a:t>
            </a:r>
            <a:endParaRPr lang="en-US" sz="3200" b="1" cap="small" dirty="0" smtClean="0">
              <a:solidFill>
                <a:srgbClr val="2F37C4"/>
              </a:solidFill>
              <a:latin typeface="Linux Biolinum O"/>
              <a:cs typeface="Linux Biolinum O"/>
            </a:endParaRPr>
          </a:p>
          <a:p>
            <a:pPr marL="342900" indent="-342900">
              <a:lnSpc>
                <a:spcPct val="100000"/>
              </a:lnSpc>
              <a:buFont typeface="Wingdings" charset="2"/>
              <a:buChar char="§"/>
            </a:pPr>
            <a:r>
              <a:rPr lang="en-US" sz="3200" strike="noStrike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Enable researchers to save  half a day a week (or more)  for the rest of their careers.</a:t>
            </a:r>
          </a:p>
          <a:p>
            <a:pPr marL="342900" indent="-342900">
              <a:lnSpc>
                <a:spcPct val="100000"/>
              </a:lnSpc>
              <a:buFont typeface="Wingdings" charset="2"/>
              <a:buChar char="§"/>
            </a:pPr>
            <a:r>
              <a:rPr lang="en-US" sz="3200" strike="noStrike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Prepare researchers for   </a:t>
            </a:r>
            <a:r>
              <a:rPr lang="en-US" sz="3200" strike="noStrike" dirty="0" smtClean="0">
                <a:solidFill>
                  <a:srgbClr val="2F37C4"/>
                </a:solidFill>
                <a:latin typeface="Linux Biolinum O"/>
                <a:ea typeface="DejaVu Sans"/>
                <a:cs typeface="Linux Biolinum O"/>
              </a:rPr>
              <a:t>reproducible research</a:t>
            </a:r>
            <a:r>
              <a:rPr lang="en-US" sz="3200" strike="noStrike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,       </a:t>
            </a:r>
            <a:r>
              <a:rPr lang="en-US" sz="3200" strike="noStrike" dirty="0" smtClean="0">
                <a:solidFill>
                  <a:srgbClr val="2F37C4"/>
                </a:solidFill>
                <a:latin typeface="Linux Biolinum O"/>
                <a:ea typeface="DejaVu Sans"/>
                <a:cs typeface="Linux Biolinum O"/>
              </a:rPr>
              <a:t>high-performance computing</a:t>
            </a:r>
            <a:r>
              <a:rPr lang="en-US" sz="3200" strike="noStrike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, and </a:t>
            </a:r>
            <a:r>
              <a:rPr lang="en-US" sz="3200" strike="noStrike" dirty="0" smtClean="0">
                <a:solidFill>
                  <a:srgbClr val="2F37C4"/>
                </a:solidFill>
                <a:latin typeface="Linux Biolinum O"/>
                <a:ea typeface="DejaVu Sans"/>
                <a:cs typeface="Linux Biolinum O"/>
              </a:rPr>
              <a:t>open science</a:t>
            </a:r>
            <a:r>
              <a:rPr lang="en-US" sz="3200" strike="noStrike" dirty="0" smtClean="0">
                <a:latin typeface="Linux Biolinum O"/>
                <a:ea typeface="DejaVu Sans"/>
                <a:cs typeface="Linux Biolinum O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Wingdings" charset="2"/>
              <a:buChar char="§"/>
            </a:pPr>
            <a:r>
              <a:rPr lang="en-US" sz="3200" strike="noStrike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Enable researchers to tackle </a:t>
            </a:r>
            <a:r>
              <a:rPr lang="en-US" sz="3200" strike="noStrike" dirty="0" smtClean="0">
                <a:solidFill>
                  <a:srgbClr val="2F37C4"/>
                </a:solidFill>
                <a:latin typeface="Linux Biolinum O"/>
                <a:ea typeface="DejaVu Sans"/>
                <a:cs typeface="Linux Biolinum O"/>
              </a:rPr>
              <a:t>entirely</a:t>
            </a:r>
            <a:r>
              <a:rPr lang="en-US" sz="2800" strike="noStrike" dirty="0" smtClean="0">
                <a:solidFill>
                  <a:srgbClr val="2F37C4"/>
                </a:solidFill>
                <a:latin typeface="Linux Biolinum O"/>
                <a:ea typeface="DejaVu Sans"/>
                <a:cs typeface="Linux Biolinum O"/>
              </a:rPr>
              <a:t> </a:t>
            </a:r>
            <a:r>
              <a:rPr lang="en-US" sz="3200" strike="noStrike" dirty="0" smtClean="0">
                <a:solidFill>
                  <a:srgbClr val="2F37C4"/>
                </a:solidFill>
                <a:latin typeface="Linux Biolinum O"/>
                <a:ea typeface="DejaVu Sans"/>
                <a:cs typeface="Linux Biolinum O"/>
              </a:rPr>
              <a:t>new</a:t>
            </a:r>
            <a:r>
              <a:rPr lang="en-US" sz="2800" strike="noStrike" dirty="0" smtClean="0">
                <a:solidFill>
                  <a:srgbClr val="2F37C4"/>
                </a:solidFill>
                <a:latin typeface="Linux Biolinum O"/>
                <a:ea typeface="DejaVu Sans"/>
                <a:cs typeface="Linux Biolinum O"/>
              </a:rPr>
              <a:t> </a:t>
            </a:r>
            <a:r>
              <a:rPr lang="en-US" sz="3200" strike="noStrike" dirty="0" smtClean="0">
                <a:solidFill>
                  <a:srgbClr val="2F37C4"/>
                </a:solidFill>
                <a:latin typeface="Linux Biolinum O"/>
                <a:ea typeface="DejaVu Sans"/>
                <a:cs typeface="Linux Biolinum O"/>
              </a:rPr>
              <a:t>kinds of problems</a:t>
            </a:r>
            <a:r>
              <a:rPr lang="en-US" sz="3200" strike="noStrike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1" y="6285766"/>
            <a:ext cx="9143999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strike="noStrike" dirty="0" smtClean="0">
                <a:solidFill>
                  <a:srgbClr val="20267D"/>
                </a:solidFill>
                <a:latin typeface="Linux Biolinum O"/>
                <a:ea typeface="DejaVu Sans"/>
                <a:cs typeface="Linux Biolinum O"/>
              </a:rPr>
              <a:t>http://</a:t>
            </a:r>
            <a:r>
              <a:rPr lang="en-US" sz="3200" strike="noStrike" dirty="0" smtClean="0">
                <a:solidFill>
                  <a:srgbClr val="2F37C4"/>
                </a:solidFill>
                <a:latin typeface="Linux Biolinum O"/>
                <a:ea typeface="DejaVu Sans"/>
                <a:cs typeface="Linux Biolinum O"/>
              </a:rPr>
              <a:t>software-</a:t>
            </a:r>
            <a:r>
              <a:rPr lang="en-US" sz="3200" strike="noStrike" dirty="0" err="1" smtClean="0">
                <a:solidFill>
                  <a:srgbClr val="2F37C4"/>
                </a:solidFill>
                <a:latin typeface="Linux Biolinum O"/>
                <a:ea typeface="DejaVu Sans"/>
                <a:cs typeface="Linux Biolinum O"/>
              </a:rPr>
              <a:t>carpentry</a:t>
            </a:r>
            <a:r>
              <a:rPr lang="en-US" sz="3200" strike="noStrike" dirty="0" err="1" smtClean="0">
                <a:solidFill>
                  <a:srgbClr val="20267D"/>
                </a:solidFill>
                <a:latin typeface="Linux Biolinum O"/>
                <a:ea typeface="DejaVu Sans"/>
                <a:cs typeface="Linux Biolinum O"/>
              </a:rPr>
              <a:t>.org</a:t>
            </a:r>
            <a:endParaRPr lang="en-US" sz="3200" dirty="0">
              <a:solidFill>
                <a:srgbClr val="20267D"/>
              </a:solidFill>
              <a:latin typeface="Linux Biolinum O"/>
              <a:cs typeface="Linux Biolinum O"/>
            </a:endParaRPr>
          </a:p>
        </p:txBody>
      </p:sp>
    </p:spTree>
    <p:extLst>
      <p:ext uri="{BB962C8B-B14F-4D97-AF65-F5344CB8AC3E}">
        <p14:creationId xmlns:p14="http://schemas.microsoft.com/office/powerpoint/2010/main" val="2370806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3397896" y="-1"/>
            <a:ext cx="5746104" cy="29634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cap="small" dirty="0" smtClean="0">
                <a:solidFill>
                  <a:srgbClr val="2F37C4"/>
                </a:solidFill>
                <a:latin typeface="Linux Biolinum O"/>
                <a:ea typeface="DejaVu Sans"/>
                <a:cs typeface="Linux Biolinum O"/>
              </a:rPr>
              <a:t>overview</a:t>
            </a:r>
            <a:endParaRPr lang="en-US" sz="3200" b="1" cap="small" dirty="0" smtClean="0">
              <a:solidFill>
                <a:srgbClr val="2F37C4"/>
              </a:solidFill>
              <a:latin typeface="Linux Biolinum O"/>
              <a:cs typeface="Linux Biolinum O"/>
            </a:endParaRPr>
          </a:p>
          <a:p>
            <a:pPr marL="342900" indent="-342900">
              <a:lnSpc>
                <a:spcPct val="100000"/>
              </a:lnSpc>
              <a:buFont typeface="Wingdings" charset="2"/>
              <a:buChar char="§"/>
            </a:pPr>
            <a:r>
              <a:rPr lang="en-US" sz="3200" strike="noStrike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Sister organization of SWC</a:t>
            </a:r>
          </a:p>
          <a:p>
            <a:pPr marL="342900" indent="-342900">
              <a:lnSpc>
                <a:spcPct val="100000"/>
              </a:lnSpc>
              <a:buFont typeface="Wingdings" charset="2"/>
              <a:buChar char="§"/>
            </a:pPr>
            <a:r>
              <a:rPr lang="en-US" sz="3200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Officially began November 2014 (with NSF support)</a:t>
            </a:r>
          </a:p>
          <a:p>
            <a:pPr marL="342900" indent="-342900">
              <a:lnSpc>
                <a:spcPct val="100000"/>
              </a:lnSpc>
              <a:buFont typeface="Wingdings" charset="2"/>
              <a:buChar char="§"/>
            </a:pPr>
            <a:r>
              <a:rPr lang="en-US" sz="3200" strike="noStrike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24 workshops planned in 2015</a:t>
            </a:r>
          </a:p>
        </p:txBody>
      </p:sp>
      <p:pic>
        <p:nvPicPr>
          <p:cNvPr id="6" name="Picture 2"/>
          <p:cNvPicPr/>
          <p:nvPr/>
        </p:nvPicPr>
        <p:blipFill>
          <a:blip r:embed="rId2"/>
          <a:stretch/>
        </p:blipFill>
        <p:spPr>
          <a:xfrm>
            <a:off x="357075" y="643757"/>
            <a:ext cx="2674800" cy="1678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5014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3397896" y="-1"/>
            <a:ext cx="5746104" cy="29634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cap="small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inux Biolinum O"/>
                <a:ea typeface="DejaVu Sans"/>
                <a:cs typeface="Linux Biolinum O"/>
              </a:rPr>
              <a:t>overview</a:t>
            </a:r>
          </a:p>
          <a:p>
            <a:pPr>
              <a:lnSpc>
                <a:spcPct val="100000"/>
              </a:lnSpc>
            </a:pPr>
            <a:r>
              <a:rPr lang="en-US" sz="3200" b="1" strike="noStrike" cap="small" dirty="0" smtClean="0">
                <a:solidFill>
                  <a:srgbClr val="2F37C4"/>
                </a:solidFill>
                <a:latin typeface="Linux Biolinum O"/>
                <a:ea typeface="DejaVu Sans"/>
                <a:cs typeface="Linux Biolinum O"/>
              </a:rPr>
              <a:t>curriculum</a:t>
            </a:r>
            <a:endParaRPr lang="en-US" sz="3200" b="1" cap="small" dirty="0" smtClean="0">
              <a:solidFill>
                <a:srgbClr val="2F37C4"/>
              </a:solidFill>
              <a:latin typeface="Linux Biolinum O"/>
              <a:cs typeface="Linux Biolinum O"/>
            </a:endParaRPr>
          </a:p>
          <a:p>
            <a:pPr marL="342900" indent="-342900">
              <a:lnSpc>
                <a:spcPct val="100000"/>
              </a:lnSpc>
              <a:buFont typeface="Wingdings" charset="2"/>
              <a:buChar char="§"/>
            </a:pPr>
            <a:r>
              <a:rPr lang="en-US" sz="3200" strike="noStrike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Domain-specific data focus (biology, genomics, geoscience, social sciences)</a:t>
            </a:r>
          </a:p>
          <a:p>
            <a:pPr marL="342900" indent="-342900">
              <a:lnSpc>
                <a:spcPct val="100000"/>
              </a:lnSpc>
              <a:buFont typeface="Wingdings" charset="2"/>
              <a:buChar char="§"/>
            </a:pPr>
            <a:r>
              <a:rPr lang="en-US" sz="3200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Data analysis in effective and reproducible way</a:t>
            </a:r>
          </a:p>
          <a:p>
            <a:pPr marL="342900" indent="-342900">
              <a:lnSpc>
                <a:spcPct val="100000"/>
              </a:lnSpc>
              <a:buFont typeface="Wingdings" charset="2"/>
              <a:buChar char="§"/>
            </a:pPr>
            <a:r>
              <a:rPr lang="en-US" sz="3200" strike="noStrike" dirty="0" smtClean="0">
                <a:solidFill>
                  <a:srgbClr val="000000"/>
                </a:solidFill>
                <a:latin typeface="Linux Biolinum O"/>
                <a:ea typeface="DejaVu Sans"/>
                <a:cs typeface="Linux Biolinum O"/>
              </a:rPr>
              <a:t>Novices targeted                   (no prerequisites or prior assumed knowledge)</a:t>
            </a:r>
          </a:p>
          <a:p>
            <a:pPr marL="342900" indent="-342900">
              <a:lnSpc>
                <a:spcPct val="100000"/>
              </a:lnSpc>
              <a:buFont typeface="Wingdings" charset="2"/>
              <a:buChar char="§"/>
            </a:pPr>
            <a:endParaRPr lang="en-US" sz="3200" strike="noStrike" dirty="0" smtClean="0">
              <a:solidFill>
                <a:srgbClr val="000000"/>
              </a:solidFill>
              <a:latin typeface="Linux Biolinum O"/>
              <a:ea typeface="DejaVu Sans"/>
              <a:cs typeface="Linux Biolinum O"/>
            </a:endParaRPr>
          </a:p>
          <a:p>
            <a:pPr>
              <a:lnSpc>
                <a:spcPct val="100000"/>
              </a:lnSpc>
            </a:pPr>
            <a:endParaRPr lang="en-US" sz="3200" b="1" cap="small" dirty="0" smtClean="0">
              <a:solidFill>
                <a:srgbClr val="2F37C4"/>
              </a:solidFill>
              <a:latin typeface="Linux Biolinum O"/>
              <a:cs typeface="Linux Biolinum 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285766"/>
            <a:ext cx="9143999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strike="noStrike" dirty="0" smtClean="0">
                <a:solidFill>
                  <a:srgbClr val="20267D"/>
                </a:solidFill>
                <a:latin typeface="Linux Biolinum O"/>
                <a:ea typeface="DejaVu Sans"/>
                <a:cs typeface="Linux Biolinum O"/>
              </a:rPr>
              <a:t>http://</a:t>
            </a:r>
            <a:r>
              <a:rPr lang="en-US" sz="3200" strike="noStrike" dirty="0" err="1" smtClean="0">
                <a:solidFill>
                  <a:srgbClr val="2F37C4"/>
                </a:solidFill>
                <a:latin typeface="Linux Biolinum O"/>
                <a:ea typeface="DejaVu Sans"/>
                <a:cs typeface="Linux Biolinum O"/>
              </a:rPr>
              <a:t>datacarpentry</a:t>
            </a:r>
            <a:r>
              <a:rPr lang="en-US" sz="3200" strike="noStrike" dirty="0" err="1" smtClean="0">
                <a:solidFill>
                  <a:srgbClr val="20267D"/>
                </a:solidFill>
                <a:latin typeface="Linux Biolinum O"/>
                <a:ea typeface="DejaVu Sans"/>
                <a:cs typeface="Linux Biolinum O"/>
              </a:rPr>
              <a:t>.org</a:t>
            </a:r>
            <a:endParaRPr lang="en-US" sz="3200" dirty="0">
              <a:solidFill>
                <a:srgbClr val="20267D"/>
              </a:solidFill>
              <a:latin typeface="Linux Biolinum O"/>
              <a:cs typeface="Linux Biolinum O"/>
            </a:endParaRPr>
          </a:p>
        </p:txBody>
      </p:sp>
      <p:pic>
        <p:nvPicPr>
          <p:cNvPr id="6" name="Picture 2"/>
          <p:cNvPicPr/>
          <p:nvPr/>
        </p:nvPicPr>
        <p:blipFill>
          <a:blip r:embed="rId2"/>
          <a:stretch/>
        </p:blipFill>
        <p:spPr>
          <a:xfrm>
            <a:off x="357075" y="643757"/>
            <a:ext cx="2674800" cy="1678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870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311</Words>
  <Application>Microsoft Macintosh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Neal Davis</dc:creator>
  <cp:lastModifiedBy>Neal Davis</cp:lastModifiedBy>
  <cp:revision>7</cp:revision>
  <dcterms:created xsi:type="dcterms:W3CDTF">2015-04-24T15:25:03Z</dcterms:created>
  <dcterms:modified xsi:type="dcterms:W3CDTF">2015-04-28T14:20:23Z</dcterms:modified>
</cp:coreProperties>
</file>