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C4"/>
    <a:srgbClr val="202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7A28-DD0E-514B-A6C1-98CAA5211EB4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36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>
                <a:solidFill>
                  <a:srgbClr val="2F37C4"/>
                </a:solidFill>
                <a:latin typeface="Linux Biolinum O"/>
                <a:cs typeface="Linux Biolinum O"/>
              </a:rPr>
              <a:t>the challenge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a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lack of expertise in how to develop software and analyze data effectively and efficiently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Survey, Bioinformatics Resource Australia—EMBL (BRAEMBL)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Linux Biolinum O"/>
              <a:cs typeface="Linux Biolinum 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632"/>
            <a:ext cx="9144000" cy="26480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235264"/>
            <a:ext cx="456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ux Biolinum O"/>
                <a:cs typeface="Linux Biolinum O"/>
              </a:rPr>
              <a:t>What is your biggest bioinformatics difficulty?</a:t>
            </a:r>
            <a:endParaRPr lang="en-US" dirty="0">
              <a:latin typeface="Linux Biolinum O"/>
              <a:cs typeface="Linux Biolinum 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4850" y="3840632"/>
            <a:ext cx="4579150" cy="2648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cs typeface="Linux Biolinum O"/>
              </a:rPr>
              <a:t>the challenge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a</a:t>
            </a:r>
            <a:r>
              <a:rPr lang="en-US" sz="3200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 lack of expertise in how to develop software and analyze data effectively and efficiently</a:t>
            </a:r>
          </a:p>
          <a:p>
            <a:pPr>
              <a:lnSpc>
                <a:spcPct val="100000"/>
              </a:lnSpc>
            </a:pPr>
            <a:r>
              <a:rPr lang="en-US" sz="3200" b="1" cap="small" dirty="0" smtClean="0">
                <a:solidFill>
                  <a:srgbClr val="2F37C4"/>
                </a:solidFill>
                <a:latin typeface="Linux Biolinum O"/>
                <a:cs typeface="Linux Biolinum O"/>
              </a:rPr>
              <a:t>the opportunity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high quality, widely available training based on sound scientific principles and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Survey, Bioinformatics Resource Australia—EMBL (BRAEMBL)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Linux Biolinum O"/>
              <a:cs typeface="Linux Biolinum 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632"/>
            <a:ext cx="9144000" cy="2648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30940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inux Biolinum O"/>
                <a:cs typeface="Linux Biolinum O"/>
              </a:rPr>
              <a:t>What is the most useful thing that [could be done] for you?</a:t>
            </a:r>
            <a:endParaRPr lang="en-US" dirty="0">
              <a:latin typeface="Linux Biolinum O"/>
              <a:cs typeface="Linux Biolinum 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235264"/>
            <a:ext cx="456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ux Biolinum O"/>
                <a:cs typeface="Linux Biolinum O"/>
              </a:rPr>
              <a:t>What is your biggest bioinformatics difficulty?</a:t>
            </a:r>
            <a:endParaRPr lang="en-US" dirty="0">
              <a:latin typeface="Linux Biolinum O"/>
              <a:cs typeface="Linux Biolinum O"/>
            </a:endParaRPr>
          </a:p>
        </p:txBody>
      </p:sp>
    </p:spTree>
    <p:extLst>
      <p:ext uri="{BB962C8B-B14F-4D97-AF65-F5344CB8AC3E}">
        <p14:creationId xmlns:p14="http://schemas.microsoft.com/office/powerpoint/2010/main" val="343984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47901" y="952200"/>
            <a:ext cx="4396099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Teach </a:t>
            </a:r>
            <a:r>
              <a:rPr lang="en-US" sz="24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basic lab </a:t>
            </a:r>
            <a:r>
              <a:rPr lang="en-US" sz="24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skills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for scientific </a:t>
            </a:r>
            <a:r>
              <a:rPr lang="en-US" sz="24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computing</a:t>
            </a:r>
            <a:endParaRPr dirty="0">
              <a:latin typeface="Linux Biolinum O"/>
              <a:cs typeface="Linux Biolinum O"/>
            </a:endParaRPr>
          </a:p>
          <a:p>
            <a:pPr algn="r">
              <a:lnSpc>
                <a:spcPct val="100000"/>
              </a:lnSpc>
            </a:pPr>
            <a:r>
              <a:rPr lang="en-US" sz="2400" strike="noStrike" dirty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so that researchers can do more</a:t>
            </a:r>
            <a:endParaRPr dirty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algn="r">
              <a:lnSpc>
                <a:spcPct val="100000"/>
              </a:lnSpc>
            </a:pPr>
            <a:r>
              <a:rPr lang="en-US" sz="2400" strike="noStrike" dirty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in less time and with less pain.</a:t>
            </a:r>
            <a:endParaRPr dirty="0">
              <a:solidFill>
                <a:srgbClr val="2F37C4"/>
              </a:solidFill>
              <a:latin typeface="Linux Biolinum O"/>
              <a:cs typeface="Linux Biolinum O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0" y="3767400"/>
            <a:ext cx="539172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i="1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Teach basic concepts, skills and tools for working </a:t>
            </a:r>
            <a:r>
              <a:rPr lang="en-US" sz="2400" i="1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effectively </a:t>
            </a:r>
            <a:r>
              <a:rPr lang="en-US" sz="2400" i="1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with </a:t>
            </a:r>
            <a:r>
              <a:rPr lang="en-US" sz="2400" i="1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data</a:t>
            </a:r>
          </a:p>
          <a:p>
            <a:pPr algn="r">
              <a:lnSpc>
                <a:spcPct val="100000"/>
              </a:lnSpc>
            </a:pPr>
            <a:r>
              <a:rPr lang="en-US" sz="2400" i="1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especially to those</a:t>
            </a:r>
          </a:p>
          <a:p>
            <a:pPr algn="r">
              <a:lnSpc>
                <a:spcPct val="100000"/>
              </a:lnSpc>
            </a:pPr>
            <a:r>
              <a:rPr lang="en-US" sz="2400" i="1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without prior </a:t>
            </a:r>
            <a:r>
              <a:rPr lang="en-US" sz="2400" i="1" strike="noStrike" dirty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computational experience</a:t>
            </a:r>
            <a:r>
              <a:rPr lang="en-US" sz="2400" i="1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.</a:t>
            </a:r>
            <a:endParaRPr dirty="0">
              <a:solidFill>
                <a:srgbClr val="2F37C4"/>
              </a:solidFill>
              <a:latin typeface="Linux Biolinum O"/>
              <a:cs typeface="Linux Biolinum O"/>
            </a:endParaRPr>
          </a:p>
        </p:txBody>
      </p:sp>
      <p:pic>
        <p:nvPicPr>
          <p:cNvPr id="7" name="Picture 2"/>
          <p:cNvPicPr/>
          <p:nvPr/>
        </p:nvPicPr>
        <p:blipFill>
          <a:blip r:embed="rId2"/>
          <a:stretch/>
        </p:blipFill>
        <p:spPr>
          <a:xfrm>
            <a:off x="5825742" y="3767400"/>
            <a:ext cx="2674800" cy="167868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swc-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5-04-24 at 10.52.21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772"/>
            <a:ext cx="9144000" cy="3977228"/>
          </a:xfrm>
          <a:prstGeom prst="rect">
            <a:avLst/>
          </a:prstGeom>
        </p:spPr>
      </p:pic>
      <p:pic>
        <p:nvPicPr>
          <p:cNvPr id="4" name="Picture 3" descr="swc-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workshops</a:t>
            </a:r>
            <a:endParaRPr sz="3200" b="1" cap="small" dirty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Since January 2012, we</a:t>
            </a:r>
            <a:r>
              <a:rPr lang="fr-FR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’</a:t>
            </a:r>
            <a:r>
              <a:rPr lang="en-US" sz="3200" dirty="0" err="1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ve</a:t>
            </a: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taught</a:t>
            </a: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270+ </a:t>
            </a:r>
            <a:r>
              <a:rPr lang="en-US" sz="32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two-day workshops</a:t>
            </a:r>
            <a:endParaRPr sz="3200" dirty="0"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to 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10,000+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learners</a:t>
            </a:r>
            <a:endParaRPr sz="3200" dirty="0"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with 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250+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volunteers</a:t>
            </a:r>
            <a:endParaRPr sz="3200" dirty="0"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in 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20+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countries.</a:t>
            </a:r>
            <a:endParaRPr sz="3200" dirty="0">
              <a:latin typeface="Linux Biolinum O"/>
              <a:cs typeface="Linux Biolinum O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411" y="6542280"/>
            <a:ext cx="4569794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i="1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Workshops, January 2012–April 2015</a:t>
            </a:r>
            <a:endParaRPr dirty="0">
              <a:latin typeface="Linux Biolinum O"/>
              <a:cs typeface="Linux Biolinum O"/>
            </a:endParaRPr>
          </a:p>
        </p:txBody>
      </p:sp>
    </p:spTree>
    <p:extLst>
      <p:ext uri="{BB962C8B-B14F-4D97-AF65-F5344CB8AC3E}">
        <p14:creationId xmlns:p14="http://schemas.microsoft.com/office/powerpoint/2010/main" val="319177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c-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workshops</a:t>
            </a:r>
          </a:p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curriculum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Task automation (Unix shell)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Modular programming (Python, R, MATLAB; unit testing)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Reproducibility and collaboration (</a:t>
            </a:r>
            <a:r>
              <a:rPr lang="en-US" sz="3200" strike="noStrike" dirty="0" err="1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Git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and </a:t>
            </a:r>
            <a:r>
              <a:rPr lang="en-US" sz="3200" strike="noStrike" dirty="0" err="1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GitHub</a:t>
            </a: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)</a:t>
            </a: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Data management (SQL)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46" y="4626932"/>
            <a:ext cx="5118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c-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workshops</a:t>
            </a:r>
          </a:p>
          <a:p>
            <a:pPr>
              <a:lnSpc>
                <a:spcPct val="100000"/>
              </a:lnSpc>
            </a:pPr>
            <a:r>
              <a:rPr lang="en-US" sz="32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curriculum</a:t>
            </a:r>
            <a:endParaRPr lang="en-US" sz="3200" b="1" strike="noStrike" cap="small" dirty="0" smtClean="0">
              <a:solidFill>
                <a:srgbClr val="2F37C4"/>
              </a:solidFill>
              <a:latin typeface="Linux Biolinum O"/>
              <a:ea typeface="DejaVu Sans"/>
              <a:cs typeface="Linux Biolinum O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outcomes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Enable researchers to save  half a day a week (or more)  for the rest of their careers.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Prepare researchers for  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reproducible research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,      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high-performance computing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, and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open science</a:t>
            </a:r>
            <a:r>
              <a:rPr lang="en-US" sz="3200" strike="noStrike" dirty="0" smtClean="0">
                <a:latin typeface="Linux Biolinum O"/>
                <a:ea typeface="DejaVu Sans"/>
                <a:cs typeface="Linux Biolinum O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Enable researchers to tackle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entirely</a:t>
            </a:r>
            <a:r>
              <a:rPr lang="en-US" sz="28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new</a:t>
            </a:r>
            <a:r>
              <a:rPr lang="en-US" sz="28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kinds of problems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6285766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http://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software-</a:t>
            </a:r>
            <a:r>
              <a:rPr lang="en-US" sz="3200" strike="noStrike" dirty="0" err="1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carpentry</a:t>
            </a:r>
            <a:r>
              <a:rPr lang="en-US" sz="3200" strike="noStrike" dirty="0" err="1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.org</a:t>
            </a:r>
            <a:endParaRPr lang="en-US" sz="3200" dirty="0">
              <a:solidFill>
                <a:srgbClr val="20267D"/>
              </a:solidFill>
              <a:latin typeface="Linux Biolinum O"/>
              <a:cs typeface="Linux Biolinum O"/>
            </a:endParaRPr>
          </a:p>
        </p:txBody>
      </p:sp>
    </p:spTree>
    <p:extLst>
      <p:ext uri="{BB962C8B-B14F-4D97-AF65-F5344CB8AC3E}">
        <p14:creationId xmlns:p14="http://schemas.microsoft.com/office/powerpoint/2010/main" val="23708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overview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Sister organization of SWC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Officially began November 2014 (with NSF support)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24 workshops planned in 2015</a:t>
            </a:r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357075" y="643757"/>
            <a:ext cx="2674800" cy="167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01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overview</a:t>
            </a:r>
          </a:p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curriculum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Domain-specific data focus (biology, genomics, geoscience, social sciences)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Data analysis in effective and reproducible way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Novices targeted                   (no prerequisites or prior assumed knowledge)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  <a:p>
            <a:pPr>
              <a:lnSpc>
                <a:spcPct val="100000"/>
              </a:lnSpc>
            </a:pP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285766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http://</a:t>
            </a:r>
            <a:r>
              <a:rPr lang="en-US" sz="3200" strike="noStrike" dirty="0" err="1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datacarpentry</a:t>
            </a:r>
            <a:r>
              <a:rPr lang="en-US" sz="3200" strike="noStrike" dirty="0" err="1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.org</a:t>
            </a:r>
            <a:endParaRPr lang="en-US" sz="3200" dirty="0">
              <a:solidFill>
                <a:srgbClr val="20267D"/>
              </a:solidFill>
              <a:latin typeface="Linux Biolinum O"/>
              <a:cs typeface="Linux Biolinum O"/>
            </a:endParaRPr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357075" y="643757"/>
            <a:ext cx="2674800" cy="167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7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319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Davis</dc:creator>
  <cp:lastModifiedBy>Neal Davis</cp:lastModifiedBy>
  <cp:revision>6</cp:revision>
  <dcterms:created xsi:type="dcterms:W3CDTF">2015-04-24T15:25:03Z</dcterms:created>
  <dcterms:modified xsi:type="dcterms:W3CDTF">2015-04-24T16:07:26Z</dcterms:modified>
</cp:coreProperties>
</file>