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undhati\Desktop\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3320603674540682"/>
          <c:y val="0.18969925634295715"/>
          <c:w val="0.84734951881014875"/>
          <c:h val="0.60574839603382913"/>
        </c:manualLayout>
      </c:layout>
      <c:barChart>
        <c:barDir val="col"/>
        <c:grouping val="clustered"/>
        <c:varyColors val="0"/>
        <c:ser>
          <c:idx val="0"/>
          <c:order val="0"/>
          <c:tx>
            <c:strRef>
              <c:f>Sheet1!$B$1</c:f>
              <c:strCache>
                <c:ptCount val="1"/>
                <c:pt idx="0">
                  <c:v>no.of location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10</c:v>
                </c:pt>
                <c:pt idx="1">
                  <c:v>12</c:v>
                </c:pt>
                <c:pt idx="2">
                  <c:v>14</c:v>
                </c:pt>
                <c:pt idx="3">
                  <c:v>6</c:v>
                </c:pt>
                <c:pt idx="4">
                  <c:v>9</c:v>
                </c:pt>
              </c:numCache>
            </c:numRef>
          </c:val>
          <c:extLst>
            <c:ext xmlns:c16="http://schemas.microsoft.com/office/drawing/2014/chart" uri="{C3380CC4-5D6E-409C-BE32-E72D297353CC}">
              <c16:uniqueId val="{00000000-D4C2-4AB7-8E5D-1A4A7F0BF1B9}"/>
            </c:ext>
          </c:extLst>
        </c:ser>
        <c:dLbls>
          <c:dLblPos val="outEnd"/>
          <c:showLegendKey val="0"/>
          <c:showVal val="1"/>
          <c:showCatName val="0"/>
          <c:showSerName val="0"/>
          <c:showPercent val="0"/>
          <c:showBubbleSize val="0"/>
        </c:dLbls>
        <c:gapWidth val="164"/>
        <c:overlap val="-22"/>
        <c:axId val="73425503"/>
        <c:axId val="73425919"/>
      </c:barChart>
      <c:catAx>
        <c:axId val="73425503"/>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sz="1100" baseline="0"/>
                  <a:t>Cluster no</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25919"/>
        <c:crosses val="autoZero"/>
        <c:auto val="1"/>
        <c:lblAlgn val="ctr"/>
        <c:lblOffset val="100"/>
        <c:noMultiLvlLbl val="0"/>
      </c:catAx>
      <c:valAx>
        <c:axId val="7342591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1050" b="1" dirty="0"/>
                  <a:t>No. of location in each cluster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255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29819F-40AB-44A8-B0AB-D097B635724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67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71F56-DE83-4162-B1EA-DDBD975E404C}"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9819F-40AB-44A8-B0AB-D097B6357245}" type="slidenum">
              <a:rPr lang="en-IN" smtClean="0"/>
              <a:t>‹#›</a:t>
            </a:fld>
            <a:endParaRPr lang="en-IN"/>
          </a:p>
        </p:txBody>
      </p:sp>
    </p:spTree>
    <p:extLst>
      <p:ext uri="{BB962C8B-B14F-4D97-AF65-F5344CB8AC3E}">
        <p14:creationId xmlns:p14="http://schemas.microsoft.com/office/powerpoint/2010/main" val="337569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82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184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spTree>
    <p:extLst>
      <p:ext uri="{BB962C8B-B14F-4D97-AF65-F5344CB8AC3E}">
        <p14:creationId xmlns:p14="http://schemas.microsoft.com/office/powerpoint/2010/main" val="256098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429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47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615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234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spTree>
    <p:extLst>
      <p:ext uri="{BB962C8B-B14F-4D97-AF65-F5344CB8AC3E}">
        <p14:creationId xmlns:p14="http://schemas.microsoft.com/office/powerpoint/2010/main" val="35679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1F56-DE83-4162-B1EA-DDBD975E404C}"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9819F-40AB-44A8-B0AB-D097B635724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5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71F56-DE83-4162-B1EA-DDBD975E404C}"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9819F-40AB-44A8-B0AB-D097B6357245}"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62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71F56-DE83-4162-B1EA-DDBD975E404C}" type="datetimeFigureOut">
              <a:rPr lang="en-IN" smtClean="0"/>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9819F-40AB-44A8-B0AB-D097B635724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04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71F56-DE83-4162-B1EA-DDBD975E404C}" type="datetimeFigureOut">
              <a:rPr lang="en-IN" smtClean="0"/>
              <a:t>20-06-2021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9819F-40AB-44A8-B0AB-D097B63572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92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71F56-DE83-4162-B1EA-DDBD975E404C}" type="datetimeFigureOut">
              <a:rPr lang="en-IN" smtClean="0"/>
              <a:t>20-06-2021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29819F-40AB-44A8-B0AB-D097B6357245}" type="slidenum">
              <a:rPr lang="en-IN" smtClean="0"/>
              <a:t>‹#›</a:t>
            </a:fld>
            <a:endParaRPr lang="en-IN"/>
          </a:p>
        </p:txBody>
      </p:sp>
    </p:spTree>
    <p:extLst>
      <p:ext uri="{BB962C8B-B14F-4D97-AF65-F5344CB8AC3E}">
        <p14:creationId xmlns:p14="http://schemas.microsoft.com/office/powerpoint/2010/main" val="378334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71F56-DE83-4162-B1EA-DDBD975E404C}"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9819F-40AB-44A8-B0AB-D097B635724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19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71F56-DE83-4162-B1EA-DDBD975E404C}"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9819F-40AB-44A8-B0AB-D097B6357245}" type="slidenum">
              <a:rPr lang="en-IN" smtClean="0"/>
              <a:t>‹#›</a:t>
            </a:fld>
            <a:endParaRPr lang="en-IN"/>
          </a:p>
        </p:txBody>
      </p:sp>
    </p:spTree>
    <p:extLst>
      <p:ext uri="{BB962C8B-B14F-4D97-AF65-F5344CB8AC3E}">
        <p14:creationId xmlns:p14="http://schemas.microsoft.com/office/powerpoint/2010/main" val="412939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271F56-DE83-4162-B1EA-DDBD975E404C}" type="datetimeFigureOut">
              <a:rPr lang="en-IN" smtClean="0"/>
              <a:t>20-06-2021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29819F-40AB-44A8-B0AB-D097B6357245}" type="slidenum">
              <a:rPr lang="en-IN" smtClean="0"/>
              <a:t>‹#›</a:t>
            </a:fld>
            <a:endParaRPr lang="en-IN"/>
          </a:p>
        </p:txBody>
      </p:sp>
    </p:spTree>
    <p:extLst>
      <p:ext uri="{BB962C8B-B14F-4D97-AF65-F5344CB8AC3E}">
        <p14:creationId xmlns:p14="http://schemas.microsoft.com/office/powerpoint/2010/main" val="18439435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7B44-094D-41C1-8A8D-0BD2A3944EF1}"/>
              </a:ext>
            </a:extLst>
          </p:cNvPr>
          <p:cNvSpPr>
            <a:spLocks noGrp="1"/>
          </p:cNvSpPr>
          <p:nvPr>
            <p:ph type="ctrTitle"/>
          </p:nvPr>
        </p:nvSpPr>
        <p:spPr>
          <a:xfrm>
            <a:off x="2077376" y="674703"/>
            <a:ext cx="7981024" cy="2711961"/>
          </a:xfrm>
          <a:ln/>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CAPSTONE PROJECT-BATTLE OF NEIGHBOURHOOD</a:t>
            </a:r>
          </a:p>
        </p:txBody>
      </p:sp>
      <p:sp>
        <p:nvSpPr>
          <p:cNvPr id="3" name="Subtitle 2">
            <a:extLst>
              <a:ext uri="{FF2B5EF4-FFF2-40B4-BE49-F238E27FC236}">
                <a16:creationId xmlns:a16="http://schemas.microsoft.com/office/drawing/2014/main" id="{BE07D0D2-11F5-4CF4-92AA-B556D2295833}"/>
              </a:ext>
            </a:extLst>
          </p:cNvPr>
          <p:cNvSpPr>
            <a:spLocks noGrp="1"/>
          </p:cNvSpPr>
          <p:nvPr>
            <p:ph type="subTitle" idx="1"/>
          </p:nvPr>
        </p:nvSpPr>
        <p:spPr>
          <a:xfrm>
            <a:off x="2405766" y="3684231"/>
            <a:ext cx="7190995" cy="1320802"/>
          </a:xfrm>
        </p:spPr>
        <p:style>
          <a:lnRef idx="1">
            <a:schemeClr val="accent2"/>
          </a:lnRef>
          <a:fillRef idx="2">
            <a:schemeClr val="accent2"/>
          </a:fillRef>
          <a:effectRef idx="1">
            <a:schemeClr val="accent2"/>
          </a:effectRef>
          <a:fontRef idx="minor">
            <a:schemeClr val="dk1"/>
          </a:fontRef>
        </p:style>
        <p:txBody>
          <a:bodyPr/>
          <a:lstStyle/>
          <a:p>
            <a:r>
              <a:rPr lang="en-IN" b="1" i="1" dirty="0"/>
              <a:t>By-Arundhati </a:t>
            </a:r>
            <a:r>
              <a:rPr lang="en-IN" b="1" i="1" dirty="0" err="1"/>
              <a:t>Baksi</a:t>
            </a:r>
            <a:endParaRPr lang="en-IN" b="1" i="1" dirty="0"/>
          </a:p>
        </p:txBody>
      </p:sp>
    </p:spTree>
    <p:extLst>
      <p:ext uri="{BB962C8B-B14F-4D97-AF65-F5344CB8AC3E}">
        <p14:creationId xmlns:p14="http://schemas.microsoft.com/office/powerpoint/2010/main" val="135415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D38D-C11C-43EC-A847-4CFF61A16A82}"/>
              </a:ext>
            </a:extLst>
          </p:cNvPr>
          <p:cNvSpPr>
            <a:spLocks noGrp="1"/>
          </p:cNvSpPr>
          <p:nvPr>
            <p:ph type="title"/>
          </p:nvPr>
        </p:nvSpPr>
        <p:spPr/>
        <p:txBody>
          <a:bodyPr>
            <a:normAutofit fontScale="90000"/>
          </a:bodyPr>
          <a:lstStyle/>
          <a:p>
            <a:r>
              <a:rPr lang="en-IN" b="1" dirty="0">
                <a:solidFill>
                  <a:srgbClr val="C00000"/>
                </a:solidFill>
              </a:rPr>
              <a:t>CLUSTER3</a:t>
            </a:r>
            <a:br>
              <a:rPr lang="en-IN" b="1" dirty="0">
                <a:solidFill>
                  <a:srgbClr val="C00000"/>
                </a:solidFill>
              </a:rPr>
            </a:br>
            <a:r>
              <a:rPr lang="en-IN" b="1" dirty="0">
                <a:solidFill>
                  <a:srgbClr val="C00000"/>
                </a:solidFill>
              </a:rPr>
              <a:t>(14 locations)</a:t>
            </a:r>
          </a:p>
        </p:txBody>
      </p:sp>
      <p:pic>
        <p:nvPicPr>
          <p:cNvPr id="6" name="Content Placeholder 5">
            <a:extLst>
              <a:ext uri="{FF2B5EF4-FFF2-40B4-BE49-F238E27FC236}">
                <a16:creationId xmlns:a16="http://schemas.microsoft.com/office/drawing/2014/main" id="{DF38E6BF-DAAD-4279-B754-200290B75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6269" y="2557463"/>
            <a:ext cx="3859461" cy="3317875"/>
          </a:xfrm>
        </p:spPr>
      </p:pic>
    </p:spTree>
    <p:extLst>
      <p:ext uri="{BB962C8B-B14F-4D97-AF65-F5344CB8AC3E}">
        <p14:creationId xmlns:p14="http://schemas.microsoft.com/office/powerpoint/2010/main" val="13197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2FE0-7D75-4967-98EA-4E5828D9AA95}"/>
              </a:ext>
            </a:extLst>
          </p:cNvPr>
          <p:cNvSpPr>
            <a:spLocks noGrp="1"/>
          </p:cNvSpPr>
          <p:nvPr>
            <p:ph type="title"/>
          </p:nvPr>
        </p:nvSpPr>
        <p:spPr/>
        <p:txBody>
          <a:bodyPr>
            <a:normAutofit fontScale="90000"/>
          </a:bodyPr>
          <a:lstStyle/>
          <a:p>
            <a:r>
              <a:rPr lang="en-IN" b="1" dirty="0">
                <a:solidFill>
                  <a:srgbClr val="C00000"/>
                </a:solidFill>
              </a:rPr>
              <a:t>CLUSTER4</a:t>
            </a:r>
            <a:br>
              <a:rPr lang="en-IN" b="1" dirty="0">
                <a:solidFill>
                  <a:srgbClr val="C00000"/>
                </a:solidFill>
              </a:rPr>
            </a:br>
            <a:r>
              <a:rPr lang="en-IN" b="1" dirty="0">
                <a:solidFill>
                  <a:srgbClr val="C00000"/>
                </a:solidFill>
              </a:rPr>
              <a:t>(6 locations)</a:t>
            </a:r>
          </a:p>
        </p:txBody>
      </p:sp>
      <p:pic>
        <p:nvPicPr>
          <p:cNvPr id="6" name="Content Placeholder 5">
            <a:extLst>
              <a:ext uri="{FF2B5EF4-FFF2-40B4-BE49-F238E27FC236}">
                <a16:creationId xmlns:a16="http://schemas.microsoft.com/office/drawing/2014/main" id="{8D3AA874-57B4-4C8D-B8F3-7B03272B0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444" y="2844681"/>
            <a:ext cx="7049111" cy="2743438"/>
          </a:xfrm>
        </p:spPr>
      </p:pic>
    </p:spTree>
    <p:extLst>
      <p:ext uri="{BB962C8B-B14F-4D97-AF65-F5344CB8AC3E}">
        <p14:creationId xmlns:p14="http://schemas.microsoft.com/office/powerpoint/2010/main" val="10313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F10D-0464-4A0F-8D8F-6CF84D46241E}"/>
              </a:ext>
            </a:extLst>
          </p:cNvPr>
          <p:cNvSpPr>
            <a:spLocks noGrp="1"/>
          </p:cNvSpPr>
          <p:nvPr>
            <p:ph type="title"/>
          </p:nvPr>
        </p:nvSpPr>
        <p:spPr/>
        <p:txBody>
          <a:bodyPr>
            <a:normAutofit fontScale="90000"/>
          </a:bodyPr>
          <a:lstStyle/>
          <a:p>
            <a:r>
              <a:rPr lang="en-IN" b="1" dirty="0">
                <a:solidFill>
                  <a:srgbClr val="C00000"/>
                </a:solidFill>
              </a:rPr>
              <a:t>CLUSTER5</a:t>
            </a:r>
            <a:br>
              <a:rPr lang="en-IN" b="1" dirty="0">
                <a:solidFill>
                  <a:srgbClr val="C00000"/>
                </a:solidFill>
              </a:rPr>
            </a:br>
            <a:r>
              <a:rPr lang="en-IN" b="1" dirty="0">
                <a:solidFill>
                  <a:srgbClr val="C00000"/>
                </a:solidFill>
              </a:rPr>
              <a:t>(9 locations)</a:t>
            </a:r>
          </a:p>
        </p:txBody>
      </p:sp>
      <p:pic>
        <p:nvPicPr>
          <p:cNvPr id="6" name="Content Placeholder 5">
            <a:extLst>
              <a:ext uri="{FF2B5EF4-FFF2-40B4-BE49-F238E27FC236}">
                <a16:creationId xmlns:a16="http://schemas.microsoft.com/office/drawing/2014/main" id="{0605FD44-84C4-4F96-8FCD-2A67406DB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978" y="2635113"/>
            <a:ext cx="6508044" cy="3162574"/>
          </a:xfrm>
        </p:spPr>
      </p:pic>
    </p:spTree>
    <p:extLst>
      <p:ext uri="{BB962C8B-B14F-4D97-AF65-F5344CB8AC3E}">
        <p14:creationId xmlns:p14="http://schemas.microsoft.com/office/powerpoint/2010/main" val="220086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3D89-EBCA-4AA1-BF76-CEE83075A6AE}"/>
              </a:ext>
            </a:extLst>
          </p:cNvPr>
          <p:cNvSpPr>
            <a:spLocks noGrp="1"/>
          </p:cNvSpPr>
          <p:nvPr>
            <p:ph type="title"/>
          </p:nvPr>
        </p:nvSpPr>
        <p:spPr/>
        <p:txBody>
          <a:bodyPr/>
          <a:lstStyle/>
          <a:p>
            <a:r>
              <a:rPr lang="en-IN" dirty="0">
                <a:solidFill>
                  <a:srgbClr val="C00000"/>
                </a:solidFill>
              </a:rPr>
              <a:t>DISTRIBUTION OF LOCATION</a:t>
            </a:r>
          </a:p>
        </p:txBody>
      </p:sp>
      <p:graphicFrame>
        <p:nvGraphicFramePr>
          <p:cNvPr id="7" name="Content Placeholder 6">
            <a:extLst>
              <a:ext uri="{FF2B5EF4-FFF2-40B4-BE49-F238E27FC236}">
                <a16:creationId xmlns:a16="http://schemas.microsoft.com/office/drawing/2014/main" id="{2119526B-2E97-424F-855C-B7C8B5E7C3FD}"/>
              </a:ext>
            </a:extLst>
          </p:cNvPr>
          <p:cNvGraphicFramePr>
            <a:graphicFrameLocks noGrp="1"/>
          </p:cNvGraphicFramePr>
          <p:nvPr>
            <p:ph idx="1"/>
            <p:extLst>
              <p:ext uri="{D42A27DB-BD31-4B8C-83A1-F6EECF244321}">
                <p14:modId xmlns:p14="http://schemas.microsoft.com/office/powerpoint/2010/main" val="556867827"/>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461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140C-74AE-4F1F-87C5-018EF25E8ABA}"/>
              </a:ext>
            </a:extLst>
          </p:cNvPr>
          <p:cNvSpPr>
            <a:spLocks noGrp="1"/>
          </p:cNvSpPr>
          <p:nvPr>
            <p:ph type="title"/>
          </p:nvPr>
        </p:nvSpPr>
        <p:spPr/>
        <p:txBody>
          <a:bodyPr/>
          <a:lstStyle/>
          <a:p>
            <a:r>
              <a:rPr lang="en-IN" b="1" dirty="0">
                <a:solidFill>
                  <a:srgbClr val="C00000"/>
                </a:solidFill>
              </a:rPr>
              <a:t>CONCLUSION</a:t>
            </a:r>
          </a:p>
        </p:txBody>
      </p:sp>
      <p:sp>
        <p:nvSpPr>
          <p:cNvPr id="3" name="Content Placeholder 2">
            <a:extLst>
              <a:ext uri="{FF2B5EF4-FFF2-40B4-BE49-F238E27FC236}">
                <a16:creationId xmlns:a16="http://schemas.microsoft.com/office/drawing/2014/main" id="{147F065A-CEB3-42FA-856D-9882635126B9}"/>
              </a:ext>
            </a:extLst>
          </p:cNvPr>
          <p:cNvSpPr>
            <a:spLocks noGrp="1"/>
          </p:cNvSpPr>
          <p:nvPr>
            <p:ph idx="1"/>
          </p:nvPr>
        </p:nvSpPr>
        <p:spPr/>
        <p:txBody>
          <a:bodyPr/>
          <a:lstStyle/>
          <a:p>
            <a:pPr algn="ctr"/>
            <a:endParaRPr lang="en-US" b="1" dirty="0"/>
          </a:p>
          <a:p>
            <a:pPr algn="ctr"/>
            <a:endParaRPr lang="en-US" b="1" dirty="0"/>
          </a:p>
          <a:p>
            <a:pPr algn="ctr"/>
            <a:r>
              <a:rPr lang="en-US" b="1" dirty="0"/>
              <a:t>We select cluster3 as it covers the most no of locations</a:t>
            </a:r>
            <a:r>
              <a:rPr lang="en-US" dirty="0"/>
              <a:t>.</a:t>
            </a:r>
            <a:endParaRPr lang="en-IN" dirty="0"/>
          </a:p>
        </p:txBody>
      </p:sp>
    </p:spTree>
    <p:extLst>
      <p:ext uri="{BB962C8B-B14F-4D97-AF65-F5344CB8AC3E}">
        <p14:creationId xmlns:p14="http://schemas.microsoft.com/office/powerpoint/2010/main" val="352608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C8428A-C5E4-4470-9ABA-A725A3150102}"/>
              </a:ext>
            </a:extLst>
          </p:cNvPr>
          <p:cNvSpPr>
            <a:spLocks noGrp="1"/>
          </p:cNvSpPr>
          <p:nvPr>
            <p:ph type="title"/>
          </p:nvPr>
        </p:nvSpPr>
        <p:spPr/>
        <p:txBody>
          <a:bodyPr/>
          <a:lstStyle/>
          <a:p>
            <a:r>
              <a:rPr lang="en-IN" b="1" dirty="0">
                <a:solidFill>
                  <a:srgbClr val="C00000"/>
                </a:solidFill>
              </a:rPr>
              <a:t>THANK YOU</a:t>
            </a:r>
          </a:p>
        </p:txBody>
      </p:sp>
    </p:spTree>
    <p:extLst>
      <p:ext uri="{BB962C8B-B14F-4D97-AF65-F5344CB8AC3E}">
        <p14:creationId xmlns:p14="http://schemas.microsoft.com/office/powerpoint/2010/main" val="418351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4E5-1AC8-4696-8A19-E356C327A109}"/>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IN" b="1" dirty="0">
                <a:solidFill>
                  <a:srgbClr val="C00000"/>
                </a:solidFill>
              </a:rPr>
              <a:t>INTRODUCTION TO BUSINESS PROBLEM</a:t>
            </a:r>
          </a:p>
        </p:txBody>
      </p:sp>
      <p:sp>
        <p:nvSpPr>
          <p:cNvPr id="3" name="Content Placeholder 2">
            <a:extLst>
              <a:ext uri="{FF2B5EF4-FFF2-40B4-BE49-F238E27FC236}">
                <a16:creationId xmlns:a16="http://schemas.microsoft.com/office/drawing/2014/main" id="{C3745B3F-A169-4B6F-AEC2-C871056254E5}"/>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vert="horz"/>
          <a:lstStyle/>
          <a:p>
            <a:pPr marL="0" indent="0" algn="ctr">
              <a:buNone/>
            </a:pPr>
            <a:endParaRPr lang="en-IN" sz="36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buNone/>
            </a:pPr>
            <a:endParaRPr lang="en-IN" sz="3600" b="1"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ctr">
              <a:buNone/>
            </a:pPr>
            <a:r>
              <a:rPr lang="en-IN" sz="36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Opening of a MNC Bank branch in one of the HNI residency location in Bangalore</a:t>
            </a:r>
            <a:endParaRPr lang="en-IN" sz="3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652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1F57-758B-4533-A406-E79176B79B1E}"/>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solidFill>
                  <a:srgbClr val="C00000"/>
                </a:solidFill>
              </a:rPr>
              <a:t>BASIS OF THE PROBLEM</a:t>
            </a:r>
          </a:p>
        </p:txBody>
      </p:sp>
      <p:sp>
        <p:nvSpPr>
          <p:cNvPr id="3" name="Content Placeholder 2">
            <a:extLst>
              <a:ext uri="{FF2B5EF4-FFF2-40B4-BE49-F238E27FC236}">
                <a16:creationId xmlns:a16="http://schemas.microsoft.com/office/drawing/2014/main" id="{832E9F3F-3839-4084-9F04-CE45B6845867}"/>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IN" sz="1800" dirty="0">
                <a:solidFill>
                  <a:srgbClr val="000000"/>
                </a:solidFill>
                <a:effectLst/>
                <a:latin typeface="Helvetica" panose="020B0604020202020204" pitchFamily="34" charset="0"/>
                <a:ea typeface="Times New Roman" panose="02020603050405020304" pitchFamily="18" charset="0"/>
              </a:rPr>
              <a:t>Bengaluru is the third wealthiest city in India according to a study. Bengaluru boasts of a total wealth of USD 320 billion. The city is a home to 7,500 millionaires and 8 billionaires.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Helvetica" panose="020B0604020202020204" pitchFamily="34" charset="0"/>
                <a:ea typeface="Times New Roman" panose="02020603050405020304" pitchFamily="18" charset="0"/>
              </a:rPr>
              <a:t>HNI's in Bengaluru prefer to invest in various investment products, real estate, digital currency etc., which gives huge opportunities to financial institutions like banks.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Helvetica" panose="020B0604020202020204" pitchFamily="34" charset="0"/>
                <a:ea typeface="Times New Roman" panose="02020603050405020304" pitchFamily="18" charset="0"/>
              </a:rPr>
              <a:t>Looking at the current situation most of these ultra HNI's will prefer to work from home. So opening bank branch in one of these residency area will provide bank more opportunities to onboard such customers and cross sell multiple banking products.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8828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DE1E-BE3F-49C6-8E59-756ACF5BBE79}"/>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b="1" dirty="0">
                <a:solidFill>
                  <a:srgbClr val="C00000"/>
                </a:solidFill>
              </a:rPr>
              <a:t>SOURCE OF DATA</a:t>
            </a:r>
          </a:p>
        </p:txBody>
      </p:sp>
      <p:sp>
        <p:nvSpPr>
          <p:cNvPr id="3" name="Content Placeholder 2">
            <a:extLst>
              <a:ext uri="{FF2B5EF4-FFF2-40B4-BE49-F238E27FC236}">
                <a16:creationId xmlns:a16="http://schemas.microsoft.com/office/drawing/2014/main" id="{398BEF58-6726-4184-9D90-ADF9D20A07CB}"/>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IN" sz="1800" dirty="0">
                <a:solidFill>
                  <a:srgbClr val="000000"/>
                </a:solidFill>
                <a:latin typeface="Helvetica" panose="020B0604020202020204" pitchFamily="34" charset="0"/>
                <a:ea typeface="Times New Roman" panose="02020603050405020304" pitchFamily="18" charset="0"/>
              </a:rPr>
              <a:t>W</a:t>
            </a:r>
            <a:r>
              <a:rPr lang="en-IN" sz="1800" dirty="0">
                <a:solidFill>
                  <a:srgbClr val="000000"/>
                </a:solidFill>
                <a:effectLst/>
                <a:latin typeface="Helvetica" panose="020B0604020202020204" pitchFamily="34" charset="0"/>
                <a:ea typeface="Times New Roman" panose="02020603050405020304" pitchFamily="18" charset="0"/>
              </a:rPr>
              <a:t>e will be using Foursquare location data to get our required data for execution as we don't get any particular website which can give location data for only HNI residency in Bangalore.</a:t>
            </a:r>
          </a:p>
          <a:p>
            <a:r>
              <a:rPr lang="en-IN" sz="1800" dirty="0">
                <a:solidFill>
                  <a:srgbClr val="000000"/>
                </a:solidFill>
                <a:effectLst/>
                <a:latin typeface="Helvetica" panose="020B0604020202020204" pitchFamily="34" charset="0"/>
                <a:ea typeface="Times New Roman" panose="02020603050405020304" pitchFamily="18" charset="0"/>
              </a:rPr>
              <a:t>Firstly, we will get the geographical coordinates for Bangalore using Foursquare location data and then use it to get neighbourhood information for various HNI's residency location in Bangalore.</a:t>
            </a:r>
            <a:endParaRPr lang="en-IN" sz="1800" dirty="0">
              <a:effectLst/>
              <a:latin typeface="Times New Roman" panose="02020603050405020304" pitchFamily="18" charset="0"/>
              <a:ea typeface="Times New Roman" panose="02020603050405020304" pitchFamily="18" charset="0"/>
            </a:endParaRPr>
          </a:p>
          <a:p>
            <a:endParaRPr lang="en-IN" sz="1800" dirty="0">
              <a:solidFill>
                <a:srgbClr val="000000"/>
              </a:solidFill>
              <a:latin typeface="Helvetica" panose="020B0604020202020204" pitchFamily="34" charset="0"/>
              <a:ea typeface="Times New Roman" panose="02020603050405020304" pitchFamily="18" charset="0"/>
            </a:endParaRPr>
          </a:p>
          <a:p>
            <a:r>
              <a:rPr lang="en-IN" sz="1800" dirty="0">
                <a:solidFill>
                  <a:srgbClr val="000000"/>
                </a:solidFill>
                <a:effectLst/>
                <a:latin typeface="Helvetica" panose="020B0604020202020204" pitchFamily="34" charset="0"/>
                <a:ea typeface="Times New Roman" panose="02020603050405020304" pitchFamily="18" charset="0"/>
              </a:rPr>
              <a:t>With these data we will create our dataframe for  analysis.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496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A5F1-F83F-468C-90AF-D387E5465860}"/>
              </a:ext>
            </a:extLst>
          </p:cNvPr>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solidFill>
                  <a:srgbClr val="C00000"/>
                </a:solidFill>
              </a:rPr>
              <a:t>DATAFRAME </a:t>
            </a:r>
          </a:p>
        </p:txBody>
      </p:sp>
      <p:pic>
        <p:nvPicPr>
          <p:cNvPr id="5" name="Content Placeholder 4">
            <a:extLst>
              <a:ext uri="{FF2B5EF4-FFF2-40B4-BE49-F238E27FC236}">
                <a16:creationId xmlns:a16="http://schemas.microsoft.com/office/drawing/2014/main" id="{97FED272-3B34-46AA-A658-37B803C50B81}"/>
              </a:ext>
            </a:extLst>
          </p:cNvPr>
          <p:cNvPicPr>
            <a:picLocks noGrp="1" noChangeAspect="1"/>
          </p:cNvPicPr>
          <p:nvPr>
            <p:ph idx="1"/>
          </p:nvPr>
        </p:nvPicPr>
        <p:blipFill>
          <a:blip r:embed="rId2"/>
          <a:stretch>
            <a:fillRect/>
          </a:stretch>
        </p:blipFill>
        <p:spPr>
          <a:xfrm>
            <a:off x="807298" y="2121032"/>
            <a:ext cx="9601196" cy="2992015"/>
          </a:xfr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8972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72E8-6628-4BB8-A53C-E5C73C4684CB}"/>
              </a:ext>
            </a:extLst>
          </p:cNvPr>
          <p:cNvSpPr>
            <a:spLocks noGrp="1"/>
          </p:cNvSpPr>
          <p:nvPr>
            <p:ph type="title"/>
          </p:nvPr>
        </p:nvSpPr>
        <p:spPr/>
        <p:txBody>
          <a:bodyPr/>
          <a:lstStyle/>
          <a:p>
            <a:r>
              <a:rPr lang="en-IN" b="1" i="1" dirty="0">
                <a:solidFill>
                  <a:srgbClr val="C00000"/>
                </a:solidFill>
              </a:rPr>
              <a:t>METHODOLOGY</a:t>
            </a:r>
          </a:p>
        </p:txBody>
      </p:sp>
      <p:sp>
        <p:nvSpPr>
          <p:cNvPr id="3" name="Content Placeholder 2">
            <a:extLst>
              <a:ext uri="{FF2B5EF4-FFF2-40B4-BE49-F238E27FC236}">
                <a16:creationId xmlns:a16="http://schemas.microsoft.com/office/drawing/2014/main" id="{F38479FD-0780-4D03-99F1-60BA29C54DEE}"/>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lang="en-IN" sz="1800" b="1" dirty="0">
                <a:effectLst/>
                <a:latin typeface="Helvetica" panose="020B0604020202020204" pitchFamily="34" charset="0"/>
                <a:ea typeface="Calibri" panose="020F0502020204030204" pitchFamily="34" charset="0"/>
                <a:cs typeface="Times New Roman" panose="02020603050405020304" pitchFamily="18" charset="0"/>
              </a:rPr>
              <a:t>We use K-Nearest Neighbour (KNN) classification algorithm to do our analysis.</a:t>
            </a:r>
          </a:p>
          <a:p>
            <a:r>
              <a:rPr lang="en-IN" sz="1800" dirty="0">
                <a:effectLst/>
                <a:latin typeface="Helvetica" panose="020B0604020202020204" pitchFamily="34" charset="0"/>
                <a:ea typeface="Times New Roman" panose="02020603050405020304" pitchFamily="18" charset="0"/>
                <a:cs typeface="Times New Roman" panose="02020603050405020304" pitchFamily="18" charset="0"/>
              </a:rPr>
              <a:t>Since the most preferred value of k is 5, so value of k for our analysis is also 5. We have clustered all our data points in 5 clusters.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592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0AE8-A857-41B7-8AD2-DC3AE21DA6A8}"/>
              </a:ext>
            </a:extLst>
          </p:cNvPr>
          <p:cNvSpPr>
            <a:spLocks noGrp="1"/>
          </p:cNvSpPr>
          <p:nvPr>
            <p:ph type="title"/>
          </p:nvPr>
        </p:nvSpPr>
        <p:spPr/>
        <p:txBody>
          <a:bodyPr/>
          <a:lstStyle/>
          <a:p>
            <a:r>
              <a:rPr lang="en-IN" b="1" dirty="0">
                <a:solidFill>
                  <a:srgbClr val="C00000"/>
                </a:solidFill>
              </a:rPr>
              <a:t>ANALYSIS</a:t>
            </a:r>
          </a:p>
        </p:txBody>
      </p:sp>
      <p:sp>
        <p:nvSpPr>
          <p:cNvPr id="3" name="Content Placeholder 2">
            <a:extLst>
              <a:ext uri="{FF2B5EF4-FFF2-40B4-BE49-F238E27FC236}">
                <a16:creationId xmlns:a16="http://schemas.microsoft.com/office/drawing/2014/main" id="{E259EFAF-3A27-4552-9F36-0D7657A0B6EB}"/>
              </a:ext>
            </a:extLst>
          </p:cNvPr>
          <p:cNvSpPr>
            <a:spLocks noGrp="1"/>
          </p:cNvSpPr>
          <p:nvPr>
            <p:ph idx="1"/>
          </p:nvPr>
        </p:nvSpPr>
        <p:spPr/>
        <p:txBody>
          <a:bodyPr/>
          <a:lstStyle/>
          <a:p>
            <a:pPr algn="ct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As we have taken the value of K as 5 the entire dataset consisting of 51 locations is divided into 5 cluster i.e., Cluster1, Cluster2, Cluster3, Cluster4 and Cluster 5.</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693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BC36-9FCB-4E39-8485-8672D1953E22}"/>
              </a:ext>
            </a:extLst>
          </p:cNvPr>
          <p:cNvSpPr>
            <a:spLocks noGrp="1"/>
          </p:cNvSpPr>
          <p:nvPr>
            <p:ph type="title"/>
          </p:nvPr>
        </p:nvSpPr>
        <p:spPr/>
        <p:txBody>
          <a:bodyPr>
            <a:normAutofit fontScale="90000"/>
          </a:bodyPr>
          <a:lstStyle/>
          <a:p>
            <a:r>
              <a:rPr lang="en-IN" b="1" dirty="0">
                <a:solidFill>
                  <a:srgbClr val="C00000"/>
                </a:solidFill>
              </a:rPr>
              <a:t>CLUSTER1</a:t>
            </a:r>
            <a:br>
              <a:rPr lang="en-IN" b="1" dirty="0">
                <a:solidFill>
                  <a:srgbClr val="C00000"/>
                </a:solidFill>
              </a:rPr>
            </a:br>
            <a:r>
              <a:rPr lang="en-IN" b="1" dirty="0">
                <a:solidFill>
                  <a:srgbClr val="C00000"/>
                </a:solidFill>
              </a:rPr>
              <a:t>(10 locations)</a:t>
            </a:r>
          </a:p>
        </p:txBody>
      </p:sp>
      <p:pic>
        <p:nvPicPr>
          <p:cNvPr id="6" name="Content Placeholder 5">
            <a:extLst>
              <a:ext uri="{FF2B5EF4-FFF2-40B4-BE49-F238E27FC236}">
                <a16:creationId xmlns:a16="http://schemas.microsoft.com/office/drawing/2014/main" id="{4618F178-8453-4179-91D5-C6FA811D1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426" y="2557463"/>
            <a:ext cx="7329148" cy="3317875"/>
          </a:xfrm>
        </p:spPr>
      </p:pic>
    </p:spTree>
    <p:extLst>
      <p:ext uri="{BB962C8B-B14F-4D97-AF65-F5344CB8AC3E}">
        <p14:creationId xmlns:p14="http://schemas.microsoft.com/office/powerpoint/2010/main" val="28740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F19F-52D0-46C1-AD30-D76030A8A955}"/>
              </a:ext>
            </a:extLst>
          </p:cNvPr>
          <p:cNvSpPr>
            <a:spLocks noGrp="1"/>
          </p:cNvSpPr>
          <p:nvPr>
            <p:ph type="title"/>
          </p:nvPr>
        </p:nvSpPr>
        <p:spPr/>
        <p:txBody>
          <a:bodyPr>
            <a:normAutofit fontScale="90000"/>
          </a:bodyPr>
          <a:lstStyle/>
          <a:p>
            <a:r>
              <a:rPr lang="en-IN" b="1" dirty="0">
                <a:solidFill>
                  <a:srgbClr val="C00000"/>
                </a:solidFill>
              </a:rPr>
              <a:t>CLUSTER2</a:t>
            </a:r>
            <a:br>
              <a:rPr lang="en-IN" b="1" dirty="0">
                <a:solidFill>
                  <a:srgbClr val="C00000"/>
                </a:solidFill>
              </a:rPr>
            </a:br>
            <a:r>
              <a:rPr lang="en-IN" b="1" dirty="0">
                <a:solidFill>
                  <a:srgbClr val="C00000"/>
                </a:solidFill>
              </a:rPr>
              <a:t>(12 locations)</a:t>
            </a:r>
          </a:p>
        </p:txBody>
      </p:sp>
      <p:pic>
        <p:nvPicPr>
          <p:cNvPr id="6" name="Content Placeholder 5">
            <a:extLst>
              <a:ext uri="{FF2B5EF4-FFF2-40B4-BE49-F238E27FC236}">
                <a16:creationId xmlns:a16="http://schemas.microsoft.com/office/drawing/2014/main" id="{A89FD52F-67B4-457D-B9E2-70AFFA725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0030" y="2557463"/>
            <a:ext cx="5151940" cy="3317875"/>
          </a:xfrm>
        </p:spPr>
      </p:pic>
    </p:spTree>
    <p:extLst>
      <p:ext uri="{BB962C8B-B14F-4D97-AF65-F5344CB8AC3E}">
        <p14:creationId xmlns:p14="http://schemas.microsoft.com/office/powerpoint/2010/main" val="40803424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219</TotalTime>
  <Words>360</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Garamond</vt:lpstr>
      <vt:lpstr>Helvetica</vt:lpstr>
      <vt:lpstr>Times New Roman</vt:lpstr>
      <vt:lpstr>Organic</vt:lpstr>
      <vt:lpstr>CAPSTONE PROJECT-BATTLE OF NEIGHBOURHOOD</vt:lpstr>
      <vt:lpstr>INTRODUCTION TO BUSINESS PROBLEM</vt:lpstr>
      <vt:lpstr>BASIS OF THE PROBLEM</vt:lpstr>
      <vt:lpstr>SOURCE OF DATA</vt:lpstr>
      <vt:lpstr>DATAFRAME </vt:lpstr>
      <vt:lpstr>METHODOLOGY</vt:lpstr>
      <vt:lpstr>ANALYSIS</vt:lpstr>
      <vt:lpstr>CLUSTER1 (10 locations)</vt:lpstr>
      <vt:lpstr>CLUSTER2 (12 locations)</vt:lpstr>
      <vt:lpstr>CLUSTER3 (14 locations)</vt:lpstr>
      <vt:lpstr>CLUSTER4 (6 locations)</vt:lpstr>
      <vt:lpstr>CLUSTER5 (9 locations)</vt:lpstr>
      <vt:lpstr>DISTRIBUTION OF LOCATION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PROJECT-BATTLE OF NEIGHBOURHOOD</dc:title>
  <dc:creator>Arundhati</dc:creator>
  <cp:lastModifiedBy>Arundhati</cp:lastModifiedBy>
  <cp:revision>23</cp:revision>
  <dcterms:created xsi:type="dcterms:W3CDTF">2021-06-17T17:02:56Z</dcterms:created>
  <dcterms:modified xsi:type="dcterms:W3CDTF">2021-06-20T13:45:31Z</dcterms:modified>
</cp:coreProperties>
</file>