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3" r:id="rId3"/>
    <p:sldId id="264" r:id="rId4"/>
    <p:sldId id="265" r:id="rId5"/>
    <p:sldId id="268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76"/>
  </p:normalViewPr>
  <p:slideViewPr>
    <p:cSldViewPr snapToGrid="0" snapToObjects="1">
      <p:cViewPr varScale="1">
        <p:scale>
          <a:sx n="123" d="100"/>
          <a:sy n="123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0425-CF2A-A64A-9C40-36E52E268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D4A22-2FBC-CE43-A446-84F90D31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61E1-D20B-154F-9606-EC536AB6617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00F6-9D21-9541-80B7-0775AD47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2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-LQ0Sbuz9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Prebiotic chemistry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field of research dedicated to the study of how the building blocks of life formed spontaneously from energy and minerals present on the early earth.</a:t>
            </a:r>
          </a:p>
          <a:p>
            <a:r>
              <a:rPr lang="en-US" dirty="0"/>
              <a:t>Can be shown experimentally, but difficult to prove that it actually happened that way</a:t>
            </a:r>
          </a:p>
          <a:p>
            <a:r>
              <a:rPr lang="en-US" dirty="0"/>
              <a:t>Several schools </a:t>
            </a:r>
            <a:r>
              <a:rPr lang="en-US"/>
              <a:t>of thought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"/>
          <p:cNvSpPr txBox="1">
            <a:spLocks noChangeArrowheads="1"/>
          </p:cNvSpPr>
          <p:nvPr/>
        </p:nvSpPr>
        <p:spPr bwMode="auto">
          <a:xfrm>
            <a:off x="152400" y="152404"/>
            <a:ext cx="8705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How are these inorganic compounds converted to organic compounds?</a:t>
            </a:r>
            <a:r>
              <a:rPr lang="en-US" dirty="0"/>
              <a:t> 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52400" y="1104904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Can happen </a:t>
            </a:r>
            <a:r>
              <a:rPr lang="en-US" u="sng"/>
              <a:t>spontaneously </a:t>
            </a:r>
            <a:r>
              <a:rPr lang="en-US"/>
              <a:t>if these gases are subjected to intense energy sources: 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52400" y="2055813"/>
            <a:ext cx="8991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1) UV radiation </a:t>
            </a:r>
            <a:r>
              <a:rPr lang="en-US"/>
              <a:t>was the most important, because no UV-absorbing ozone layer existed. </a:t>
            </a:r>
            <a:r>
              <a:rPr lang="en-US" sz="2000"/>
              <a:t>Ozone shield appeared about 2 BYA</a:t>
            </a:r>
            <a:r>
              <a:rPr lang="en-US"/>
              <a:t> 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 flipH="1">
            <a:off x="152399" y="3008317"/>
            <a:ext cx="6844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2) Lightning </a:t>
            </a:r>
            <a:r>
              <a:rPr lang="en-US" dirty="0"/>
              <a:t>discharge (</a:t>
            </a:r>
            <a:r>
              <a:rPr lang="en-US" dirty="0">
                <a:hlinkClick r:id="rId2"/>
              </a:rPr>
              <a:t>Miller-Urey experiment</a:t>
            </a:r>
            <a:r>
              <a:rPr lang="en-US" dirty="0"/>
              <a:t>).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52400" y="3589338"/>
            <a:ext cx="8042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3) Radioactivity (e.g. ionizing radiation from outer space)</a:t>
            </a:r>
            <a:r>
              <a:rPr lang="en-US" dirty="0"/>
              <a:t>.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52400" y="4171954"/>
            <a:ext cx="84726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4) Thermal energy </a:t>
            </a:r>
            <a:r>
              <a:rPr lang="en-US" dirty="0"/>
              <a:t>from volcanic activity, hydrothermal vents,</a:t>
            </a:r>
          </a:p>
          <a:p>
            <a:pPr eaLnBrk="1" hangingPunct="1"/>
            <a:r>
              <a:rPr lang="en-US" dirty="0"/>
              <a:t> or meteoritic impacts. </a:t>
            </a:r>
          </a:p>
        </p:txBody>
      </p:sp>
    </p:spTree>
    <p:extLst>
      <p:ext uri="{BB962C8B-B14F-4D97-AF65-F5344CB8AC3E}">
        <p14:creationId xmlns:p14="http://schemas.microsoft.com/office/powerpoint/2010/main" val="36603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>
            <a:off x="228604" y="304804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Origin of cellular life:</a:t>
            </a: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228600" y="1606554"/>
            <a:ext cx="3640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/>
              <a:t>Surface origin hypothesis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228600" y="2525713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Self-replicating cells arose out of a primordial soup rich in organic and inorganic compounds in a </a:t>
            </a:r>
            <a:r>
              <a:rPr lang="ja-JP" altLang="en-US"/>
              <a:t>“</a:t>
            </a:r>
            <a:r>
              <a:rPr lang="en-US" altLang="ja-JP" dirty="0"/>
              <a:t>warm little pond.</a:t>
            </a:r>
            <a:r>
              <a:rPr lang="ja-JP" altLang="en-US"/>
              <a:t>”</a:t>
            </a:r>
            <a:r>
              <a:rPr lang="en-US" altLang="ja-JP" dirty="0"/>
              <a:t> (primordial soup)  </a:t>
            </a:r>
            <a:endParaRPr lang="en-US" dirty="0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228600" y="3816354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It is now believed that surface conditions of early Earth were hostile to life and to its inorganic and organic precursors.  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228600" y="5105404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Include dramatic </a:t>
            </a:r>
            <a:r>
              <a:rPr lang="en-US" u="sng" dirty="0"/>
              <a:t>temperature fluctuations</a:t>
            </a:r>
            <a:r>
              <a:rPr lang="en-US" dirty="0"/>
              <a:t>, </a:t>
            </a:r>
            <a:r>
              <a:rPr lang="en-US" u="sng" dirty="0"/>
              <a:t>meteor impacts</a:t>
            </a:r>
            <a:r>
              <a:rPr lang="en-US" dirty="0"/>
              <a:t>, </a:t>
            </a:r>
            <a:r>
              <a:rPr lang="en-US" u="sng" dirty="0"/>
              <a:t>dust clouds</a:t>
            </a:r>
            <a:r>
              <a:rPr lang="en-US" dirty="0"/>
              <a:t>, </a:t>
            </a:r>
            <a:r>
              <a:rPr lang="en-US" u="sng" dirty="0"/>
              <a:t>storms, volcanic activity</a:t>
            </a:r>
            <a:r>
              <a:rPr lang="en-US" dirty="0"/>
              <a:t>.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228600" y="838204"/>
            <a:ext cx="6918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/>
              <a:t>Two hypotheses</a:t>
            </a:r>
            <a:r>
              <a:rPr lang="en-US" dirty="0"/>
              <a:t>: Surface and subsurface origin.</a:t>
            </a:r>
          </a:p>
        </p:txBody>
      </p:sp>
    </p:spTree>
    <p:extLst>
      <p:ext uri="{BB962C8B-B14F-4D97-AF65-F5344CB8AC3E}">
        <p14:creationId xmlns:p14="http://schemas.microsoft.com/office/powerpoint/2010/main" val="11141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3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subsurface hypothesis (“metabolism first”)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354104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Subsurface was more constant in conditions</a:t>
            </a:r>
          </a:p>
          <a:p>
            <a:r>
              <a:rPr lang="en-US" dirty="0"/>
              <a:t>Anaerobic, lots of minerals available for </a:t>
            </a:r>
            <a:r>
              <a:rPr lang="en-US" u="sng" dirty="0"/>
              <a:t>energy</a:t>
            </a:r>
            <a:r>
              <a:rPr lang="en-US" dirty="0"/>
              <a:t>.</a:t>
            </a:r>
          </a:p>
          <a:p>
            <a:r>
              <a:rPr lang="en-US" dirty="0"/>
              <a:t>Accounts for the need of a continuous source of energy</a:t>
            </a:r>
          </a:p>
          <a:p>
            <a:r>
              <a:rPr lang="en-US" dirty="0"/>
              <a:t>Lane: Early life was energy inefficient (”leaky” membranes)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981214" y="1417638"/>
            <a:ext cx="4822004" cy="4839352"/>
            <a:chOff x="2098675" y="64249"/>
            <a:chExt cx="4945063" cy="6432550"/>
          </a:xfrm>
        </p:grpSpPr>
        <p:pic>
          <p:nvPicPr>
            <p:cNvPr id="5" name="Picture 30" descr="figure_16_04_unlabel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15"/>
            <a:stretch>
              <a:fillRect/>
            </a:stretch>
          </p:blipFill>
          <p:spPr bwMode="auto">
            <a:xfrm>
              <a:off x="2098675" y="64249"/>
              <a:ext cx="4945063" cy="643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676525" y="254000"/>
              <a:ext cx="10255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300" b="1"/>
                <a:t>Evolutionary</a:t>
              </a:r>
              <a:br>
                <a:rPr lang="en-US" sz="1300" b="1"/>
              </a:br>
              <a:r>
                <a:rPr lang="en-US" sz="1300" b="1"/>
                <a:t>events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010025" y="254000"/>
              <a:ext cx="6953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300" b="1"/>
                <a:t>Early</a:t>
              </a:r>
              <a:br>
                <a:rPr lang="en-US" sz="1300" b="1"/>
              </a:br>
              <a:r>
                <a:rPr lang="en-US" sz="1300" b="1" i="1"/>
                <a:t>Bacteria</a:t>
              </a:r>
              <a:endParaRPr lang="en-US" sz="1300" b="1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975225" y="254000"/>
              <a:ext cx="6953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300" b="1"/>
                <a:t>Early</a:t>
              </a:r>
              <a:br>
                <a:rPr lang="en-US" sz="1300" b="1"/>
              </a:br>
              <a:r>
                <a:rPr lang="en-US" sz="1300" b="1" i="1"/>
                <a:t>Archaea</a:t>
              </a:r>
              <a:endParaRPr lang="en-US" sz="1300" b="1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63825" y="787400"/>
              <a:ext cx="9747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Dispersal to</a:t>
              </a:r>
              <a:br>
                <a:rPr lang="en-US" sz="1100" b="1"/>
              </a:br>
              <a:r>
                <a:rPr lang="en-US" sz="1100" b="1"/>
                <a:t>other habitats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51125" y="1511300"/>
              <a:ext cx="9493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Diversification</a:t>
              </a:r>
              <a:br>
                <a:rPr lang="en-US" sz="1100" b="1"/>
              </a:br>
              <a:r>
                <a:rPr lang="en-US" sz="1100" b="1"/>
                <a:t>of molecular</a:t>
              </a:r>
              <a:br>
                <a:rPr lang="en-US" sz="1100" b="1"/>
              </a:br>
              <a:r>
                <a:rPr lang="en-US" sz="1100" b="1"/>
                <a:t>biology, lipids,</a:t>
              </a:r>
              <a:br>
                <a:rPr lang="en-US" sz="1100" b="1"/>
              </a:br>
              <a:r>
                <a:rPr lang="en-US" sz="1100" b="1"/>
                <a:t>and cell wall</a:t>
              </a:r>
              <a:br>
                <a:rPr lang="en-US" sz="1100" b="1"/>
              </a:br>
              <a:r>
                <a:rPr lang="en-US" sz="1100" b="1"/>
                <a:t>structure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43225" y="2679700"/>
              <a:ext cx="403225" cy="12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LUCA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94025" y="3200400"/>
              <a:ext cx="3651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DNA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854325" y="3733800"/>
              <a:ext cx="619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RNA and </a:t>
              </a:r>
              <a:br>
                <a:rPr lang="en-US" sz="1100" b="1"/>
              </a:br>
              <a:r>
                <a:rPr lang="en-US" sz="1100" b="1"/>
                <a:t>proteins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879725" y="4432300"/>
              <a:ext cx="56832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RNA life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16225" y="4965700"/>
              <a:ext cx="6826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Prebiotic</a:t>
              </a:r>
              <a:br>
                <a:rPr lang="en-US" sz="1100" b="1"/>
              </a:br>
              <a:r>
                <a:rPr lang="en-US" sz="1100" b="1"/>
                <a:t>chemistry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584825" y="2679700"/>
              <a:ext cx="1355725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300" b="1"/>
                <a:t>Mound:</a:t>
              </a:r>
              <a:br>
                <a:rPr lang="en-US" sz="1100" b="1"/>
              </a:br>
              <a:r>
                <a:rPr lang="en-US" sz="1100" b="1"/>
                <a:t>precipitates of clay,</a:t>
              </a:r>
              <a:br>
                <a:rPr lang="en-US" sz="1100" b="1"/>
              </a:br>
              <a:r>
                <a:rPr lang="en-US" sz="1100" b="1"/>
                <a:t>metal sulfides, silica,</a:t>
              </a:r>
              <a:br>
                <a:rPr lang="en-US" sz="1100" b="1"/>
              </a:br>
              <a:r>
                <a:rPr lang="en-US" sz="1100" b="1"/>
                <a:t>and carbonates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635625" y="3479800"/>
              <a:ext cx="1279525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300" b="1"/>
                <a:t>Ocean water</a:t>
              </a:r>
              <a:br>
                <a:rPr lang="en-US" sz="1100" b="1"/>
              </a:br>
              <a:r>
                <a:rPr lang="en-US" sz="1100" b="1"/>
                <a:t>(</a:t>
              </a:r>
              <a:r>
                <a:rPr lang="en-US" sz="1100" b="1">
                  <a:sym typeface="Symbol" charset="0"/>
                </a:rPr>
                <a:t></a:t>
              </a:r>
              <a:r>
                <a:rPr lang="en-US" sz="1100" b="1"/>
                <a:t>20°C, containing</a:t>
              </a:r>
              <a:br>
                <a:rPr lang="en-US" sz="1100" b="1"/>
              </a:br>
              <a:r>
                <a:rPr lang="en-US" sz="1100" b="1"/>
                <a:t>metals, CO</a:t>
              </a:r>
              <a:r>
                <a:rPr lang="en-US" sz="1100" b="1" baseline="-25000"/>
                <a:t>2</a:t>
              </a:r>
              <a:r>
                <a:rPr lang="en-US" sz="1100" b="1"/>
                <a:t> and</a:t>
              </a:r>
              <a:br>
                <a:rPr lang="en-US" sz="1100" b="1"/>
              </a:br>
              <a:r>
                <a:rPr lang="en-US" sz="1100" b="1"/>
                <a:t>PO</a:t>
              </a:r>
              <a:r>
                <a:rPr lang="en-US" sz="1100" b="1" baseline="-25000"/>
                <a:t>4</a:t>
              </a:r>
              <a:r>
                <a:rPr lang="en-US" sz="1100" b="1" baseline="30000"/>
                <a:t>2</a:t>
              </a:r>
              <a:r>
                <a:rPr lang="en-US" sz="1100" b="1" baseline="30000">
                  <a:sym typeface="Symbol" charset="0"/>
                </a:rPr>
                <a:t></a:t>
              </a:r>
              <a:r>
                <a:rPr lang="en-US" sz="1100" b="1"/>
                <a:t>)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597525" y="4292600"/>
              <a:ext cx="13176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Flow of substances</a:t>
              </a:r>
              <a:br>
                <a:rPr lang="en-US" sz="1100" b="1"/>
              </a:br>
              <a:r>
                <a:rPr lang="en-US" sz="1100" b="1"/>
                <a:t>up through mound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067425" y="5295900"/>
              <a:ext cx="8604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Ocean crust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073525" y="6121400"/>
              <a:ext cx="13430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Nutrients in hot</a:t>
              </a:r>
              <a:br>
                <a:rPr lang="en-US" sz="1100" b="1"/>
              </a:br>
              <a:r>
                <a:rPr lang="en-US" sz="1100" b="1"/>
                <a:t>hydrothermal water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 rot="-5400000">
              <a:off x="2016125" y="2882901"/>
              <a:ext cx="37782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Time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 rot="-5400000">
              <a:off x="1628775" y="2825751"/>
              <a:ext cx="1685925" cy="20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1100" b="1"/>
                <a:t>(</a:t>
              </a:r>
              <a:r>
                <a:rPr lang="en-US" sz="1100" b="1">
                  <a:sym typeface="Symbol" charset="0"/>
                </a:rPr>
                <a:t></a:t>
              </a:r>
              <a:r>
                <a:rPr lang="en-US" sz="1100" b="1"/>
                <a:t>0.3 to 0.5 billion years)</a:t>
              </a:r>
            </a:p>
          </p:txBody>
        </p:sp>
        <p:sp>
          <p:nvSpPr>
            <p:cNvPr id="23" name="Arc 21"/>
            <p:cNvSpPr>
              <a:spLocks/>
            </p:cNvSpPr>
            <p:nvPr/>
          </p:nvSpPr>
          <p:spPr bwMode="auto">
            <a:xfrm rot="18487350" flipV="1">
              <a:off x="3944144" y="305594"/>
              <a:ext cx="236537" cy="517525"/>
            </a:xfrm>
            <a:custGeom>
              <a:avLst/>
              <a:gdLst>
                <a:gd name="T0" fmla="*/ 0 w 17168"/>
                <a:gd name="T1" fmla="*/ 2147483647 h 21600"/>
                <a:gd name="T2" fmla="*/ 2147483647 w 17168"/>
                <a:gd name="T3" fmla="*/ 2147483647 h 21600"/>
                <a:gd name="T4" fmla="*/ 2147483647 w 1716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7168"/>
                <a:gd name="T10" fmla="*/ 0 h 21600"/>
                <a:gd name="T11" fmla="*/ 17168 w 171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68" h="21600" fill="none" extrusionOk="0">
                  <a:moveTo>
                    <a:pt x="-1" y="588"/>
                  </a:moveTo>
                  <a:cubicBezTo>
                    <a:pt x="1640" y="197"/>
                    <a:pt x="3321" y="-1"/>
                    <a:pt x="5008" y="-1"/>
                  </a:cubicBezTo>
                  <a:cubicBezTo>
                    <a:pt x="9345" y="-1"/>
                    <a:pt x="13583" y="1306"/>
                    <a:pt x="17168" y="3748"/>
                  </a:cubicBezTo>
                </a:path>
                <a:path w="17168" h="21600" stroke="0" extrusionOk="0">
                  <a:moveTo>
                    <a:pt x="-1" y="588"/>
                  </a:moveTo>
                  <a:cubicBezTo>
                    <a:pt x="1640" y="197"/>
                    <a:pt x="3321" y="-1"/>
                    <a:pt x="5008" y="-1"/>
                  </a:cubicBezTo>
                  <a:cubicBezTo>
                    <a:pt x="9345" y="-1"/>
                    <a:pt x="13583" y="1306"/>
                    <a:pt x="17168" y="3748"/>
                  </a:cubicBezTo>
                  <a:lnTo>
                    <a:pt x="5008" y="21600"/>
                  </a:lnTo>
                  <a:lnTo>
                    <a:pt x="-1" y="58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54625" y="2751138"/>
              <a:ext cx="301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295900" y="4356100"/>
              <a:ext cx="266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6477000" y="54483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971925" y="4787900"/>
              <a:ext cx="4159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900" b="1"/>
                <a:t>Amino</a:t>
              </a:r>
              <a:br>
                <a:rPr lang="en-US" sz="900" b="1"/>
              </a:br>
              <a:r>
                <a:rPr lang="en-US" sz="900" b="1"/>
                <a:t>acids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895725" y="5143500"/>
              <a:ext cx="4159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900" b="1"/>
                <a:t>Sugars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683125" y="4686300"/>
              <a:ext cx="4794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sz="900" b="1"/>
                <a:t>Nitrogen</a:t>
              </a:r>
              <a:br>
                <a:rPr lang="en-US" sz="900" b="1"/>
              </a:br>
              <a:r>
                <a:rPr lang="en-US" sz="900" b="1"/>
                <a:t>bases</a:t>
              </a:r>
            </a:p>
          </p:txBody>
        </p:sp>
        <p:sp>
          <p:nvSpPr>
            <p:cNvPr id="30" name="Arc 29"/>
            <p:cNvSpPr>
              <a:spLocks/>
            </p:cNvSpPr>
            <p:nvPr/>
          </p:nvSpPr>
          <p:spPr bwMode="auto">
            <a:xfrm rot="18487350" flipV="1">
              <a:off x="4784726" y="414337"/>
              <a:ext cx="419100" cy="517525"/>
            </a:xfrm>
            <a:custGeom>
              <a:avLst/>
              <a:gdLst>
                <a:gd name="T0" fmla="*/ 0 w 17168"/>
                <a:gd name="T1" fmla="*/ 2147483647 h 21600"/>
                <a:gd name="T2" fmla="*/ 2147483647 w 17168"/>
                <a:gd name="T3" fmla="*/ 2147483647 h 21600"/>
                <a:gd name="T4" fmla="*/ 2147483647 w 1716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7168"/>
                <a:gd name="T10" fmla="*/ 0 h 21600"/>
                <a:gd name="T11" fmla="*/ 17168 w 171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68" h="21600" fill="none" extrusionOk="0">
                  <a:moveTo>
                    <a:pt x="-1" y="588"/>
                  </a:moveTo>
                  <a:cubicBezTo>
                    <a:pt x="1640" y="197"/>
                    <a:pt x="3321" y="-1"/>
                    <a:pt x="5008" y="-1"/>
                  </a:cubicBezTo>
                  <a:cubicBezTo>
                    <a:pt x="9345" y="-1"/>
                    <a:pt x="13583" y="1306"/>
                    <a:pt x="17168" y="3748"/>
                  </a:cubicBezTo>
                </a:path>
                <a:path w="17168" h="21600" stroke="0" extrusionOk="0">
                  <a:moveTo>
                    <a:pt x="-1" y="588"/>
                  </a:moveTo>
                  <a:cubicBezTo>
                    <a:pt x="1640" y="197"/>
                    <a:pt x="3321" y="-1"/>
                    <a:pt x="5008" y="-1"/>
                  </a:cubicBezTo>
                  <a:cubicBezTo>
                    <a:pt x="9345" y="-1"/>
                    <a:pt x="13583" y="1306"/>
                    <a:pt x="17168" y="3748"/>
                  </a:cubicBezTo>
                  <a:lnTo>
                    <a:pt x="5008" y="21600"/>
                  </a:lnTo>
                  <a:lnTo>
                    <a:pt x="-1" y="58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6063011-EF1A-D646-9597-ED2EA01FA034}"/>
              </a:ext>
            </a:extLst>
          </p:cNvPr>
          <p:cNvSpPr txBox="1"/>
          <p:nvPr/>
        </p:nvSpPr>
        <p:spPr>
          <a:xfrm>
            <a:off x="4804747" y="6387622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Brock Biology of Microorganisms, 15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4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2223-66BF-879C-DEE7-4D32649D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info about subsurface…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AFF0-A59B-E776-A448-E892BDEE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known microbes today live by </a:t>
            </a:r>
            <a:r>
              <a:rPr lang="en-US"/>
              <a:t>anaerobic respiration using </a:t>
            </a:r>
            <a:r>
              <a:rPr lang="en-US" dirty="0"/>
              <a:t>alternative electron acceptors, reducing compounds and elements (DMSO, iron….)</a:t>
            </a:r>
          </a:p>
          <a:p>
            <a:r>
              <a:rPr lang="en-US" dirty="0"/>
              <a:t>If cells waste energy, why haven’t they evolved recycling or other systems? </a:t>
            </a:r>
            <a:r>
              <a:rPr lang="en-US" i="1" dirty="0"/>
              <a:t>They have! </a:t>
            </a:r>
            <a:r>
              <a:rPr lang="en-US" i="1" dirty="0" err="1"/>
              <a:t>Syntrophy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6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8F1D-2324-33D6-E3BE-8D13461D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Miller-Urey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22C3-5167-6F65-4442-A3A39E9B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direct (and successful test) of Oparin’s hypothesis</a:t>
            </a:r>
          </a:p>
          <a:p>
            <a:r>
              <a:rPr lang="en-US" dirty="0"/>
              <a:t>Advanced the field of chemical synthesis</a:t>
            </a:r>
          </a:p>
          <a:p>
            <a:r>
              <a:rPr lang="en-US" dirty="0"/>
              <a:t>Captured imagination: the lay public was interested</a:t>
            </a:r>
          </a:p>
          <a:p>
            <a:r>
              <a:rPr lang="en-US" dirty="0"/>
              <a:t>Launched the field of experimental origins of life</a:t>
            </a:r>
          </a:p>
          <a:p>
            <a:r>
              <a:rPr lang="en-US" dirty="0"/>
              <a:t>But it has been challenged due to new evidence, but has also been supported by other new evidence.</a:t>
            </a:r>
          </a:p>
        </p:txBody>
      </p:sp>
    </p:spTree>
    <p:extLst>
      <p:ext uri="{BB962C8B-B14F-4D97-AF65-F5344CB8AC3E}">
        <p14:creationId xmlns:p14="http://schemas.microsoft.com/office/powerpoint/2010/main" val="15086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5DDB-BE05-422C-CBB8-ADA4092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Revisiting Miller experiment with updated data from newer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71F5-1EC7-6674-BF05-D178D8CA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the atmosphere of the early Earth so reducing? What was its true makeup and how do scientists know? </a:t>
            </a:r>
          </a:p>
          <a:p>
            <a:r>
              <a:rPr lang="en-US" dirty="0"/>
              <a:t>Did the surface have sufficient / consistent energy input? From what sources and how much?</a:t>
            </a:r>
          </a:p>
          <a:p>
            <a:r>
              <a:rPr lang="en-US" dirty="0"/>
              <a:t>What molecules were actually made in the Miller-Urey experiment and how much?</a:t>
            </a:r>
          </a:p>
          <a:p>
            <a:r>
              <a:rPr lang="en-US" dirty="0"/>
              <a:t>How could Miller change his methodology to more accurately simulate the environmental conditions of the early earth as we understand them today? Has anyone done this? What were the results?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563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Prebiotic chemistry</vt:lpstr>
      <vt:lpstr>PowerPoint Presentation</vt:lpstr>
      <vt:lpstr>PowerPoint Presentation</vt:lpstr>
      <vt:lpstr>subsurface hypothesis (“metabolism first”)</vt:lpstr>
      <vt:lpstr>Some more info about subsurface…</vt:lpstr>
      <vt:lpstr>Why was Miller-Urey important?</vt:lpstr>
      <vt:lpstr>Revisiting Miller experiment with updated data from newer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Origins: an overview</dc:title>
  <dc:creator>Prof Amy Schmid, Ph.D.</dc:creator>
  <cp:lastModifiedBy>Prof Amy Schmid, Ph.D.</cp:lastModifiedBy>
  <cp:revision>20</cp:revision>
  <dcterms:created xsi:type="dcterms:W3CDTF">2019-09-11T17:53:01Z</dcterms:created>
  <dcterms:modified xsi:type="dcterms:W3CDTF">2025-01-29T03:29:30Z</dcterms:modified>
</cp:coreProperties>
</file>