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AA4CUfMSL7Q8g_B_HqswacSPKqh8ZPABRO-WakQQ_Cc/edit?usp=sharing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9i7kAt97XYU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Drive home evidence, why is this so well accepted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main points of the video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own knowledge, ribosomes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problems w theory maybe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where did the archaeal membrane go (if archaea is a host)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>
                <a:solidFill>
                  <a:schemeClr val="dk1"/>
                </a:solidFill>
              </a:rPr>
              <a:t>Poole and Gribaldo what’s known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Definition of eukaryote question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Poole/Gribaldo -- Cover new research about each 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emphasis on mechanism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Cross feeding, using byproducts of each other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4 - 5:00 Ted Talk planning/rehearsing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5 - 5:30 TED Talks, </a:t>
            </a: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cell wall - many failed attempts at loss, but the successful one would allow phagotrophy to happen/develop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law of parsimony very relevant 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-"/>
            </a:pPr>
            <a:r>
              <a:rPr lang="en-US"/>
              <a:t>if something fits everything we know, that’s what we’ll choose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Emphasize everyone needs to have some sort of active role, use drawings/keywords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https://docs.google.com/document/d/1AA4CUfMSL7Q8g_B_HqswacSPKqh8ZPABRO-WakQQ_Cc/edit?usp=sharing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make 3 topics instead of 4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extremely influential scientist, especially known for the topic we’re covering today -- endosymbiosis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several interviews on youtube, peruse at your leisure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watch from 1:13 until 4:24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Margulis/Gray info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Serial endosymbiosis?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Margulis/Gray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Serial endosymbiosis?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Margulis/Gray info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Serial endosymbiosis?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Before video, short definition of Margulis’ endosymbiotic theory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check Nick Lane Vital Question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https://www.youtube.com/watch?v=9i7kAt97XYU</a:t>
            </a:r>
            <a:r>
              <a:rPr lang="en-US"/>
              <a:t> 2:44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Drive home evidence, why is this so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55555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Mitosi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cbi.nlm.nih.gov/pmc/articles/PMC433920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AA4CUfMSL7Q8g_B_HqswacSPKqh8ZPABRO-WakQQ_Cc/edit?usp=sharing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Lynn_Margulis" TargetMode="External"/><Relationship Id="rId5" Type="http://schemas.openxmlformats.org/officeDocument/2006/relationships/hyperlink" Target="https://youtu.be/KlhW12dGfFk?t=1m13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msu.edu/course/lbs/145/luckie/marguli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msu.edu/course/lbs/145/luckie/marguli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9i7kAt97XYU?t=2m4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Eukaryogenesis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WEEK 11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AIKYA SONI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Evidence for Endosymbiosis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097275" y="1845729"/>
            <a:ext cx="10058400" cy="22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Gray and Doolittle, 1982 - mitochondria from alpha-Proteobacteria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Gray, 1992 - plastids from Cyanobacteria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Gray, 2012 - one partner in symbiosis was a bacterial cell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Muller et al., 2012 - mitochondrial acquisition ubiquitous in modern eukaryote biology; traces back to ancient endosymbiont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/>
              <a:t>...and more!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413" y="4154854"/>
            <a:ext cx="44862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Endosymbiotic Theory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097277" y="1845725"/>
            <a:ext cx="5066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Definition of “eukaryote”?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Margulis: classical mitosis, higher, subcellular organelles, membrane-bound nuclei, “many other features in common”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75" y="2513250"/>
            <a:ext cx="5380400" cy="1952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10586950" y="5985575"/>
            <a:ext cx="1541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Wikipedia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97275" y="1845725"/>
            <a:ext cx="16671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Timing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097274" y="1845725"/>
            <a:ext cx="3878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early mito- vs. late mito-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not right before LECA (Amiri et al., 2003)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75" y="2146800"/>
            <a:ext cx="4746901" cy="35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269700" y="5740500"/>
            <a:ext cx="339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 (2014) Cold Spring Harb Perspect Biol 6:1-12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097279" y="1845725"/>
            <a:ext cx="29493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Nature of host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097273" y="1845725"/>
            <a:ext cx="42198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bacterial? archaeal?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agreement that it was closest to modern archaea than any bacteria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950" y="2114363"/>
            <a:ext cx="6038500" cy="3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7269700" y="5740500"/>
            <a:ext cx="339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 (2014) Cold Spring Harb Perspect Biol 6:1-12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097278" y="1845725"/>
            <a:ext cx="42786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-US" sz="2400"/>
              <a:t>Mechanism</a:t>
            </a:r>
            <a:r>
              <a:rPr lang="en-US" sz="2400"/>
              <a:t> of acquisition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097278" y="1845725"/>
            <a:ext cx="4019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Mechanism</a:t>
            </a:r>
            <a:r>
              <a:rPr lang="en-US" sz="2400"/>
              <a:t> of acquisition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bacteriovory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syntrophy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phagocytosis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528" y="2476253"/>
            <a:ext cx="57912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7269700" y="5740500"/>
            <a:ext cx="339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 (2014) Cold Spring Harb Perspect Biol 6:1-12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097280" y="1845734"/>
            <a:ext cx="4937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Mechanism</a:t>
            </a:r>
            <a:r>
              <a:rPr lang="en-US" sz="2400"/>
              <a:t> of acquisition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bacteriovory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syntrophy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phagocytosis</a:t>
            </a:r>
          </a:p>
        </p:txBody>
      </p:sp>
      <p:sp>
        <p:nvSpPr>
          <p:cNvPr id="224" name="Shape 224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/>
              <a:t>Bacteriovory -  bacterial host/bacterial endosymbiont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bacterial predator invade periplasm Gram-negative host (and sometimes cytoplasm)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only a failed predatory event would result in endosymbiosis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000"/>
              <a:t>both parasite and host survive, co-evolve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097280" y="1845734"/>
            <a:ext cx="4937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Mechanism</a:t>
            </a:r>
            <a:r>
              <a:rPr lang="en-US" sz="2400"/>
              <a:t> of acquisition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bacteriovory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syntrophy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phagocytosis</a:t>
            </a:r>
          </a:p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Syntrophy - between archaea and bacteria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biochemical interaction, no endosymbiosis</a:t>
            </a: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more likely a factor in an endosymbiotic interaction than a stand-alone mechanism (i.e. phagocytosis)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US"/>
              <a:t>Membrane bending:  unsure, but might  have to do with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protein interactions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No contemporary examples </a:t>
            </a:r>
            <a:r>
              <a:rPr lang="en-US"/>
              <a:t>of a bacterial endosymbiont in an archaeal host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5" y="1976225"/>
            <a:ext cx="100584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3:05 – 3:30	</a:t>
            </a:r>
            <a:r>
              <a:rPr lang="en-US" sz="2800"/>
              <a:t>		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Jigsaw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3:30 – </a:t>
            </a:r>
            <a:r>
              <a:rPr lang="en-US" sz="2800"/>
              <a:t>4:00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Lecture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/>
              <a:t>4:00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800"/>
              <a:t>5:00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800"/>
              <a:t>TED Talk Planning/Break when needed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r>
              <a:rPr lang="en-US" sz="2800"/>
              <a:t>00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5:</a:t>
            </a:r>
            <a:r>
              <a:rPr lang="en-US" sz="2800"/>
              <a:t>30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			TED Talks!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097280" y="1845734"/>
            <a:ext cx="49377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Timing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Nature of host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US" sz="2400"/>
              <a:t>Mechanism</a:t>
            </a:r>
            <a:r>
              <a:rPr lang="en-US" sz="2400"/>
              <a:t> of acquisition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bacteriovory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syntrophy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phagocytosis</a:t>
            </a:r>
          </a:p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217925" y="1845729"/>
            <a:ext cx="4937700" cy="252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Phagocytosis - most likely candidate -- bacterial endosymbiont with an archaeal host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components of phagocytosis trace back to LECA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compatible with 2D and 3D trees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simplest answer (avoids need for syntrophic-endosymbiosis or failed predatory attempts) -- Occam’s razor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25" y="4753925"/>
            <a:ext cx="6874201" cy="13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7269700" y="6234575"/>
            <a:ext cx="339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Poole and Gribaldo (2014) Cold Spring Harb Perspect Biol 6:1-12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Poole and Gribaldo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97275" y="1999750"/>
            <a:ext cx="3949200" cy="386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“Lightning rod” effect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example: Lynn Margulis’ view on  5 kingdoms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0" l="10355" r="11956" t="0"/>
          <a:stretch/>
        </p:blipFill>
        <p:spPr>
          <a:xfrm>
            <a:off x="5458175" y="2090625"/>
            <a:ext cx="5387574" cy="35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7269700" y="5740500"/>
            <a:ext cx="3399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Sober</a:t>
            </a:r>
            <a:r>
              <a:rPr lang="en-US"/>
              <a:t> (1999) </a:t>
            </a:r>
            <a:r>
              <a:rPr lang="en-US"/>
              <a:t>Crítica: Revista Hispanoamericana de Filosofía 31:3-39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1066805" y="21452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Questions...?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TED Talk Activity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097275" y="1845725"/>
            <a:ext cx="69960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Research assigned topic/issue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Prepare 7-8 minute presentation --  TED talk style: 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Introduce topic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Use lay terms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Be engaging (but succinct!)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/>
              <a:t>Use chalk ted talk - drawings/keywords or visual aides of some sort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2175" y="2861466"/>
            <a:ext cx="3793926" cy="199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TED Topics </a:t>
            </a:r>
            <a:r>
              <a:rPr lang="en-US" sz="2400"/>
              <a:t>(as they’re related to eukaryogenesis)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097274" y="1845725"/>
            <a:ext cx="38904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Mitochondria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Endosymbiont transition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Viral eukaryogenesis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097275" y="4880150"/>
            <a:ext cx="6337500" cy="1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Questions to consider...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475" y="2739824"/>
            <a:ext cx="4470200" cy="22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Bibliography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097275" y="1645724"/>
            <a:ext cx="10058400" cy="441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Gray, M.W. (1992) The Endosymbiont Hypothesis Revisited. In International Review of Cytology 141, Supplement C vols. (Wolstenholme, D. R. and Jeon, K. W., eds), pp. 233–357, Academic Press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Gray, M.W. (2017) Lynn Margulis and the endosymbiont hypothesis: 50 years later. Molecular Biology of the Cell 28, 1285–1287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Gray, M.W. et al. (1999) Mitochondrial Evolution. Science 283, 1476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Gray, M.W. and Doolittle, W.F. (1982) Has the endosymbiont hypothesis been proven? Microbiological Reviews 46, 1–42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Lane, N. (2015) The Vital Question, W.W. Norton &amp; Company, Inc.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Martin, W. and Müller, M. (1998) The hydrogen hypothesis for the first eukaryote. Nature 392, 37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Poole, A.M. and Gribaldo, S. (2014) Eukaryotic Origins: How and When Was the Mitochondrion Acquired? Cold Spring Harbor Perspectives in Biology 6, a015990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Sagan, L. (1967) On the Origin of Mitosing Cells. J Theoret Biol 14, 225–274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600"/>
              <a:t>Schweitzer, Y. and Kozlov, M.M. (2015) Membrane-Mediated Interaction between Strongly Anisotropic Protein Scaffolds. PLoS Computational Biology 11, e1004054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600"/>
              <a:t>Sober, E. (1999) Instrumentalism Revisited. Crítica: Revista Hispanoamericana de Filosofía 31, 3–39</a:t>
            </a:r>
            <a:br>
              <a:rPr lang="en-US" sz="1600"/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Jigsaw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7" y="2022775"/>
            <a:ext cx="61254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Split into pairs</a:t>
            </a:r>
          </a:p>
          <a:p>
            <a:pPr lvl="2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Sagan </a:t>
            </a:r>
            <a:r>
              <a:rPr lang="en-US" sz="2600"/>
              <a:t>(Split into intro/part 1 and part 2/3)</a:t>
            </a:r>
          </a:p>
          <a:p>
            <a:pPr lvl="2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Gray</a:t>
            </a:r>
          </a:p>
          <a:p>
            <a:pPr lvl="2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</a:pPr>
            <a:r>
              <a:rPr b="0" i="0" lang="en-US" sz="2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Poole and Gribaldo</a:t>
            </a:r>
          </a:p>
          <a:p>
            <a:pPr indent="190500" lvl="1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2857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Summarize main points/takeaways, report back to group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0" y="2466151"/>
            <a:ext cx="4385900" cy="28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Lynn Margulis, 1938 - 2011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5" y="2058575"/>
            <a:ext cx="49377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wrap="square" tIns="45700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Awesome scientist (#WomenInSTEM!)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Graduated from UChicago at </a:t>
            </a:r>
            <a:r>
              <a:rPr b="1" lang="en-US" sz="1800"/>
              <a:t>19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Master’s from UChicago, MS from University of Wisconsin, PhD from UC-Berkeley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Taught at Brandeis University, Boston University, and University of Massachusetts at Amherst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Distinguished Professor of Botany at Amherst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Many awards and accolades, including National Medal of Science in 1999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400"/>
              <a:t>Married to Carl Sagan, Thomas Margulis -- "it’s not humanly possible to be a good wife, a good mother and a first-class scientist. No one can do it—something has to go."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9829" y="1942196"/>
            <a:ext cx="2702335" cy="40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0586950" y="5985575"/>
            <a:ext cx="1541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(from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Wikipedia</a:t>
            </a:r>
            <a:r>
              <a:rPr lang="en-US"/>
              <a:t>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598975" y="952825"/>
            <a:ext cx="2929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Video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763" y="389900"/>
            <a:ext cx="25431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075" y="826400"/>
            <a:ext cx="3086100" cy="47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050" y="470025"/>
            <a:ext cx="9175899" cy="546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Endosymbiotic Theory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097277" y="1845725"/>
            <a:ext cx="60900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Symbiotic view of eukaryotic cell evolution (aka eukaryogenesis)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152" y="2357191"/>
            <a:ext cx="40957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Endosymbiotic Theory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097277" y="1845725"/>
            <a:ext cx="60900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Symbiotic view of eukaryotic cell evolution (aka eukaryogenesis)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Margulis’ original theory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mitochondria, plastids, flagella all from free-living prokaryotes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Only the first 2 supported in later studies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452" y="1268128"/>
            <a:ext cx="3492371" cy="48157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0586950" y="5985575"/>
            <a:ext cx="1541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Michigan State University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Endosymbiotic Theory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097277" y="1845725"/>
            <a:ext cx="6090000" cy="402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Symbiotic view of eukaryotic cell evolution (aka eukaryogenesis)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Margulis’ original theory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mitochondria, plastids, flagella all from free-living prokaryotes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200"/>
              <a:t>Only the first 2 supported in later studies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200"/>
              <a:t>Serial endosymbiosis?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452" y="1268128"/>
            <a:ext cx="3492371" cy="48157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10586950" y="5985575"/>
            <a:ext cx="1541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Michigan State University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Endosymbiotic Theory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66800" y="3199600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Short Video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