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8" r:id="rId4"/>
    <p:sldId id="267" r:id="rId5"/>
    <p:sldId id="268" r:id="rId6"/>
    <p:sldId id="269" r:id="rId7"/>
    <p:sldId id="270" r:id="rId8"/>
    <p:sldId id="271" r:id="rId9"/>
    <p:sldId id="272" r:id="rId10"/>
    <p:sldId id="262" r:id="rId11"/>
    <p:sldId id="274" r:id="rId12"/>
    <p:sldId id="275" r:id="rId13"/>
    <p:sldId id="277" r:id="rId14"/>
    <p:sldId id="280" r:id="rId15"/>
    <p:sldId id="263" r:id="rId16"/>
    <p:sldId id="259" r:id="rId17"/>
    <p:sldId id="260" r:id="rId18"/>
    <p:sldId id="265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/>
    <p:restoredTop sz="65854"/>
  </p:normalViewPr>
  <p:slideViewPr>
    <p:cSldViewPr snapToGrid="0" snapToObjects="1">
      <p:cViewPr varScale="1">
        <p:scale>
          <a:sx n="82" d="100"/>
          <a:sy n="8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31D3-1D2D-DF49-B715-1CD383CEB92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EB32-EC5B-7B40-B5A3-8750BFEC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2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could such</a:t>
            </a:r>
            <a:r>
              <a:rPr lang="en-US" baseline="0" dirty="0" smtClean="0"/>
              <a:t> phylogenetic incongruence occur?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Bootstrapping </a:t>
            </a:r>
            <a:r>
              <a:rPr lang="en-US" dirty="0" smtClean="0">
                <a:sym typeface="Wingdings"/>
              </a:rPr>
              <a:t> how many trees are the same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Bootstrapping </a:t>
            </a:r>
            <a:r>
              <a:rPr lang="en-US" dirty="0" smtClean="0">
                <a:sym typeface="Wingdings"/>
              </a:rPr>
              <a:t> how many trees are the same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of unrooted</a:t>
            </a:r>
            <a:r>
              <a:rPr lang="en-US" baseline="0" dirty="0" smtClean="0"/>
              <a:t> trees and how many rooted trees can be made by a single unrooted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choose a root?</a:t>
            </a:r>
          </a:p>
          <a:p>
            <a:r>
              <a:rPr lang="en-US" baseline="0" dirty="0" smtClean="0"/>
              <a:t>	- use an outgroup</a:t>
            </a:r>
          </a:p>
          <a:p>
            <a:r>
              <a:rPr lang="en-US" baseline="0" dirty="0" smtClean="0"/>
              <a:t>		- bad if there are confounding factors like reversions to WT or horizontal gene transfers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each</a:t>
            </a:r>
            <a:r>
              <a:rPr lang="en-US" baseline="0" dirty="0" smtClean="0"/>
              <a:t> organism in its own clade and join the closest neighbors</a:t>
            </a:r>
          </a:p>
          <a:p>
            <a:r>
              <a:rPr lang="en-US" baseline="0" dirty="0" smtClean="0"/>
              <a:t>Unrooted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nearest clades are grouped</a:t>
            </a:r>
            <a:r>
              <a:rPr lang="en-US" baseline="0" dirty="0" smtClean="0"/>
              <a:t> together, repeat until all clades are grouped in one group</a:t>
            </a:r>
          </a:p>
          <a:p>
            <a:r>
              <a:rPr lang="en-US" baseline="0" dirty="0" smtClean="0"/>
              <a:t>Rooted tree, but assumes molecular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-potentially</a:t>
            </a:r>
            <a:r>
              <a:rPr lang="en-US" baseline="0" dirty="0" smtClean="0"/>
              <a:t> reverted bases could mislead investigators</a:t>
            </a:r>
          </a:p>
          <a:p>
            <a:r>
              <a:rPr lang="en-US" baseline="0" dirty="0" smtClean="0"/>
              <a:t>-NP hard</a:t>
            </a:r>
            <a:r>
              <a:rPr lang="mr-IN" baseline="0" dirty="0" smtClean="0"/>
              <a:t>–</a:t>
            </a:r>
            <a:r>
              <a:rPr lang="en-US" baseline="0" dirty="0" smtClean="0"/>
              <a:t> no way to efficiently choose ideal tree.  Must use a heuristic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probability and statistics</a:t>
            </a:r>
            <a:r>
              <a:rPr lang="en-US" baseline="0" dirty="0" smtClean="0"/>
              <a:t> to choose the most probable tree</a:t>
            </a:r>
          </a:p>
          <a:p>
            <a:r>
              <a:rPr lang="en-US" baseline="0" dirty="0" smtClean="0"/>
              <a:t>Does not assume evolution is constant</a:t>
            </a:r>
          </a:p>
          <a:p>
            <a:r>
              <a:rPr lang="en-US" baseline="0" dirty="0" smtClean="0"/>
              <a:t>Also NP hard--&gt; impossible to find best tree in a reasonable amount 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Bayesian probability to adjust probability of trees given new information.  Best way to combine molecular and physical trait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Long branch attraction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qualities of the information we would want to build such a tree?</a:t>
            </a:r>
          </a:p>
          <a:p>
            <a:endParaRPr lang="en-US" dirty="0" smtClean="0"/>
          </a:p>
          <a:p>
            <a:r>
              <a:rPr lang="en-US" dirty="0" smtClean="0"/>
              <a:t>-something that will let us separate groups</a:t>
            </a:r>
            <a:r>
              <a:rPr lang="en-US" baseline="0" dirty="0" smtClean="0"/>
              <a:t> of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lots of trees and judge how they match or where/how they differ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EB32-EC5B-7B40-B5A3-8750BFEC2D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928D-4ACC-7D46-86B5-739FB99567E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6CE6-4F89-3741-8190-DCB856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bs.org/wgbh/nova/labs/lab/evolution/research#/evo/buildatree/6" TargetMode="External"/><Relationship Id="rId3" Type="http://schemas.openxmlformats.org/officeDocument/2006/relationships/hyperlink" Target="https://www.khanacademy.org/science/biology/her/tree-of-life/a/building-an-evolutionary-tre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Discovery of the Archaea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</a:t>
            </a:r>
            <a:r>
              <a:rPr lang="en-US" dirty="0" err="1" smtClean="0"/>
              <a:t>Vahey</a:t>
            </a:r>
            <a:endParaRPr lang="en-US" dirty="0" smtClean="0"/>
          </a:p>
          <a:p>
            <a:r>
              <a:rPr lang="en-US" dirty="0" smtClean="0"/>
              <a:t>10/25/2017</a:t>
            </a:r>
          </a:p>
          <a:p>
            <a:r>
              <a:rPr lang="en-US" dirty="0" smtClean="0"/>
              <a:t>Bio590S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</p:txBody>
      </p:sp>
    </p:spTree>
    <p:extLst>
      <p:ext uri="{BB962C8B-B14F-4D97-AF65-F5344CB8AC3E}">
        <p14:creationId xmlns:p14="http://schemas.microsoft.com/office/powerpoint/2010/main" val="127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pPr lvl="1"/>
            <a:r>
              <a:rPr lang="en-US" dirty="0" smtClean="0"/>
              <a:t>Physical characteristics and traits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pPr lvl="1"/>
            <a:r>
              <a:rPr lang="en-US" dirty="0" smtClean="0"/>
              <a:t>Physical characteristics and traits</a:t>
            </a:r>
          </a:p>
          <a:p>
            <a:pPr lvl="1"/>
            <a:r>
              <a:rPr lang="en-US" dirty="0" smtClean="0"/>
              <a:t>Molecular data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pPr lvl="1"/>
            <a:r>
              <a:rPr lang="en-US" dirty="0" smtClean="0"/>
              <a:t>Physical characteristics and traits</a:t>
            </a:r>
          </a:p>
          <a:p>
            <a:pPr lvl="1"/>
            <a:r>
              <a:rPr lang="en-US" dirty="0" smtClean="0"/>
              <a:t>Molecular data</a:t>
            </a:r>
          </a:p>
          <a:p>
            <a:pPr lvl="2"/>
            <a:r>
              <a:rPr lang="en-US" dirty="0" err="1" smtClean="0"/>
              <a:t>rRNA</a:t>
            </a:r>
            <a:endParaRPr lang="en-US" dirty="0" smtClean="0"/>
          </a:p>
          <a:p>
            <a:pPr lvl="2"/>
            <a:r>
              <a:rPr lang="en-US" dirty="0" smtClean="0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7210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pPr lvl="1"/>
            <a:r>
              <a:rPr lang="en-US" dirty="0" smtClean="0"/>
              <a:t>Physical characteristics and traits</a:t>
            </a:r>
          </a:p>
          <a:p>
            <a:pPr lvl="1"/>
            <a:r>
              <a:rPr lang="en-US" dirty="0" smtClean="0"/>
              <a:t>Molecular data</a:t>
            </a:r>
          </a:p>
          <a:p>
            <a:pPr lvl="2"/>
            <a:r>
              <a:rPr lang="en-US" dirty="0" err="1" smtClean="0"/>
              <a:t>rRNA</a:t>
            </a:r>
            <a:endParaRPr lang="en-US" dirty="0" smtClean="0"/>
          </a:p>
          <a:p>
            <a:pPr lvl="2"/>
            <a:r>
              <a:rPr lang="en-US" dirty="0" smtClean="0"/>
              <a:t>DNA</a:t>
            </a:r>
          </a:p>
          <a:p>
            <a:pPr lvl="1"/>
            <a:r>
              <a:rPr lang="en-US" dirty="0" smtClean="0"/>
              <a:t>Molecular clock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6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r>
              <a:rPr lang="en-US" dirty="0" smtClean="0"/>
              <a:t>What do you do if your information conflicts?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0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Incongruence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545" y="1690687"/>
            <a:ext cx="11010083" cy="4587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2079" y="6488668"/>
            <a:ext cx="579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www.talkorigins.org</a:t>
            </a:r>
            <a:r>
              <a:rPr lang="en-US" dirty="0" smtClean="0"/>
              <a:t>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  <a:r>
              <a:rPr lang="en-US" dirty="0" err="1" smtClean="0"/>
              <a:t>comdesc</a:t>
            </a:r>
            <a:r>
              <a:rPr lang="en-US" dirty="0" smtClean="0"/>
              <a:t>/</a:t>
            </a:r>
            <a:r>
              <a:rPr lang="en-US" dirty="0" err="1" smtClean="0"/>
              <a:t>incongruent.html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3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type of information do you need?</a:t>
            </a:r>
          </a:p>
          <a:p>
            <a:r>
              <a:rPr lang="en-US" dirty="0" smtClean="0"/>
              <a:t>What do you do if your information conflicts?</a:t>
            </a:r>
            <a:endParaRPr lang="en-US" dirty="0" smtClean="0"/>
          </a:p>
          <a:p>
            <a:r>
              <a:rPr lang="en-US" dirty="0" smtClean="0"/>
              <a:t>How do you have confidence that your tree is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3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type of information do you need?</a:t>
            </a:r>
          </a:p>
          <a:p>
            <a:r>
              <a:rPr lang="en-US" dirty="0" smtClean="0"/>
              <a:t>What do you do if your information conflicts?</a:t>
            </a:r>
            <a:endParaRPr lang="en-US" dirty="0" smtClean="0"/>
          </a:p>
          <a:p>
            <a:r>
              <a:rPr lang="en-US" dirty="0" smtClean="0"/>
              <a:t>How do you have confidence that your tree is correct?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3200399"/>
            <a:ext cx="4143295" cy="2870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84" y="3200399"/>
            <a:ext cx="3915592" cy="36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0395"/>
          </a:xfrm>
        </p:spPr>
        <p:txBody>
          <a:bodyPr>
            <a:normAutofit/>
          </a:bodyPr>
          <a:lstStyle/>
          <a:p>
            <a:r>
              <a:rPr lang="en-US" dirty="0" smtClean="0"/>
              <a:t>What type of information do you need?</a:t>
            </a:r>
          </a:p>
          <a:p>
            <a:r>
              <a:rPr lang="en-US" dirty="0" smtClean="0"/>
              <a:t>What do you do if your information conflicts?</a:t>
            </a:r>
            <a:endParaRPr lang="en-US" dirty="0" smtClean="0"/>
          </a:p>
          <a:p>
            <a:r>
              <a:rPr lang="en-US" dirty="0" smtClean="0"/>
              <a:t>How do you have confidence that your tree is correct?</a:t>
            </a:r>
          </a:p>
          <a:p>
            <a:r>
              <a:rPr lang="en-US" dirty="0" smtClean="0"/>
              <a:t>Gene trees vs Species trees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983" y="5944585"/>
            <a:ext cx="4633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biology.stackexchange.com</a:t>
            </a:r>
            <a:r>
              <a:rPr lang="en-US" sz="1400" dirty="0" smtClean="0"/>
              <a:t>/questions/53141/what-is-the-difference-between-a-species-tree-a-gene-tree-and-a-phylogenetic-tr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97" y="3384190"/>
            <a:ext cx="4882710" cy="34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4400"/>
            <a:ext cx="10515600" cy="1254499"/>
          </a:xfrm>
        </p:spPr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617029"/>
            <a:ext cx="10515600" cy="472621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www.pbs.org</a:t>
            </a:r>
            <a:r>
              <a:rPr lang="en-US" dirty="0" smtClean="0"/>
              <a:t>/</a:t>
            </a:r>
            <a:r>
              <a:rPr lang="en-US" dirty="0" err="1" smtClean="0"/>
              <a:t>wgbh</a:t>
            </a:r>
            <a:r>
              <a:rPr lang="en-US" dirty="0" smtClean="0"/>
              <a:t>/nova/labs/lab/evolution/research#/</a:t>
            </a:r>
            <a:r>
              <a:rPr lang="en-US" dirty="0" err="1" smtClean="0"/>
              <a:t>evo</a:t>
            </a:r>
            <a:r>
              <a:rPr lang="en-US" dirty="0" smtClean="0"/>
              <a:t>/</a:t>
            </a:r>
            <a:r>
              <a:rPr lang="en-US" dirty="0" err="1" smtClean="0"/>
              <a:t>deeptree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information do you need?</a:t>
            </a:r>
          </a:p>
          <a:p>
            <a:r>
              <a:rPr lang="en-US" dirty="0" smtClean="0"/>
              <a:t>What do you do if your information conflicts?</a:t>
            </a:r>
            <a:endParaRPr lang="en-US" dirty="0" smtClean="0"/>
          </a:p>
          <a:p>
            <a:r>
              <a:rPr lang="en-US" dirty="0" smtClean="0"/>
              <a:t>How do you have confidence that your tree is correct?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http://www.pbs.org/wgbh/nova/labs/lab/evolution/research#/evo/buildatree/6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https://www.khanacademy.org/science/biology/her/tree-of-life/a/building-an-evolutionary-tree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8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r>
              <a:rPr lang="en-US" dirty="0" smtClean="0"/>
              <a:t>Neighbor joining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39" y="365125"/>
            <a:ext cx="3544161" cy="6180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2045" y="6363480"/>
            <a:ext cx="463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Neighbor_joining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r>
              <a:rPr lang="en-US" dirty="0" smtClean="0"/>
              <a:t>Neighbor joining</a:t>
            </a:r>
          </a:p>
          <a:p>
            <a:pPr lvl="1"/>
            <a:r>
              <a:rPr lang="en-US" dirty="0" smtClean="0"/>
              <a:t>Unweighted pair group method with arithmetic mean (UPGMA)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36" y="11020"/>
            <a:ext cx="3285027" cy="2447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44" y="2812135"/>
            <a:ext cx="24130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28" y="4887090"/>
            <a:ext cx="39878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84" y="4001172"/>
            <a:ext cx="31496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" y="3458340"/>
            <a:ext cx="4775200" cy="2095500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rot="3967377">
            <a:off x="4841544" y="3839995"/>
            <a:ext cx="1484257" cy="997806"/>
          </a:xfrm>
          <a:prstGeom prst="bentArrow">
            <a:avLst>
              <a:gd name="adj1" fmla="val 14646"/>
              <a:gd name="adj2" fmla="val 19249"/>
              <a:gd name="adj3" fmla="val 34602"/>
              <a:gd name="adj4" fmla="val 88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790056" flipH="1">
            <a:off x="9100210" y="5365674"/>
            <a:ext cx="880925" cy="972970"/>
          </a:xfrm>
          <a:prstGeom prst="bentArrow">
            <a:avLst>
              <a:gd name="adj1" fmla="val 14646"/>
              <a:gd name="adj2" fmla="val 19249"/>
              <a:gd name="adj3" fmla="val 34602"/>
              <a:gd name="adj4" fmla="val 88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20418723">
            <a:off x="9031003" y="3539131"/>
            <a:ext cx="569511" cy="518060"/>
          </a:xfrm>
          <a:prstGeom prst="bentArrow">
            <a:avLst>
              <a:gd name="adj1" fmla="val 19478"/>
              <a:gd name="adj2" fmla="val 19249"/>
              <a:gd name="adj3" fmla="val 34602"/>
              <a:gd name="adj4" fmla="val 5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705390" flipH="1">
            <a:off x="11488395" y="2021587"/>
            <a:ext cx="592270" cy="696490"/>
          </a:xfrm>
          <a:prstGeom prst="bentArrow">
            <a:avLst>
              <a:gd name="adj1" fmla="val 14646"/>
              <a:gd name="adj2" fmla="val 19249"/>
              <a:gd name="adj3" fmla="val 34602"/>
              <a:gd name="adj4" fmla="val 88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845" y="6344869"/>
            <a:ext cx="375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/wiki/UPGMA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r>
              <a:rPr lang="en-US" dirty="0" smtClean="0"/>
              <a:t>Neighbor joining</a:t>
            </a:r>
          </a:p>
          <a:p>
            <a:pPr lvl="1"/>
            <a:r>
              <a:rPr lang="en-US" dirty="0" smtClean="0"/>
              <a:t>Unweighted pair group method with arithmetic mean (UPGMA)</a:t>
            </a:r>
          </a:p>
          <a:p>
            <a:r>
              <a:rPr lang="en-US" dirty="0" smtClean="0"/>
              <a:t>Maximum parsimony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r>
              <a:rPr lang="en-US" dirty="0" smtClean="0"/>
              <a:t>Neighbor joining</a:t>
            </a:r>
          </a:p>
          <a:p>
            <a:pPr lvl="1"/>
            <a:r>
              <a:rPr lang="en-US" dirty="0" smtClean="0"/>
              <a:t>Unweighted pair group method with arithmetic mean (UPGMA)</a:t>
            </a:r>
          </a:p>
          <a:p>
            <a:r>
              <a:rPr lang="en-US" dirty="0" smtClean="0"/>
              <a:t>Maximum parsimony</a:t>
            </a:r>
          </a:p>
          <a:p>
            <a:r>
              <a:rPr lang="en-US" dirty="0" smtClean="0"/>
              <a:t>Maximum likelihood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methods</a:t>
            </a:r>
          </a:p>
          <a:p>
            <a:pPr lvl="1"/>
            <a:r>
              <a:rPr lang="en-US" dirty="0" smtClean="0"/>
              <a:t>Rooted vs unrooted</a:t>
            </a:r>
          </a:p>
          <a:p>
            <a:pPr lvl="1"/>
            <a:r>
              <a:rPr lang="en-US" dirty="0" smtClean="0"/>
              <a:t>Neighbor joining</a:t>
            </a:r>
          </a:p>
          <a:p>
            <a:pPr lvl="1"/>
            <a:r>
              <a:rPr lang="en-US" dirty="0" smtClean="0"/>
              <a:t>Unweighted pair group method with arithmetic mean (UPGMA)</a:t>
            </a:r>
          </a:p>
          <a:p>
            <a:r>
              <a:rPr lang="en-US" dirty="0" smtClean="0"/>
              <a:t>Maximum parsimony</a:t>
            </a:r>
          </a:p>
          <a:p>
            <a:r>
              <a:rPr lang="en-US" dirty="0" smtClean="0"/>
              <a:t>Maximum likelihood</a:t>
            </a:r>
          </a:p>
          <a:p>
            <a:r>
              <a:rPr lang="en-US" dirty="0" smtClean="0"/>
              <a:t>Bayesian inference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8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599</Words>
  <Application>Microsoft Macintosh PowerPoint</Application>
  <PresentationFormat>Widescreen</PresentationFormat>
  <Paragraphs>127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 Theme</vt:lpstr>
      <vt:lpstr>Discovery of the Archaea</vt:lpstr>
      <vt:lpstr>Phylogenetic Trees</vt:lpstr>
      <vt:lpstr>Building Phylogenetic Trees</vt:lpstr>
      <vt:lpstr>Building Phylogenetic Trees</vt:lpstr>
      <vt:lpstr>Building Phylogenetic Trees</vt:lpstr>
      <vt:lpstr>Building Phylogenetic Trees</vt:lpstr>
      <vt:lpstr>Building Phylogenetic Trees</vt:lpstr>
      <vt:lpstr>Building Phylogenetic Trees</vt:lpstr>
      <vt:lpstr>Building Phylogenetic Trees</vt:lpstr>
      <vt:lpstr>Build a tree</vt:lpstr>
      <vt:lpstr>Build a tree</vt:lpstr>
      <vt:lpstr>Build a tree</vt:lpstr>
      <vt:lpstr>Build a tree</vt:lpstr>
      <vt:lpstr>Build a tree</vt:lpstr>
      <vt:lpstr>Build a tree</vt:lpstr>
      <vt:lpstr>Phylogenetic Incongruence</vt:lpstr>
      <vt:lpstr>Build a tree</vt:lpstr>
      <vt:lpstr>Build a tree</vt:lpstr>
      <vt:lpstr>Build a tree</vt:lpstr>
      <vt:lpstr>Build a tree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Vahey</dc:creator>
  <cp:lastModifiedBy>Jackie Vahey</cp:lastModifiedBy>
  <cp:revision>24</cp:revision>
  <dcterms:created xsi:type="dcterms:W3CDTF">2017-10-24T13:59:09Z</dcterms:created>
  <dcterms:modified xsi:type="dcterms:W3CDTF">2017-10-25T16:54:30Z</dcterms:modified>
</cp:coreProperties>
</file>