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Earlier studies which found evidence of ancient life were often criticized for possibility of contamination</a:t>
            </a:r>
          </a:p>
          <a:p>
            <a:pPr indent="-298450" lvl="0" marL="457200" rtl="0">
              <a:spcBef>
                <a:spcPts val="0"/>
              </a:spcBef>
              <a:spcAft>
                <a:spcPts val="0"/>
              </a:spcAft>
              <a:buSzPts val="1100"/>
              <a:buChar char="-"/>
            </a:pPr>
            <a:r>
              <a:rPr lang="en"/>
              <a:t>Provide little to no assurance of origin of the rock</a:t>
            </a:r>
          </a:p>
          <a:p>
            <a:pPr indent="-298450" lvl="0" marL="457200" rtl="0">
              <a:spcBef>
                <a:spcPts val="0"/>
              </a:spcBef>
              <a:spcAft>
                <a:spcPts val="0"/>
              </a:spcAft>
              <a:buSzPts val="1100"/>
              <a:buChar char="-"/>
            </a:pPr>
            <a:r>
              <a:rPr lang="en"/>
              <a:t>Flowing brines and salt efflrescnes may be young and contaminated</a:t>
            </a:r>
          </a:p>
          <a:p>
            <a:pPr indent="-298450" lvl="0" marL="457200" rtl="0">
              <a:spcBef>
                <a:spcPts val="0"/>
              </a:spcBef>
              <a:spcAft>
                <a:spcPts val="0"/>
              </a:spcAft>
              <a:buSzPts val="1100"/>
              <a:buChar char="-"/>
            </a:pPr>
            <a:r>
              <a:rPr lang="en"/>
              <a:t>Recrystallized salts may be indeterminate in age</a:t>
            </a:r>
          </a:p>
          <a:p>
            <a:pPr indent="-298450" lvl="0" marL="457200">
              <a:spcBef>
                <a:spcPts val="0"/>
              </a:spcBef>
              <a:buSzPts val="1100"/>
              <a:buChar char="-"/>
            </a:pPr>
            <a:r>
              <a:rPr lang="en"/>
              <a:t>However, crystals (especially primary crystals) are stable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Methods: 16s rRNA</a:t>
            </a:r>
          </a:p>
          <a:p>
            <a:pPr indent="0" lvl="0" marL="0" rtl="0">
              <a:spcBef>
                <a:spcPts val="0"/>
              </a:spcBef>
              <a:buNone/>
            </a:pPr>
            <a:r>
              <a:rPr lang="en"/>
              <a:t>Results: the 4/56 is consistent with previous studies</a:t>
            </a:r>
          </a:p>
          <a:p>
            <a:pPr indent="0" lvl="0" marL="0" rtl="0">
              <a:spcBef>
                <a:spcPts val="0"/>
              </a:spcBef>
              <a:buNone/>
            </a:pPr>
            <a:r>
              <a:rPr lang="en"/>
              <a:t>Age: Formed during the early rifting phase of South Atlantic Ocean, crystals also maintained chemistry of older oceans</a:t>
            </a:r>
          </a:p>
          <a:p>
            <a:pPr indent="0" lvl="0" marL="0" rtl="0">
              <a:spcBef>
                <a:spcPts val="0"/>
              </a:spcBef>
              <a:buNone/>
            </a:pPr>
            <a:r>
              <a:rPr lang="en"/>
              <a:t>Characteristics: </a:t>
            </a:r>
          </a:p>
          <a:p>
            <a:pPr indent="-298450" lvl="0" marL="457200" rtl="0">
              <a:spcBef>
                <a:spcPts val="0"/>
              </a:spcBef>
              <a:spcAft>
                <a:spcPts val="0"/>
              </a:spcAft>
              <a:buSzPts val="1100"/>
              <a:buChar char="-"/>
            </a:pPr>
            <a:r>
              <a:rPr lang="en"/>
              <a:t>Archaea due to characteristic glycerol di-ether moieties, no fatty acid methyl esters</a:t>
            </a:r>
          </a:p>
          <a:p>
            <a:pPr indent="-298450" lvl="0" marL="457200" rtl="0">
              <a:spcBef>
                <a:spcPts val="0"/>
              </a:spcBef>
              <a:buSzPts val="1100"/>
              <a:buChar char="-"/>
            </a:pPr>
            <a:r>
              <a:rPr lang="en"/>
              <a:t>Non-sporing organisms (previous examples of long-term survival in amber and ancient halites were only spore-forming organisms)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Char char="-"/>
            </a:pPr>
            <a:r>
              <a:rPr lang="en"/>
              <a:t>Crystals protect microbes from harmful alpha and beta radiation using oppositely charged ions</a:t>
            </a:r>
          </a:p>
          <a:p>
            <a:pPr indent="-298450" lvl="0" marL="457200" rtl="0">
              <a:spcBef>
                <a:spcPts val="0"/>
              </a:spcBef>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One of specialization is in Philosophy of Astrobiology, one of the only philosophers of astrobiology, especially in respect to synthetic biology</a:t>
            </a:r>
          </a:p>
          <a:p>
            <a:pPr indent="-298450" lvl="0" marL="457200" rtl="0">
              <a:spcBef>
                <a:spcPts val="0"/>
              </a:spcBef>
              <a:spcAft>
                <a:spcPts val="0"/>
              </a:spcAft>
              <a:buSzPts val="1100"/>
              <a:buChar char="-"/>
            </a:pPr>
            <a:r>
              <a:t/>
            </a:r>
            <a:endParaRPr/>
          </a:p>
          <a:p>
            <a:pPr indent="-298450" lvl="0" marL="457200" rtl="0">
              <a:spcBef>
                <a:spcPts val="0"/>
              </a:spcBef>
              <a:spcAft>
                <a:spcPts val="0"/>
              </a:spcAft>
              <a:buSzPts val="1100"/>
              <a:buChar char="-"/>
            </a:pPr>
            <a:r>
              <a:rPr lang="en"/>
              <a:t>Co-founder, vice president, and organizer for the upcoming annual Social and Conceptual Issues in Astrobiology conference in Reno</a:t>
            </a:r>
          </a:p>
          <a:p>
            <a:pPr indent="-298450" lvl="0" marL="457200" rtl="0">
              <a:spcBef>
                <a:spcPts val="0"/>
              </a:spcBef>
              <a:spcAft>
                <a:spcPts val="0"/>
              </a:spcAft>
              <a:buSzPts val="1100"/>
              <a:buChar char="-"/>
            </a:pPr>
            <a:r>
              <a:rPr lang="en"/>
              <a:t>Member of International Society for the History, Philosophy, and Social Studies of Biology</a:t>
            </a:r>
          </a:p>
          <a:p>
            <a:pPr indent="-298450" lvl="0" marL="457200">
              <a:spcBef>
                <a:spcPts val="0"/>
              </a:spcBef>
              <a:buSzPts val="1100"/>
              <a:buChar char="-"/>
            </a:pPr>
            <a:r>
              <a:rPr lang="en"/>
              <a:t>Given various talks about the subject, 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Methods: 16s rRNA</a:t>
            </a:r>
          </a:p>
          <a:p>
            <a:pPr indent="0" lvl="0" marL="0">
              <a:spcBef>
                <a:spcPts val="0"/>
              </a:spcBef>
              <a:buNone/>
            </a:pPr>
            <a:r>
              <a:rPr lang="en"/>
              <a:t>Results: the 4/56 is consistent with previous studies</a:t>
            </a:r>
          </a:p>
          <a:p>
            <a:pPr indent="0" lvl="0" marL="0">
              <a:spcBef>
                <a:spcPts val="0"/>
              </a:spcBef>
              <a:buNone/>
            </a:pPr>
            <a:r>
              <a:rPr lang="en"/>
              <a:t>Age: Formed during the early rifting phase of South Atlantic Ocean, crystals also maintained chemistry of older oceans</a:t>
            </a:r>
          </a:p>
          <a:p>
            <a:pPr indent="0" lvl="0" marL="0">
              <a:spcBef>
                <a:spcPts val="0"/>
              </a:spcBef>
              <a:buNone/>
            </a:pPr>
            <a:r>
              <a:rPr lang="en"/>
              <a:t>Characteristics: </a:t>
            </a:r>
          </a:p>
          <a:p>
            <a:pPr indent="-298450" lvl="0" marL="457200" rtl="0">
              <a:spcBef>
                <a:spcPts val="0"/>
              </a:spcBef>
              <a:spcAft>
                <a:spcPts val="0"/>
              </a:spcAft>
              <a:buSzPts val="1100"/>
              <a:buChar char="-"/>
            </a:pPr>
            <a:r>
              <a:rPr lang="en"/>
              <a:t>Archaea due to characteristic glycerol di-ether moieties, no fatty acid methyl esters</a:t>
            </a:r>
          </a:p>
          <a:p>
            <a:pPr indent="-298450" lvl="0" marL="457200" rtl="0">
              <a:spcBef>
                <a:spcPts val="0"/>
              </a:spcBef>
              <a:buSzPts val="1100"/>
              <a:buChar char="-"/>
            </a:pPr>
            <a:r>
              <a:rPr lang="en"/>
              <a:t>Non-sporing organisms (previous examples of long-term survival in amber and ancient halites were only spore-forming organisms)</a:t>
            </a:r>
          </a:p>
          <a:p>
            <a:pPr indent="0" lvl="0" marL="0" rt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Char char="-"/>
            </a:pPr>
            <a:r>
              <a:rPr lang="en"/>
              <a:t>Crystals protect microbes from harmful alpha and beta radiation using oppositely charged ions</a:t>
            </a:r>
          </a:p>
          <a:p>
            <a:pPr indent="-298450" lvl="0" marL="457200" rtl="0">
              <a:spcBef>
                <a:spcPts val="0"/>
              </a:spcBef>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swald"/>
              <a:buNone/>
              <a:defRPr sz="3000">
                <a:solidFill>
                  <a:schemeClr val="dk1"/>
                </a:solidFill>
                <a:latin typeface="Oswald"/>
                <a:ea typeface="Oswald"/>
                <a:cs typeface="Oswald"/>
                <a:sym typeface="Oswald"/>
              </a:defRPr>
            </a:lvl1pPr>
            <a:lvl2pPr lvl="1">
              <a:spcBef>
                <a:spcPts val="0"/>
              </a:spcBef>
              <a:buClr>
                <a:schemeClr val="dk1"/>
              </a:buClr>
              <a:buSzPts val="3000"/>
              <a:buFont typeface="Oswald"/>
              <a:buNone/>
              <a:defRPr sz="3000">
                <a:solidFill>
                  <a:schemeClr val="dk1"/>
                </a:solidFill>
                <a:latin typeface="Oswald"/>
                <a:ea typeface="Oswald"/>
                <a:cs typeface="Oswald"/>
                <a:sym typeface="Oswald"/>
              </a:defRPr>
            </a:lvl2pPr>
            <a:lvl3pPr lvl="2">
              <a:spcBef>
                <a:spcPts val="0"/>
              </a:spcBef>
              <a:buClr>
                <a:schemeClr val="dk1"/>
              </a:buClr>
              <a:buSzPts val="3000"/>
              <a:buFont typeface="Oswald"/>
              <a:buNone/>
              <a:defRPr sz="3000">
                <a:solidFill>
                  <a:schemeClr val="dk1"/>
                </a:solidFill>
                <a:latin typeface="Oswald"/>
                <a:ea typeface="Oswald"/>
                <a:cs typeface="Oswald"/>
                <a:sym typeface="Oswald"/>
              </a:defRPr>
            </a:lvl3pPr>
            <a:lvl4pPr lvl="3">
              <a:spcBef>
                <a:spcPts val="0"/>
              </a:spcBef>
              <a:buClr>
                <a:schemeClr val="dk1"/>
              </a:buClr>
              <a:buSzPts val="3000"/>
              <a:buFont typeface="Oswald"/>
              <a:buNone/>
              <a:defRPr sz="3000">
                <a:solidFill>
                  <a:schemeClr val="dk1"/>
                </a:solidFill>
                <a:latin typeface="Oswald"/>
                <a:ea typeface="Oswald"/>
                <a:cs typeface="Oswald"/>
                <a:sym typeface="Oswald"/>
              </a:defRPr>
            </a:lvl4pPr>
            <a:lvl5pPr lvl="4">
              <a:spcBef>
                <a:spcPts val="0"/>
              </a:spcBef>
              <a:buClr>
                <a:schemeClr val="dk1"/>
              </a:buClr>
              <a:buSzPts val="3000"/>
              <a:buFont typeface="Oswald"/>
              <a:buNone/>
              <a:defRPr sz="3000">
                <a:solidFill>
                  <a:schemeClr val="dk1"/>
                </a:solidFill>
                <a:latin typeface="Oswald"/>
                <a:ea typeface="Oswald"/>
                <a:cs typeface="Oswald"/>
                <a:sym typeface="Oswald"/>
              </a:defRPr>
            </a:lvl5pPr>
            <a:lvl6pPr lvl="5">
              <a:spcBef>
                <a:spcPts val="0"/>
              </a:spcBef>
              <a:buClr>
                <a:schemeClr val="dk1"/>
              </a:buClr>
              <a:buSzPts val="3000"/>
              <a:buFont typeface="Oswald"/>
              <a:buNone/>
              <a:defRPr sz="3000">
                <a:solidFill>
                  <a:schemeClr val="dk1"/>
                </a:solidFill>
                <a:latin typeface="Oswald"/>
                <a:ea typeface="Oswald"/>
                <a:cs typeface="Oswald"/>
                <a:sym typeface="Oswald"/>
              </a:defRPr>
            </a:lvl6pPr>
            <a:lvl7pPr lvl="6">
              <a:spcBef>
                <a:spcPts val="0"/>
              </a:spcBef>
              <a:buClr>
                <a:schemeClr val="dk1"/>
              </a:buClr>
              <a:buSzPts val="3000"/>
              <a:buFont typeface="Oswald"/>
              <a:buNone/>
              <a:defRPr sz="3000">
                <a:solidFill>
                  <a:schemeClr val="dk1"/>
                </a:solidFill>
                <a:latin typeface="Oswald"/>
                <a:ea typeface="Oswald"/>
                <a:cs typeface="Oswald"/>
                <a:sym typeface="Oswald"/>
              </a:defRPr>
            </a:lvl7pPr>
            <a:lvl8pPr lvl="7">
              <a:spcBef>
                <a:spcPts val="0"/>
              </a:spcBef>
              <a:buClr>
                <a:schemeClr val="dk1"/>
              </a:buClr>
              <a:buSzPts val="3000"/>
              <a:buFont typeface="Oswald"/>
              <a:buNone/>
              <a:defRPr sz="3000">
                <a:solidFill>
                  <a:schemeClr val="dk1"/>
                </a:solidFill>
                <a:latin typeface="Oswald"/>
                <a:ea typeface="Oswald"/>
                <a:cs typeface="Oswald"/>
                <a:sym typeface="Oswald"/>
              </a:defRPr>
            </a:lvl8pPr>
            <a:lvl9pPr lvl="8">
              <a:spcBef>
                <a:spcPts val="0"/>
              </a:spcBef>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jp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eJTfcV1ZceE"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NL3lhm6oy5I"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jp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rIns="91425" wrap="square" tIns="91425">
            <a:noAutofit/>
          </a:bodyPr>
          <a:lstStyle/>
          <a:p>
            <a:pPr indent="0" lvl="0" marL="0">
              <a:spcBef>
                <a:spcPts val="0"/>
              </a:spcBef>
              <a:buNone/>
            </a:pPr>
            <a:r>
              <a:rPr lang="en" sz="6000"/>
              <a:t>Astrobiology</a:t>
            </a:r>
          </a:p>
        </p:txBody>
      </p:sp>
      <p:sp>
        <p:nvSpPr>
          <p:cNvPr id="60" name="Shape 60"/>
          <p:cNvSpPr txBox="1"/>
          <p:nvPr>
            <p:ph idx="1" type="subTitle"/>
          </p:nvPr>
        </p:nvSpPr>
        <p:spPr>
          <a:xfrm>
            <a:off x="671250" y="3174876"/>
            <a:ext cx="7801500" cy="792600"/>
          </a:xfrm>
          <a:prstGeom prst="rect">
            <a:avLst/>
          </a:prstGeom>
        </p:spPr>
        <p:txBody>
          <a:bodyPr anchorCtr="0" anchor="t" bIns="91425" lIns="91425" rIns="91425" wrap="square" tIns="91425">
            <a:noAutofit/>
          </a:bodyPr>
          <a:lstStyle/>
          <a:p>
            <a:pPr indent="0" lvl="0" marL="0">
              <a:spcBef>
                <a:spcPts val="0"/>
              </a:spcBef>
              <a:buNone/>
            </a:pPr>
            <a:r>
              <a:rPr lang="en"/>
              <a:t>Charles Huang</a:t>
            </a:r>
          </a:p>
          <a:p>
            <a:pPr indent="0" lvl="0" marL="0">
              <a:spcBef>
                <a:spcPts val="0"/>
              </a:spcBef>
              <a:buNone/>
            </a:pPr>
            <a:r>
              <a:rPr lang="en"/>
              <a:t>Duke University</a:t>
            </a:r>
          </a:p>
          <a:p>
            <a:pPr indent="0" lvl="0" marL="0">
              <a:spcBef>
                <a:spcPts val="0"/>
              </a:spcBef>
              <a:buNone/>
            </a:pPr>
            <a:r>
              <a:rPr lang="en"/>
              <a:t>BIO 590S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Contamination Concerns</a:t>
            </a:r>
          </a:p>
        </p:txBody>
      </p:sp>
      <p:pic>
        <p:nvPicPr>
          <p:cNvPr id="117" name="Shape 117"/>
          <p:cNvPicPr preferRelativeResize="0"/>
          <p:nvPr/>
        </p:nvPicPr>
        <p:blipFill>
          <a:blip r:embed="rId3">
            <a:alphaModFix/>
          </a:blip>
          <a:stretch>
            <a:fillRect/>
          </a:stretch>
        </p:blipFill>
        <p:spPr>
          <a:xfrm>
            <a:off x="1165300" y="1214275"/>
            <a:ext cx="2409675" cy="3309275"/>
          </a:xfrm>
          <a:prstGeom prst="rect">
            <a:avLst/>
          </a:prstGeom>
          <a:noFill/>
          <a:ln>
            <a:noFill/>
          </a:ln>
        </p:spPr>
      </p:pic>
      <p:sp>
        <p:nvSpPr>
          <p:cNvPr id="118" name="Shape 118"/>
          <p:cNvSpPr txBox="1"/>
          <p:nvPr/>
        </p:nvSpPr>
        <p:spPr>
          <a:xfrm>
            <a:off x="1425150" y="4532675"/>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rPr>
              <a:t>Vreeland et al 2000</a:t>
            </a:r>
          </a:p>
        </p:txBody>
      </p:sp>
      <p:sp>
        <p:nvSpPr>
          <p:cNvPr id="119" name="Shape 119"/>
          <p:cNvSpPr txBox="1"/>
          <p:nvPr/>
        </p:nvSpPr>
        <p:spPr>
          <a:xfrm>
            <a:off x="3712675" y="2562913"/>
            <a:ext cx="5184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rPr>
              <a:t>vs</a:t>
            </a:r>
          </a:p>
        </p:txBody>
      </p:sp>
      <p:pic>
        <p:nvPicPr>
          <p:cNvPr id="120" name="Shape 120"/>
          <p:cNvPicPr preferRelativeResize="0"/>
          <p:nvPr/>
        </p:nvPicPr>
        <p:blipFill rotWithShape="1">
          <a:blip r:embed="rId4">
            <a:alphaModFix/>
          </a:blip>
          <a:srcRect b="0" l="68197" r="0" t="0"/>
          <a:stretch/>
        </p:blipFill>
        <p:spPr>
          <a:xfrm>
            <a:off x="4137225" y="1127650"/>
            <a:ext cx="1314800" cy="1922425"/>
          </a:xfrm>
          <a:prstGeom prst="rect">
            <a:avLst/>
          </a:prstGeom>
          <a:noFill/>
          <a:ln>
            <a:noFill/>
          </a:ln>
        </p:spPr>
      </p:pic>
      <p:pic>
        <p:nvPicPr>
          <p:cNvPr descr="Image result for rock salt" id="121" name="Shape 121"/>
          <p:cNvPicPr preferRelativeResize="0"/>
          <p:nvPr/>
        </p:nvPicPr>
        <p:blipFill>
          <a:blip r:embed="rId5">
            <a:alphaModFix/>
          </a:blip>
          <a:stretch>
            <a:fillRect/>
          </a:stretch>
        </p:blipFill>
        <p:spPr>
          <a:xfrm>
            <a:off x="5886900" y="1127639"/>
            <a:ext cx="2091800" cy="1348660"/>
          </a:xfrm>
          <a:prstGeom prst="rect">
            <a:avLst/>
          </a:prstGeom>
          <a:noFill/>
          <a:ln>
            <a:noFill/>
          </a:ln>
        </p:spPr>
      </p:pic>
      <p:pic>
        <p:nvPicPr>
          <p:cNvPr id="122" name="Shape 122"/>
          <p:cNvPicPr preferRelativeResize="0"/>
          <p:nvPr/>
        </p:nvPicPr>
        <p:blipFill rotWithShape="1">
          <a:blip r:embed="rId6">
            <a:alphaModFix/>
          </a:blip>
          <a:srcRect b="0" l="0" r="39911" t="0"/>
          <a:stretch/>
        </p:blipFill>
        <p:spPr>
          <a:xfrm>
            <a:off x="4137223" y="3352850"/>
            <a:ext cx="2599326" cy="1348650"/>
          </a:xfrm>
          <a:prstGeom prst="rect">
            <a:avLst/>
          </a:prstGeom>
          <a:noFill/>
          <a:ln>
            <a:noFill/>
          </a:ln>
        </p:spPr>
      </p:pic>
      <p:sp>
        <p:nvSpPr>
          <p:cNvPr id="123" name="Shape 123"/>
          <p:cNvSpPr txBox="1"/>
          <p:nvPr/>
        </p:nvSpPr>
        <p:spPr>
          <a:xfrm>
            <a:off x="5555050" y="2709375"/>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latin typeface="Average"/>
                <a:ea typeface="Average"/>
                <a:cs typeface="Average"/>
                <a:sym typeface="Average"/>
              </a:rPr>
              <a:t>Gonçalves</a:t>
            </a:r>
            <a:r>
              <a:rPr lang="en">
                <a:solidFill>
                  <a:schemeClr val="accent3"/>
                </a:solidFill>
              </a:rPr>
              <a:t> et al 2000</a:t>
            </a:r>
          </a:p>
        </p:txBody>
      </p:sp>
      <p:sp>
        <p:nvSpPr>
          <p:cNvPr id="124" name="Shape 124"/>
          <p:cNvSpPr txBox="1"/>
          <p:nvPr/>
        </p:nvSpPr>
        <p:spPr>
          <a:xfrm>
            <a:off x="6797375" y="4291100"/>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latin typeface="Average"/>
                <a:ea typeface="Average"/>
                <a:cs typeface="Average"/>
                <a:sym typeface="Average"/>
              </a:rPr>
              <a:t>Van Dover 2000</a:t>
            </a:r>
          </a:p>
        </p:txBody>
      </p:sp>
      <p:sp>
        <p:nvSpPr>
          <p:cNvPr id="125" name="Shape 125"/>
          <p:cNvSpPr txBox="1"/>
          <p:nvPr/>
        </p:nvSpPr>
        <p:spPr>
          <a:xfrm>
            <a:off x="4137225" y="593175"/>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latin typeface="Average"/>
                <a:ea typeface="Average"/>
                <a:cs typeface="Average"/>
                <a:sym typeface="Average"/>
              </a:rPr>
              <a:t>Flowing Brine</a:t>
            </a:r>
          </a:p>
        </p:txBody>
      </p:sp>
      <p:sp>
        <p:nvSpPr>
          <p:cNvPr id="126" name="Shape 126"/>
          <p:cNvSpPr txBox="1"/>
          <p:nvPr/>
        </p:nvSpPr>
        <p:spPr>
          <a:xfrm>
            <a:off x="4137225" y="4701500"/>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latin typeface="Average"/>
                <a:ea typeface="Average"/>
                <a:cs typeface="Average"/>
                <a:sym typeface="Average"/>
              </a:rPr>
              <a:t>Salt Efflorescence</a:t>
            </a:r>
          </a:p>
        </p:txBody>
      </p:sp>
      <p:sp>
        <p:nvSpPr>
          <p:cNvPr id="127" name="Shape 127"/>
          <p:cNvSpPr txBox="1"/>
          <p:nvPr/>
        </p:nvSpPr>
        <p:spPr>
          <a:xfrm>
            <a:off x="5886900" y="717250"/>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latin typeface="Average"/>
                <a:ea typeface="Average"/>
                <a:cs typeface="Average"/>
                <a:sym typeface="Average"/>
              </a:rPr>
              <a:t>Rock Salt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3600">
                <a:solidFill>
                  <a:schemeClr val="lt1"/>
                </a:solidFill>
              </a:rPr>
              <a:t>Goordial </a:t>
            </a:r>
            <a:r>
              <a:rPr lang="en" sz="3600">
                <a:solidFill>
                  <a:schemeClr val="lt1"/>
                </a:solidFill>
              </a:rPr>
              <a:t>et al 2016</a:t>
            </a:r>
          </a:p>
        </p:txBody>
      </p:sp>
      <p:sp>
        <p:nvSpPr>
          <p:cNvPr id="133" name="Shape 133"/>
          <p:cNvSpPr txBox="1"/>
          <p:nvPr>
            <p:ph idx="1" type="body"/>
          </p:nvPr>
        </p:nvSpPr>
        <p:spPr>
          <a:xfrm>
            <a:off x="311700" y="14072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3000">
                <a:solidFill>
                  <a:schemeClr val="lt1"/>
                </a:solidFill>
              </a:rPr>
              <a:t>The combination of severe cold, aridity, and oligotrophic permafrost soils of the McMurdo Valleys in Antarctica severely limit microbial activity and survival.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531000" y="363200"/>
            <a:ext cx="8082000" cy="1972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Results: </a:t>
            </a:r>
          </a:p>
          <a:p>
            <a:pPr indent="-342900" lvl="0" marL="457200" rtl="0">
              <a:lnSpc>
                <a:spcPct val="100000"/>
              </a:lnSpc>
              <a:spcBef>
                <a:spcPts val="0"/>
              </a:spcBef>
              <a:spcAft>
                <a:spcPts val="0"/>
              </a:spcAft>
              <a:buClr>
                <a:srgbClr val="FFFFFF"/>
              </a:buClr>
              <a:buSzPts val="1800"/>
              <a:buChar char="-"/>
            </a:pPr>
            <a:r>
              <a:rPr lang="en">
                <a:solidFill>
                  <a:srgbClr val="FFFFFF"/>
                </a:solidFill>
              </a:rPr>
              <a:t>Mean Temperature -23.5 </a:t>
            </a:r>
            <a:r>
              <a:rPr lang="en">
                <a:solidFill>
                  <a:srgbClr val="FFFFFF"/>
                </a:solidFill>
              </a:rPr>
              <a:t>°C to -26.5 °C, Soil samples highly oligotrophic</a:t>
            </a:r>
          </a:p>
          <a:p>
            <a:pPr indent="-342900" lvl="0" marL="457200" rtl="0">
              <a:lnSpc>
                <a:spcPct val="100000"/>
              </a:lnSpc>
              <a:spcBef>
                <a:spcPts val="0"/>
              </a:spcBef>
              <a:spcAft>
                <a:spcPts val="0"/>
              </a:spcAft>
              <a:buClr>
                <a:srgbClr val="FFFFFF"/>
              </a:buClr>
              <a:buSzPts val="1800"/>
              <a:buChar char="-"/>
            </a:pPr>
            <a:r>
              <a:rPr lang="en">
                <a:solidFill>
                  <a:srgbClr val="FFFFFF"/>
                </a:solidFill>
              </a:rPr>
              <a:t>Only 6 heterotrophic isolates on over 1000 agar plates in 2 years</a:t>
            </a:r>
          </a:p>
          <a:p>
            <a:pPr indent="-342900" lvl="0" marL="457200" rtl="0">
              <a:lnSpc>
                <a:spcPct val="100000"/>
              </a:lnSpc>
              <a:spcBef>
                <a:spcPts val="0"/>
              </a:spcBef>
              <a:spcAft>
                <a:spcPts val="0"/>
              </a:spcAft>
              <a:buClr>
                <a:srgbClr val="FFFFFF"/>
              </a:buClr>
              <a:buSzPts val="1800"/>
              <a:buChar char="-"/>
            </a:pPr>
            <a:r>
              <a:rPr lang="en">
                <a:solidFill>
                  <a:srgbClr val="FFFFFF"/>
                </a:solidFill>
              </a:rPr>
              <a:t>Of the culturable isolates, required liquid enrichment indicating dormancy or damage</a:t>
            </a:r>
          </a:p>
          <a:p>
            <a:pPr indent="0" lvl="0" marL="0" rtl="0">
              <a:lnSpc>
                <a:spcPct val="100000"/>
              </a:lnSpc>
              <a:spcBef>
                <a:spcPts val="0"/>
              </a:spcBef>
              <a:spcAft>
                <a:spcPts val="0"/>
              </a:spcAft>
              <a:buNone/>
            </a:pPr>
            <a:r>
              <a:t/>
            </a:r>
            <a:endParaRPr>
              <a:solidFill>
                <a:srgbClr val="FFFFFF"/>
              </a:solidFill>
            </a:endParaRPr>
          </a:p>
        </p:txBody>
      </p:sp>
      <p:pic>
        <p:nvPicPr>
          <p:cNvPr id="139" name="Shape 139"/>
          <p:cNvPicPr preferRelativeResize="0"/>
          <p:nvPr/>
        </p:nvPicPr>
        <p:blipFill>
          <a:blip r:embed="rId3">
            <a:alphaModFix/>
          </a:blip>
          <a:stretch>
            <a:fillRect/>
          </a:stretch>
        </p:blipFill>
        <p:spPr>
          <a:xfrm>
            <a:off x="2351375" y="2335999"/>
            <a:ext cx="4441249" cy="2485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2021600" y="152400"/>
            <a:ext cx="5100797" cy="4838701"/>
          </a:xfrm>
          <a:prstGeom prst="rect">
            <a:avLst/>
          </a:prstGeom>
          <a:noFill/>
          <a:ln>
            <a:noFill/>
          </a:ln>
        </p:spPr>
      </p:pic>
      <p:sp>
        <p:nvSpPr>
          <p:cNvPr id="145" name="Shape 145"/>
          <p:cNvSpPr txBox="1"/>
          <p:nvPr/>
        </p:nvSpPr>
        <p:spPr>
          <a:xfrm>
            <a:off x="7204825" y="4580700"/>
            <a:ext cx="17799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rPr>
              <a:t>Goordial</a:t>
            </a:r>
            <a:r>
              <a:rPr lang="en">
                <a:solidFill>
                  <a:schemeClr val="accent3"/>
                </a:solidFill>
              </a:rPr>
              <a:t> et al 2007</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438825" y="361200"/>
            <a:ext cx="5095800" cy="4421100"/>
          </a:xfrm>
          <a:prstGeom prst="rect">
            <a:avLst/>
          </a:prstGeom>
          <a:noFill/>
          <a:ln>
            <a:noFill/>
          </a:ln>
        </p:spPr>
        <p:txBody>
          <a:bodyPr anchorCtr="0" anchor="ctr" bIns="91425" lIns="91425" rIns="91425" wrap="square" tIns="91425">
            <a:noAutofit/>
          </a:bodyPr>
          <a:lstStyle/>
          <a:p>
            <a:pPr indent="0" lvl="0" marL="0" rtl="0">
              <a:spcBef>
                <a:spcPts val="0"/>
              </a:spcBef>
              <a:spcAft>
                <a:spcPts val="1000"/>
              </a:spcAft>
              <a:buNone/>
            </a:pPr>
            <a:r>
              <a:rPr lang="en" sz="1800">
                <a:solidFill>
                  <a:srgbClr val="FFFFFF"/>
                </a:solidFill>
                <a:latin typeface="Average"/>
                <a:ea typeface="Average"/>
                <a:cs typeface="Average"/>
                <a:sym typeface="Average"/>
              </a:rPr>
              <a:t>Discussion:</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Places limits on the possibilities of life in cold and arid environment due to inability to metabolize and grow</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Combination of lack of water, cold, and oligotrophy severely constrain survival</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Microbes found may not be fully cold-adapted, but instead a transient phase</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Life is currently limited to lithic habitats</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Dry permafrost is commonplace in northern polar regions of Mars</a:t>
            </a:r>
          </a:p>
        </p:txBody>
      </p:sp>
      <p:pic>
        <p:nvPicPr>
          <p:cNvPr id="151" name="Shape 151"/>
          <p:cNvPicPr preferRelativeResize="0"/>
          <p:nvPr/>
        </p:nvPicPr>
        <p:blipFill>
          <a:blip r:embed="rId3">
            <a:alphaModFix/>
          </a:blip>
          <a:stretch>
            <a:fillRect/>
          </a:stretch>
        </p:blipFill>
        <p:spPr>
          <a:xfrm>
            <a:off x="6276888" y="118975"/>
            <a:ext cx="2047724" cy="4614126"/>
          </a:xfrm>
          <a:prstGeom prst="rect">
            <a:avLst/>
          </a:prstGeom>
          <a:noFill/>
          <a:ln>
            <a:noFill/>
          </a:ln>
        </p:spPr>
      </p:pic>
      <p:sp>
        <p:nvSpPr>
          <p:cNvPr id="152" name="Shape 152"/>
          <p:cNvSpPr txBox="1"/>
          <p:nvPr/>
        </p:nvSpPr>
        <p:spPr>
          <a:xfrm>
            <a:off x="6410788" y="4733100"/>
            <a:ext cx="17799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rPr>
              <a:t>Goordial et al 2007</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311700" y="544100"/>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chemeClr val="lt1"/>
                </a:solidFill>
              </a:rPr>
              <a:t>Break-up and Discuss!</a:t>
            </a:r>
          </a:p>
        </p:txBody>
      </p:sp>
      <p:sp>
        <p:nvSpPr>
          <p:cNvPr id="158" name="Shape 158"/>
          <p:cNvSpPr txBox="1"/>
          <p:nvPr>
            <p:ph idx="1" type="body"/>
          </p:nvPr>
        </p:nvSpPr>
        <p:spPr>
          <a:xfrm>
            <a:off x="311700" y="1245725"/>
            <a:ext cx="8520600" cy="4091400"/>
          </a:xfrm>
          <a:prstGeom prst="rect">
            <a:avLst/>
          </a:prstGeom>
        </p:spPr>
        <p:txBody>
          <a:bodyPr anchorCtr="0" anchor="t" bIns="91425" lIns="91425" rIns="91425" wrap="square" tIns="91425">
            <a:noAutofit/>
          </a:bodyPr>
          <a:lstStyle/>
          <a:p>
            <a:pPr indent="0" lvl="0" marL="0">
              <a:spcBef>
                <a:spcPts val="0"/>
              </a:spcBef>
              <a:buNone/>
            </a:pPr>
            <a:r>
              <a:rPr lang="en" sz="1400">
                <a:solidFill>
                  <a:schemeClr val="lt1"/>
                </a:solidFill>
              </a:rPr>
              <a:t>How might radiation-resistant microbes alter our beliefs about the mechanisms of panspermia? Just how irradiating is outer space? </a:t>
            </a:r>
          </a:p>
          <a:p>
            <a:pPr indent="0" lvl="0" marL="0">
              <a:spcBef>
                <a:spcPts val="0"/>
              </a:spcBef>
              <a:buNone/>
            </a:pPr>
            <a:r>
              <a:rPr lang="en" sz="1400">
                <a:solidFill>
                  <a:schemeClr val="lt1"/>
                </a:solidFill>
              </a:rPr>
              <a:t>How feasible would it be to have a life-form based around liquid methane instead of liquid water?  What about other liquid compounds? What adaptations for life might be necessary in these situations?</a:t>
            </a:r>
          </a:p>
          <a:p>
            <a:pPr indent="0" lvl="0" marL="0">
              <a:spcBef>
                <a:spcPts val="0"/>
              </a:spcBef>
              <a:buNone/>
            </a:pPr>
            <a:r>
              <a:rPr lang="en" sz="1400">
                <a:solidFill>
                  <a:schemeClr val="lt1"/>
                </a:solidFill>
              </a:rPr>
              <a:t>How are astrobiological exploration missions kept completely sanitary and free of spores or extremely durable microbes/extremophiles? What past examples of accidental contamination are there? </a:t>
            </a:r>
          </a:p>
          <a:p>
            <a:pPr indent="0" lvl="0" marL="0">
              <a:spcBef>
                <a:spcPts val="0"/>
              </a:spcBef>
              <a:buNone/>
            </a:pPr>
            <a:r>
              <a:rPr lang="en" sz="1400">
                <a:solidFill>
                  <a:schemeClr val="lt1"/>
                </a:solidFill>
              </a:rPr>
              <a:t>What is the viability of biomolecules over the timeframe suggested by the Vreeland et al paper? What mechanisms are there for long-term stabilization of DNA to prevent breakdown over time?</a:t>
            </a:r>
          </a:p>
          <a:p>
            <a:pPr indent="0" lvl="0" marL="0">
              <a:spcBef>
                <a:spcPts val="0"/>
              </a:spcBef>
              <a:buNone/>
            </a:pPr>
            <a:r>
              <a:t/>
            </a:r>
            <a:endParaRPr sz="1400">
              <a:solidFill>
                <a:schemeClr val="lt1"/>
              </a:solidFill>
            </a:endParaRPr>
          </a:p>
          <a:p>
            <a:pPr indent="0" lvl="0" marL="0">
              <a:spcBef>
                <a:spcPts val="0"/>
              </a:spcBef>
              <a:buNone/>
            </a:pPr>
            <a:r>
              <a:t/>
            </a:r>
            <a:endParaRPr sz="1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2118025"/>
            <a:ext cx="8520600" cy="572700"/>
          </a:xfrm>
          <a:prstGeom prst="rect">
            <a:avLst/>
          </a:prstGeom>
        </p:spPr>
        <p:txBody>
          <a:bodyPr anchorCtr="0" anchor="t" bIns="91425" lIns="91425" rIns="91425" wrap="square" tIns="91425">
            <a:noAutofit/>
          </a:bodyPr>
          <a:lstStyle/>
          <a:p>
            <a:pPr indent="0" lvl="0" marL="0" algn="ctr">
              <a:spcBef>
                <a:spcPts val="0"/>
              </a:spcBef>
              <a:buNone/>
            </a:pPr>
            <a:r>
              <a:rPr lang="en" sz="4800"/>
              <a:t>Break + Class Evaluations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61000"/>
            <a:ext cx="8520600" cy="572700"/>
          </a:xfrm>
          <a:prstGeom prst="rect">
            <a:avLst/>
          </a:prstGeom>
        </p:spPr>
        <p:txBody>
          <a:bodyPr anchorCtr="0" anchor="t" bIns="91425" lIns="91425" rIns="91425" wrap="square" tIns="91425">
            <a:noAutofit/>
          </a:bodyPr>
          <a:lstStyle/>
          <a:p>
            <a:pPr indent="0" lvl="0" marL="0" algn="ctr">
              <a:spcBef>
                <a:spcPts val="0"/>
              </a:spcBef>
              <a:buNone/>
            </a:pPr>
            <a:r>
              <a:rPr lang="en"/>
              <a:t>Guest Speaker: Carlos Marsical</a:t>
            </a:r>
          </a:p>
        </p:txBody>
      </p:sp>
      <p:pic>
        <p:nvPicPr>
          <p:cNvPr id="169" name="Shape 169"/>
          <p:cNvPicPr preferRelativeResize="0"/>
          <p:nvPr/>
        </p:nvPicPr>
        <p:blipFill>
          <a:blip r:embed="rId3">
            <a:alphaModFix/>
          </a:blip>
          <a:stretch>
            <a:fillRect/>
          </a:stretch>
        </p:blipFill>
        <p:spPr>
          <a:xfrm>
            <a:off x="3622625" y="954275"/>
            <a:ext cx="1898725" cy="2838600"/>
          </a:xfrm>
          <a:prstGeom prst="rect">
            <a:avLst/>
          </a:prstGeom>
          <a:noFill/>
          <a:ln>
            <a:noFill/>
          </a:ln>
        </p:spPr>
      </p:pic>
      <p:sp>
        <p:nvSpPr>
          <p:cNvPr id="170" name="Shape 170"/>
          <p:cNvSpPr txBox="1"/>
          <p:nvPr/>
        </p:nvSpPr>
        <p:spPr>
          <a:xfrm>
            <a:off x="976638" y="3913450"/>
            <a:ext cx="7190700" cy="10758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rPr>
              <a:t>Assistant Professor of Philisophy at the University of Nevade, Reno</a:t>
            </a:r>
          </a:p>
          <a:p>
            <a:pPr indent="0" lvl="0" marL="0" algn="ctr">
              <a:spcBef>
                <a:spcPts val="0"/>
              </a:spcBef>
              <a:buNone/>
            </a:pPr>
            <a:r>
              <a:rPr lang="en">
                <a:solidFill>
                  <a:srgbClr val="FFFFFF"/>
                </a:solidFill>
              </a:rPr>
              <a:t>Ph.D, Philisophy, Duke University, 2014</a:t>
            </a:r>
          </a:p>
          <a:p>
            <a:pPr indent="0" lvl="0" marL="0" algn="ctr">
              <a:spcBef>
                <a:spcPts val="0"/>
              </a:spcBef>
              <a:buNone/>
            </a:pPr>
            <a:r>
              <a:rPr lang="en">
                <a:solidFill>
                  <a:srgbClr val="FFFFFF"/>
                </a:solidFill>
              </a:rPr>
              <a:t>M.A., Philisophy, Duke University, 2012</a:t>
            </a:r>
          </a:p>
          <a:p>
            <a:pPr indent="0" lvl="0" marL="0" algn="ctr">
              <a:spcBef>
                <a:spcPts val="0"/>
              </a:spcBef>
              <a:buNone/>
            </a:pPr>
            <a:r>
              <a:rPr lang="en">
                <a:solidFill>
                  <a:srgbClr val="FFFFFF"/>
                </a:solidFill>
              </a:rPr>
              <a:t>B.A., Journalism &amp; Mass Communication, New Mexico State University, 2006</a:t>
            </a:r>
          </a:p>
          <a:p>
            <a:pPr indent="0" lvl="0" marL="0" algn="ctr">
              <a:spcBef>
                <a:spcPts val="0"/>
              </a:spcBef>
              <a:buNone/>
            </a:pPr>
            <a:r>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Bibliography</a:t>
            </a:r>
          </a:p>
        </p:txBody>
      </p:sp>
      <p:sp>
        <p:nvSpPr>
          <p:cNvPr id="176" name="Shape 176"/>
          <p:cNvSpPr txBox="1"/>
          <p:nvPr/>
        </p:nvSpPr>
        <p:spPr>
          <a:xfrm>
            <a:off x="401350" y="1017725"/>
            <a:ext cx="7983300" cy="2618700"/>
          </a:xfrm>
          <a:prstGeom prst="rect">
            <a:avLst/>
          </a:prstGeom>
          <a:noFill/>
          <a:ln>
            <a:noFill/>
          </a:ln>
        </p:spPr>
        <p:txBody>
          <a:bodyPr anchorCtr="0" anchor="ctr" bIns="91425" lIns="91425" rIns="91425" wrap="square" tIns="91425">
            <a:noAutofit/>
          </a:bodyPr>
          <a:lstStyle/>
          <a:p>
            <a:pPr indent="-304800" lvl="0" marL="304800" rtl="0">
              <a:lnSpc>
                <a:spcPct val="115000"/>
              </a:lnSpc>
              <a:spcBef>
                <a:spcPts val="0"/>
              </a:spcBef>
              <a:buNone/>
            </a:pPr>
            <a:r>
              <a:rPr lang="en" sz="1100">
                <a:solidFill>
                  <a:srgbClr val="FFFFFF"/>
                </a:solidFill>
                <a:latin typeface="Average"/>
                <a:ea typeface="Average"/>
                <a:cs typeface="Average"/>
                <a:sym typeface="Average"/>
              </a:rPr>
              <a:t>Brito, V., &amp; Gonçalves, T. (2012). Effects of NaCl and NaNO3 on the capillary suction, drying kinetics and vapour permeability of three building stones. In </a:t>
            </a:r>
            <a:r>
              <a:rPr i="1" lang="en" sz="1100">
                <a:solidFill>
                  <a:srgbClr val="FFFFFF"/>
                </a:solidFill>
                <a:latin typeface="Average"/>
                <a:ea typeface="Average"/>
                <a:cs typeface="Average"/>
                <a:sym typeface="Average"/>
              </a:rPr>
              <a:t>DRYMASS</a:t>
            </a:r>
            <a:r>
              <a:rPr lang="en" sz="1100">
                <a:solidFill>
                  <a:srgbClr val="FFFFFF"/>
                </a:solidFill>
                <a:latin typeface="Average"/>
                <a:ea typeface="Average"/>
                <a:cs typeface="Average"/>
                <a:sym typeface="Average"/>
              </a:rPr>
              <a:t> (pp. 1–2). Retrieved from http://www-ext.lnec.pt/drymass/pdfs/workshop_abstracts.pdf#page=31</a:t>
            </a:r>
          </a:p>
          <a:p>
            <a:pPr indent="-304800" lvl="0" marL="304800" rtl="0">
              <a:lnSpc>
                <a:spcPct val="115000"/>
              </a:lnSpc>
              <a:spcBef>
                <a:spcPts val="0"/>
              </a:spcBef>
              <a:buNone/>
            </a:pPr>
            <a:r>
              <a:rPr lang="en" sz="1100">
                <a:solidFill>
                  <a:srgbClr val="FFFFFF"/>
                </a:solidFill>
                <a:latin typeface="Average"/>
                <a:ea typeface="Average"/>
                <a:cs typeface="Average"/>
                <a:sym typeface="Average"/>
              </a:rPr>
              <a:t>Vreeland, R. H., Rosenzweig, W. D., &amp; Powers, D. W. (2000). Isolation of a 250 million-year-old halotolerant bacterium from a primary salt crystal. </a:t>
            </a:r>
            <a:r>
              <a:rPr i="1" lang="en" sz="1100">
                <a:solidFill>
                  <a:srgbClr val="FFFFFF"/>
                </a:solidFill>
                <a:latin typeface="Average"/>
                <a:ea typeface="Average"/>
                <a:cs typeface="Average"/>
                <a:sym typeface="Average"/>
              </a:rPr>
              <a:t>Nature</a:t>
            </a:r>
            <a:r>
              <a:rPr lang="en" sz="1100">
                <a:solidFill>
                  <a:srgbClr val="FFFFFF"/>
                </a:solidFill>
                <a:latin typeface="Average"/>
                <a:ea typeface="Average"/>
                <a:cs typeface="Average"/>
                <a:sym typeface="Average"/>
              </a:rPr>
              <a:t>, </a:t>
            </a:r>
            <a:r>
              <a:rPr i="1" lang="en" sz="1100">
                <a:solidFill>
                  <a:srgbClr val="FFFFFF"/>
                </a:solidFill>
                <a:latin typeface="Average"/>
                <a:ea typeface="Average"/>
                <a:cs typeface="Average"/>
                <a:sym typeface="Average"/>
              </a:rPr>
              <a:t>407</a:t>
            </a:r>
            <a:r>
              <a:rPr lang="en" sz="1100">
                <a:solidFill>
                  <a:srgbClr val="FFFFFF"/>
                </a:solidFill>
                <a:latin typeface="Average"/>
                <a:ea typeface="Average"/>
                <a:cs typeface="Average"/>
                <a:sym typeface="Average"/>
              </a:rPr>
              <a:t>(6806), 897–900. https://doi.org/10.1038/35038060</a:t>
            </a:r>
          </a:p>
          <a:p>
            <a:pPr indent="-304800" lvl="0" marL="304800" rtl="0">
              <a:lnSpc>
                <a:spcPct val="115000"/>
              </a:lnSpc>
              <a:spcBef>
                <a:spcPts val="0"/>
              </a:spcBef>
              <a:buNone/>
            </a:pPr>
            <a:r>
              <a:rPr lang="en" sz="1100">
                <a:solidFill>
                  <a:srgbClr val="FFFFFF"/>
                </a:solidFill>
                <a:latin typeface="Average"/>
                <a:ea typeface="Average"/>
                <a:cs typeface="Average"/>
                <a:sym typeface="Average"/>
              </a:rPr>
              <a:t>Goordial, J., Davila, A., Lacelle, D., Pollard, W., Marinova, M. M., Greer, C. W., … Whyte, L. G. (2016). Nearing the cold-arid limits of microbial life in permafrost of an upper dry valley, Antarctica. </a:t>
            </a:r>
            <a:r>
              <a:rPr i="1" lang="en" sz="1100">
                <a:solidFill>
                  <a:srgbClr val="FFFFFF"/>
                </a:solidFill>
                <a:latin typeface="Average"/>
                <a:ea typeface="Average"/>
                <a:cs typeface="Average"/>
                <a:sym typeface="Average"/>
              </a:rPr>
              <a:t>ISME Journal</a:t>
            </a:r>
            <a:r>
              <a:rPr lang="en" sz="1100">
                <a:solidFill>
                  <a:srgbClr val="FFFFFF"/>
                </a:solidFill>
                <a:latin typeface="Average"/>
                <a:ea typeface="Average"/>
                <a:cs typeface="Average"/>
                <a:sym typeface="Average"/>
              </a:rPr>
              <a:t>, </a:t>
            </a:r>
            <a:r>
              <a:rPr i="1" lang="en" sz="1100">
                <a:solidFill>
                  <a:srgbClr val="FFFFFF"/>
                </a:solidFill>
                <a:latin typeface="Average"/>
                <a:ea typeface="Average"/>
                <a:cs typeface="Average"/>
                <a:sym typeface="Average"/>
              </a:rPr>
              <a:t>10</a:t>
            </a:r>
            <a:r>
              <a:rPr lang="en" sz="1100">
                <a:solidFill>
                  <a:srgbClr val="FFFFFF"/>
                </a:solidFill>
                <a:latin typeface="Average"/>
                <a:ea typeface="Average"/>
                <a:cs typeface="Average"/>
                <a:sym typeface="Average"/>
              </a:rPr>
              <a:t>(7), 1613–1624. https://doi.org/10.1038/ismej.2015.239</a:t>
            </a:r>
          </a:p>
          <a:p>
            <a:pPr indent="-304800" lvl="0" marL="304800" rtl="0">
              <a:lnSpc>
                <a:spcPct val="115000"/>
              </a:lnSpc>
              <a:spcBef>
                <a:spcPts val="0"/>
              </a:spcBef>
              <a:buNone/>
            </a:pPr>
            <a:r>
              <a:rPr lang="en" sz="1100">
                <a:solidFill>
                  <a:srgbClr val="FFFFFF"/>
                </a:solidFill>
                <a:latin typeface="Average"/>
                <a:ea typeface="Average"/>
                <a:cs typeface="Average"/>
                <a:sym typeface="Average"/>
              </a:rPr>
              <a:t>Vreeland, R. H., Jones, J., Monson, A., Rosenzweig, W. D., Lowenstein, T. K., Timofeeff, M., … Grant, W. D. (2007). Isolation of live cretaceous (121-112 million years old) halophilic Archaea from primary salt crystals. </a:t>
            </a:r>
            <a:r>
              <a:rPr i="1" lang="en" sz="1100">
                <a:solidFill>
                  <a:srgbClr val="FFFFFF"/>
                </a:solidFill>
                <a:latin typeface="Average"/>
                <a:ea typeface="Average"/>
                <a:cs typeface="Average"/>
                <a:sym typeface="Average"/>
              </a:rPr>
              <a:t>Geomicrobiology Journal</a:t>
            </a:r>
            <a:r>
              <a:rPr lang="en" sz="1100">
                <a:solidFill>
                  <a:srgbClr val="FFFFFF"/>
                </a:solidFill>
                <a:latin typeface="Average"/>
                <a:ea typeface="Average"/>
                <a:cs typeface="Average"/>
                <a:sym typeface="Average"/>
              </a:rPr>
              <a:t>, </a:t>
            </a:r>
            <a:r>
              <a:rPr i="1" lang="en" sz="1100">
                <a:solidFill>
                  <a:srgbClr val="FFFFFF"/>
                </a:solidFill>
                <a:latin typeface="Average"/>
                <a:ea typeface="Average"/>
                <a:cs typeface="Average"/>
                <a:sym typeface="Average"/>
              </a:rPr>
              <a:t>24</a:t>
            </a:r>
            <a:r>
              <a:rPr lang="en" sz="1100">
                <a:solidFill>
                  <a:srgbClr val="FFFFFF"/>
                </a:solidFill>
                <a:latin typeface="Average"/>
                <a:ea typeface="Average"/>
                <a:cs typeface="Average"/>
                <a:sym typeface="Average"/>
              </a:rPr>
              <a:t>(3–4), 275–282. https://doi.org/10.1080/01490450701456917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Schedule</a:t>
            </a:r>
          </a:p>
        </p:txBody>
      </p:sp>
      <p:sp>
        <p:nvSpPr>
          <p:cNvPr id="66" name="Shape 66"/>
          <p:cNvSpPr txBox="1"/>
          <p:nvPr>
            <p:ph idx="1" type="body"/>
          </p:nvPr>
        </p:nvSpPr>
        <p:spPr>
          <a:xfrm>
            <a:off x="311700" y="1152475"/>
            <a:ext cx="8520600" cy="37032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3:05 - 3:35 Presentation</a:t>
            </a:r>
          </a:p>
          <a:p>
            <a:pPr indent="0" lvl="0" marL="0">
              <a:spcBef>
                <a:spcPts val="0"/>
              </a:spcBef>
              <a:buNone/>
            </a:pPr>
            <a:r>
              <a:rPr lang="en">
                <a:solidFill>
                  <a:srgbClr val="FFFFFF"/>
                </a:solidFill>
              </a:rPr>
              <a:t>3:35 - 4:00 Group Research</a:t>
            </a:r>
          </a:p>
          <a:p>
            <a:pPr indent="0" lvl="0" marL="0">
              <a:spcBef>
                <a:spcPts val="0"/>
              </a:spcBef>
              <a:buNone/>
            </a:pPr>
            <a:r>
              <a:rPr lang="en">
                <a:solidFill>
                  <a:srgbClr val="FFFFFF"/>
                </a:solidFill>
              </a:rPr>
              <a:t>4:00 - 4:30 Present Findings</a:t>
            </a:r>
          </a:p>
          <a:p>
            <a:pPr indent="0" lvl="0" marL="0" rtl="0">
              <a:spcBef>
                <a:spcPts val="0"/>
              </a:spcBef>
              <a:buNone/>
            </a:pPr>
            <a:r>
              <a:rPr lang="en">
                <a:solidFill>
                  <a:srgbClr val="FFFFFF"/>
                </a:solidFill>
              </a:rPr>
              <a:t>4:30 </a:t>
            </a:r>
            <a:r>
              <a:rPr lang="en">
                <a:solidFill>
                  <a:srgbClr val="FFFFFF"/>
                </a:solidFill>
              </a:rPr>
              <a:t>- 4:40 Break</a:t>
            </a:r>
          </a:p>
          <a:p>
            <a:pPr indent="0" lvl="0" marL="0">
              <a:spcBef>
                <a:spcPts val="0"/>
              </a:spcBef>
              <a:buNone/>
            </a:pPr>
            <a:r>
              <a:rPr lang="en">
                <a:solidFill>
                  <a:srgbClr val="FFFFFF"/>
                </a:solidFill>
              </a:rPr>
              <a:t>4:40 </a:t>
            </a:r>
            <a:r>
              <a:rPr lang="en">
                <a:solidFill>
                  <a:srgbClr val="FFFFFF"/>
                </a:solidFill>
              </a:rPr>
              <a:t>- 5:00 Class Evaluations</a:t>
            </a:r>
          </a:p>
          <a:p>
            <a:pPr indent="0" lvl="0" marL="0">
              <a:spcBef>
                <a:spcPts val="0"/>
              </a:spcBef>
              <a:buNone/>
            </a:pPr>
            <a:r>
              <a:rPr lang="en">
                <a:solidFill>
                  <a:srgbClr val="FFFFFF"/>
                </a:solidFill>
              </a:rPr>
              <a:t>5:00 - 5:35 Skype with Dr. Carlos Mariscal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descr="Join the 321Science team as we explore the science of life in space! (And we gave our intro a new look! Check it out!)   OSIRIS-REx is on the web at https://www.AsteroidMission.org Facebook: https://www.facebook.com/OSIRISREx Twitter: @OSIRISREx  Narrator: Hannah Tanquary.  Thanks to the 321Science! team:  Symeon Platts, Melissa Dykhuis, James Keane, Tiffany Hawley, Heather Roper, Zoe Bentley, Rose Patchell, Sarah Spitz, Hannah Tanquary, Rob Zellem, and OSIRIS-REx Scientists and Educators.   OSIRIS-REx is a NASA New Frontiers mission which will launch to asteroid Bennu in 2016 and return a sample of the asteroid to Earth in 2023." id="71" name="Shape 71" title="What is Astrobiology?">
            <a:hlinkClick r:id="rId3"/>
          </p:cNvPr>
          <p:cNvSpPr/>
          <p:nvPr/>
        </p:nvSpPr>
        <p:spPr>
          <a:xfrm>
            <a:off x="1378425" y="176563"/>
            <a:ext cx="6387150" cy="4790375"/>
          </a:xfrm>
          <a:prstGeom prst="rect">
            <a:avLst/>
          </a:prstGeom>
          <a:blipFill>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descr="Rap video about astrobiology - The search for life in space, particularly on other worlds called exoplanets.  Rap has references to:- the origin of life, Genes, DNA and species, Space age, NASA, Lunar Travel, Search for Extraterrestrial Intelligence (SETI)and ET life, Frank Drake, Goldilocks (Habitable) zone, Astronomy, Doppler shift, biology VS mythology,  Get in touch @Oortkuiper" id="76" name="Shape 76" title="Astrobiology 2008 - Infotainment">
            <a:hlinkClick r:id="rId3"/>
          </p:cNvPr>
          <p:cNvSpPr/>
          <p:nvPr/>
        </p:nvSpPr>
        <p:spPr>
          <a:xfrm>
            <a:off x="1420875" y="208400"/>
            <a:ext cx="6302250" cy="4726700"/>
          </a:xfrm>
          <a:prstGeom prst="rect">
            <a:avLst/>
          </a:prstGeom>
          <a:blipFill>
            <a:blip r:embed="rId4">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Key Questions in Astrobiology</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What are the building blocks of life?</a:t>
            </a:r>
          </a:p>
          <a:p>
            <a:pPr indent="0" lvl="0" marL="0">
              <a:spcBef>
                <a:spcPts val="0"/>
              </a:spcBef>
              <a:buNone/>
            </a:pPr>
            <a:r>
              <a:rPr lang="en">
                <a:solidFill>
                  <a:srgbClr val="FFFFFF"/>
                </a:solidFill>
              </a:rPr>
              <a:t>Where and how did Earth obtain the essential ingredients for life?</a:t>
            </a:r>
          </a:p>
          <a:p>
            <a:pPr indent="0" lvl="0" marL="0">
              <a:spcBef>
                <a:spcPts val="0"/>
              </a:spcBef>
              <a:buNone/>
            </a:pPr>
            <a:r>
              <a:rPr lang="en">
                <a:solidFill>
                  <a:srgbClr val="FFFFFF"/>
                </a:solidFill>
              </a:rPr>
              <a:t>Is Earth the only planet with the necessary ingredient and conditions for life?</a:t>
            </a:r>
          </a:p>
          <a:p>
            <a:pPr indent="0" lvl="0" marL="0">
              <a:spcBef>
                <a:spcPts val="0"/>
              </a:spcBef>
              <a:buNone/>
            </a:pPr>
            <a:r>
              <a:rPr lang="en">
                <a:solidFill>
                  <a:srgbClr val="FFFFFF"/>
                </a:solidFill>
              </a:rPr>
              <a:t>Is it possible that life exists elsewhere based on elements other than carbon and a system different than DNA?</a:t>
            </a:r>
          </a:p>
          <a:p>
            <a:pPr indent="0" lvl="0" mar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161950"/>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chemeClr val="lt1"/>
                </a:solidFill>
              </a:rPr>
              <a:t>Nova Episode</a:t>
            </a:r>
          </a:p>
        </p:txBody>
      </p:sp>
      <p:sp>
        <p:nvSpPr>
          <p:cNvPr id="88" name="Shape 88"/>
          <p:cNvSpPr txBox="1"/>
          <p:nvPr>
            <p:ph idx="1" type="body"/>
          </p:nvPr>
        </p:nvSpPr>
        <p:spPr>
          <a:xfrm>
            <a:off x="311700" y="734650"/>
            <a:ext cx="8520600" cy="4290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400">
                <a:solidFill>
                  <a:schemeClr val="lt1"/>
                </a:solidFill>
              </a:rPr>
              <a:t>Key Ingredients for Life:</a:t>
            </a:r>
          </a:p>
          <a:p>
            <a:pPr indent="-317500" lvl="0" marL="457200" rtl="0">
              <a:spcBef>
                <a:spcPts val="0"/>
              </a:spcBef>
              <a:spcAft>
                <a:spcPts val="0"/>
              </a:spcAft>
              <a:buClr>
                <a:schemeClr val="lt1"/>
              </a:buClr>
              <a:buSzPts val="1400"/>
              <a:buChar char="-"/>
            </a:pPr>
            <a:r>
              <a:rPr lang="en" sz="1400">
                <a:solidFill>
                  <a:schemeClr val="lt1"/>
                </a:solidFill>
              </a:rPr>
              <a:t>Organic Molecules: Carbon, hydrogen, oxygen, etc.</a:t>
            </a:r>
          </a:p>
          <a:p>
            <a:pPr indent="-317500" lvl="0" marL="457200" rtl="0">
              <a:spcBef>
                <a:spcPts val="0"/>
              </a:spcBef>
              <a:spcAft>
                <a:spcPts val="0"/>
              </a:spcAft>
              <a:buClr>
                <a:schemeClr val="lt1"/>
              </a:buClr>
              <a:buSzPts val="1400"/>
              <a:buChar char="-"/>
            </a:pPr>
            <a:r>
              <a:rPr lang="en" sz="1400">
                <a:solidFill>
                  <a:schemeClr val="lt1"/>
                </a:solidFill>
              </a:rPr>
              <a:t>Liquid (i.e. water): Medium in which basic organic molecules can mix and interact</a:t>
            </a:r>
          </a:p>
          <a:p>
            <a:pPr indent="-317500" lvl="0" marL="457200" rtl="0">
              <a:spcBef>
                <a:spcPts val="0"/>
              </a:spcBef>
              <a:spcAft>
                <a:spcPts val="0"/>
              </a:spcAft>
              <a:buClr>
                <a:schemeClr val="lt1"/>
              </a:buClr>
              <a:buSzPts val="1400"/>
              <a:buChar char="-"/>
            </a:pPr>
            <a:r>
              <a:rPr lang="en" sz="1400">
                <a:solidFill>
                  <a:schemeClr val="lt1"/>
                </a:solidFill>
              </a:rPr>
              <a:t>Energy (i.e. sun): To power internal processes required for life</a:t>
            </a:r>
          </a:p>
          <a:p>
            <a:pPr indent="0" lvl="0" marL="0" rtl="0">
              <a:spcBef>
                <a:spcPts val="0"/>
              </a:spcBef>
              <a:spcAft>
                <a:spcPts val="0"/>
              </a:spcAft>
              <a:buNone/>
            </a:pPr>
            <a:r>
              <a:t/>
            </a:r>
            <a:endParaRPr sz="1400">
              <a:solidFill>
                <a:schemeClr val="lt1"/>
              </a:solidFill>
            </a:endParaRPr>
          </a:p>
          <a:p>
            <a:pPr indent="0" lvl="0" marL="0" rtl="0">
              <a:spcBef>
                <a:spcPts val="0"/>
              </a:spcBef>
              <a:spcAft>
                <a:spcPts val="0"/>
              </a:spcAft>
              <a:buNone/>
            </a:pPr>
            <a:r>
              <a:rPr lang="en" sz="1400">
                <a:solidFill>
                  <a:schemeClr val="lt1"/>
                </a:solidFill>
              </a:rPr>
              <a:t>Planetary Formation</a:t>
            </a:r>
          </a:p>
          <a:p>
            <a:pPr indent="-317500" lvl="0" marL="457200" rtl="0">
              <a:spcBef>
                <a:spcPts val="0"/>
              </a:spcBef>
              <a:spcAft>
                <a:spcPts val="0"/>
              </a:spcAft>
              <a:buClr>
                <a:schemeClr val="lt1"/>
              </a:buClr>
              <a:buSzPts val="1400"/>
              <a:buChar char="-"/>
            </a:pPr>
            <a:r>
              <a:rPr lang="en" sz="1400">
                <a:solidFill>
                  <a:schemeClr val="lt1"/>
                </a:solidFill>
              </a:rPr>
              <a:t>Repeated impacts from space debris, creating heat to produce oceans of magma</a:t>
            </a:r>
          </a:p>
          <a:p>
            <a:pPr indent="-317500" lvl="0" marL="457200" rtl="0">
              <a:spcBef>
                <a:spcPts val="0"/>
              </a:spcBef>
              <a:spcAft>
                <a:spcPts val="0"/>
              </a:spcAft>
              <a:buClr>
                <a:schemeClr val="lt1"/>
              </a:buClr>
              <a:buSzPts val="1400"/>
              <a:buChar char="-"/>
            </a:pPr>
            <a:r>
              <a:rPr lang="en" sz="1400">
                <a:solidFill>
                  <a:schemeClr val="lt1"/>
                </a:solidFill>
              </a:rPr>
              <a:t>Steam resulting from impacts later create water that forms the oceans</a:t>
            </a:r>
          </a:p>
          <a:p>
            <a:pPr indent="0" lvl="0" marL="0" rtl="0">
              <a:spcBef>
                <a:spcPts val="0"/>
              </a:spcBef>
              <a:spcAft>
                <a:spcPts val="0"/>
              </a:spcAft>
              <a:buNone/>
            </a:pPr>
            <a:r>
              <a:t/>
            </a:r>
            <a:endParaRPr sz="1400">
              <a:solidFill>
                <a:schemeClr val="lt1"/>
              </a:solidFill>
            </a:endParaRPr>
          </a:p>
          <a:p>
            <a:pPr indent="0" lvl="0" marL="0" rtl="0">
              <a:spcBef>
                <a:spcPts val="0"/>
              </a:spcBef>
              <a:spcAft>
                <a:spcPts val="0"/>
              </a:spcAft>
              <a:buNone/>
            </a:pPr>
            <a:r>
              <a:rPr lang="en" sz="1400">
                <a:solidFill>
                  <a:schemeClr val="lt1"/>
                </a:solidFill>
              </a:rPr>
              <a:t>Cosmic Bodies (asteroids, comets, meteorites)</a:t>
            </a:r>
          </a:p>
          <a:p>
            <a:pPr indent="-317500" lvl="0" marL="457200" rtl="0">
              <a:spcBef>
                <a:spcPts val="0"/>
              </a:spcBef>
              <a:spcAft>
                <a:spcPts val="0"/>
              </a:spcAft>
              <a:buClr>
                <a:schemeClr val="lt1"/>
              </a:buClr>
              <a:buSzPts val="1400"/>
              <a:buChar char="-"/>
            </a:pPr>
            <a:r>
              <a:rPr lang="en" sz="1400">
                <a:solidFill>
                  <a:schemeClr val="lt1"/>
                </a:solidFill>
              </a:rPr>
              <a:t>Icy comets contain glycine</a:t>
            </a:r>
          </a:p>
          <a:p>
            <a:pPr indent="-317500" lvl="0" marL="457200" rtl="0">
              <a:spcBef>
                <a:spcPts val="0"/>
              </a:spcBef>
              <a:spcAft>
                <a:spcPts val="0"/>
              </a:spcAft>
              <a:buClr>
                <a:schemeClr val="lt1"/>
              </a:buClr>
              <a:buSzPts val="1400"/>
              <a:buChar char="-"/>
            </a:pPr>
            <a:r>
              <a:rPr lang="en" sz="1400">
                <a:solidFill>
                  <a:schemeClr val="lt1"/>
                </a:solidFill>
              </a:rPr>
              <a:t>Late heavy bombardment (evident from impact craters) may have delivered building blocks of life to Earth</a:t>
            </a:r>
          </a:p>
          <a:p>
            <a:pPr indent="0" lvl="0" marL="0" rtl="0">
              <a:spcBef>
                <a:spcPts val="0"/>
              </a:spcBef>
              <a:spcAft>
                <a:spcPts val="0"/>
              </a:spcAft>
              <a:buNone/>
            </a:pPr>
            <a:r>
              <a:t/>
            </a:r>
            <a:endParaRPr sz="1400">
              <a:solidFill>
                <a:schemeClr val="lt1"/>
              </a:solidFill>
            </a:endParaRPr>
          </a:p>
          <a:p>
            <a:pPr indent="0" lvl="0" marL="0" rtl="0">
              <a:spcBef>
                <a:spcPts val="0"/>
              </a:spcBef>
              <a:spcAft>
                <a:spcPts val="0"/>
              </a:spcAft>
              <a:buNone/>
            </a:pPr>
            <a:r>
              <a:rPr lang="en" sz="1400">
                <a:solidFill>
                  <a:schemeClr val="lt1"/>
                </a:solidFill>
              </a:rPr>
              <a:t>Other plantetary bodies with the ingredients for life</a:t>
            </a:r>
          </a:p>
          <a:p>
            <a:pPr indent="-317500" lvl="0" marL="457200" rtl="0">
              <a:spcBef>
                <a:spcPts val="0"/>
              </a:spcBef>
              <a:spcAft>
                <a:spcPts val="0"/>
              </a:spcAft>
              <a:buClr>
                <a:schemeClr val="lt1"/>
              </a:buClr>
              <a:buSzPts val="1400"/>
              <a:buChar char="-"/>
            </a:pPr>
            <a:r>
              <a:rPr lang="en" sz="1400">
                <a:solidFill>
                  <a:schemeClr val="lt1"/>
                </a:solidFill>
              </a:rPr>
              <a:t>The moons of Jupiter (Io, Europa) contain building block necessary for life</a:t>
            </a:r>
          </a:p>
          <a:p>
            <a:pPr indent="0" lvl="0" marL="0">
              <a:spcBef>
                <a:spcPts val="0"/>
              </a:spcBef>
              <a:spcAft>
                <a:spcPts val="0"/>
              </a:spcAft>
              <a:buNone/>
            </a:pPr>
            <a:r>
              <a:t/>
            </a:r>
            <a:endParaRPr sz="1400">
              <a:solidFill>
                <a:schemeClr val="lt1"/>
              </a:solidFill>
            </a:endParaRPr>
          </a:p>
        </p:txBody>
      </p:sp>
      <p:pic>
        <p:nvPicPr>
          <p:cNvPr descr="Image result for comet vector" id="89" name="Shape 89"/>
          <p:cNvPicPr preferRelativeResize="0"/>
          <p:nvPr/>
        </p:nvPicPr>
        <p:blipFill>
          <a:blip r:embed="rId3">
            <a:alphaModFix/>
          </a:blip>
          <a:stretch>
            <a:fillRect/>
          </a:stretch>
        </p:blipFill>
        <p:spPr>
          <a:xfrm rot="10223057">
            <a:off x="7604110" y="2726737"/>
            <a:ext cx="1246581" cy="1074773"/>
          </a:xfrm>
          <a:prstGeom prst="rect">
            <a:avLst/>
          </a:prstGeom>
          <a:noFill/>
          <a:ln>
            <a:noFill/>
          </a:ln>
        </p:spPr>
      </p:pic>
      <p:pic>
        <p:nvPicPr>
          <p:cNvPr descr="Image result for io moon" id="90" name="Shape 90"/>
          <p:cNvPicPr preferRelativeResize="0"/>
          <p:nvPr/>
        </p:nvPicPr>
        <p:blipFill>
          <a:blip r:embed="rId4">
            <a:alphaModFix/>
          </a:blip>
          <a:stretch>
            <a:fillRect/>
          </a:stretch>
        </p:blipFill>
        <p:spPr>
          <a:xfrm>
            <a:off x="6808407" y="4151175"/>
            <a:ext cx="1888068" cy="1267900"/>
          </a:xfrm>
          <a:prstGeom prst="rect">
            <a:avLst/>
          </a:prstGeom>
          <a:noFill/>
          <a:ln>
            <a:noFill/>
          </a:ln>
        </p:spPr>
      </p:pic>
      <p:pic>
        <p:nvPicPr>
          <p:cNvPr descr="Image result for glycine" id="91" name="Shape 91"/>
          <p:cNvPicPr preferRelativeResize="0"/>
          <p:nvPr/>
        </p:nvPicPr>
        <p:blipFill>
          <a:blip r:embed="rId5">
            <a:alphaModFix/>
          </a:blip>
          <a:stretch>
            <a:fillRect/>
          </a:stretch>
        </p:blipFill>
        <p:spPr>
          <a:xfrm>
            <a:off x="7241625" y="1182375"/>
            <a:ext cx="1590675" cy="14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3600">
                <a:solidFill>
                  <a:schemeClr val="lt1"/>
                </a:solidFill>
              </a:rPr>
              <a:t>Vreeland et al 2007</a:t>
            </a:r>
          </a:p>
        </p:txBody>
      </p:sp>
      <p:sp>
        <p:nvSpPr>
          <p:cNvPr id="97" name="Shape 97"/>
          <p:cNvSpPr txBox="1"/>
          <p:nvPr>
            <p:ph idx="1" type="body"/>
          </p:nvPr>
        </p:nvSpPr>
        <p:spPr>
          <a:xfrm>
            <a:off x="311700" y="1407275"/>
            <a:ext cx="8520600" cy="3416400"/>
          </a:xfrm>
          <a:prstGeom prst="rect">
            <a:avLst/>
          </a:prstGeom>
        </p:spPr>
        <p:txBody>
          <a:bodyPr anchorCtr="0" anchor="t" bIns="91425" lIns="91425" rIns="91425" wrap="square" tIns="91425">
            <a:noAutofit/>
          </a:bodyPr>
          <a:lstStyle/>
          <a:p>
            <a:pPr indent="0" lvl="0" marL="0">
              <a:spcBef>
                <a:spcPts val="0"/>
              </a:spcBef>
              <a:buNone/>
            </a:pPr>
            <a:r>
              <a:rPr lang="en" sz="3000">
                <a:solidFill>
                  <a:schemeClr val="lt1"/>
                </a:solidFill>
              </a:rPr>
              <a:t>Six living strains from genera </a:t>
            </a:r>
            <a:r>
              <a:rPr i="1" lang="en" sz="3000">
                <a:solidFill>
                  <a:schemeClr val="lt1"/>
                </a:solidFill>
              </a:rPr>
              <a:t>Halobacterium </a:t>
            </a:r>
            <a:r>
              <a:rPr lang="en" sz="3000">
                <a:solidFill>
                  <a:schemeClr val="lt1"/>
                </a:solidFill>
              </a:rPr>
              <a:t>and </a:t>
            </a:r>
            <a:r>
              <a:rPr i="1" lang="en" sz="3000">
                <a:solidFill>
                  <a:schemeClr val="lt1"/>
                </a:solidFill>
              </a:rPr>
              <a:t>Natronobacterium</a:t>
            </a:r>
            <a:r>
              <a:rPr lang="en" sz="3000">
                <a:solidFill>
                  <a:schemeClr val="lt1"/>
                </a:solidFill>
              </a:rPr>
              <a:t> were isolated from Cretaceous era primary salt crystals, implicating mechanisms of long-term survival for some microbes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113525" y="567213"/>
            <a:ext cx="4288800" cy="50154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Results: </a:t>
            </a:r>
          </a:p>
          <a:p>
            <a:pPr indent="-342900" lvl="0" marL="457200" rtl="0">
              <a:spcBef>
                <a:spcPts val="0"/>
              </a:spcBef>
              <a:spcAft>
                <a:spcPts val="0"/>
              </a:spcAft>
              <a:buClr>
                <a:srgbClr val="FFFFFF"/>
              </a:buClr>
              <a:buSzPts val="1800"/>
              <a:buChar char="-"/>
            </a:pPr>
            <a:r>
              <a:rPr lang="en">
                <a:solidFill>
                  <a:srgbClr val="FFFFFF"/>
                </a:solidFill>
              </a:rPr>
              <a:t>Six living strains from genera </a:t>
            </a:r>
            <a:r>
              <a:rPr i="1" lang="en">
                <a:solidFill>
                  <a:srgbClr val="FFFFFF"/>
                </a:solidFill>
              </a:rPr>
              <a:t>Halobacterium</a:t>
            </a:r>
            <a:r>
              <a:rPr lang="en">
                <a:solidFill>
                  <a:srgbClr val="FFFFFF"/>
                </a:solidFill>
              </a:rPr>
              <a:t> and </a:t>
            </a:r>
            <a:r>
              <a:rPr i="1" lang="en">
                <a:solidFill>
                  <a:srgbClr val="FFFFFF"/>
                </a:solidFill>
              </a:rPr>
              <a:t>Natronobacterium</a:t>
            </a:r>
            <a:r>
              <a:rPr lang="en">
                <a:solidFill>
                  <a:srgbClr val="FFFFFF"/>
                </a:solidFill>
              </a:rPr>
              <a:t> (5 strains and 1 strain, respectively) collected from 4/56 crystal samples</a:t>
            </a:r>
          </a:p>
          <a:p>
            <a:pPr indent="-342900" lvl="0" marL="457200" rtl="0">
              <a:lnSpc>
                <a:spcPct val="100000"/>
              </a:lnSpc>
              <a:spcBef>
                <a:spcPts val="0"/>
              </a:spcBef>
              <a:spcAft>
                <a:spcPts val="0"/>
              </a:spcAft>
              <a:buClr>
                <a:srgbClr val="FFFFFF"/>
              </a:buClr>
              <a:buSzPts val="1800"/>
              <a:buChar char="-"/>
            </a:pPr>
            <a:r>
              <a:rPr lang="en">
                <a:solidFill>
                  <a:srgbClr val="FFFFFF"/>
                </a:solidFill>
              </a:rPr>
              <a:t>Age: Aptian Period (121 - 112.2 MYA)</a:t>
            </a:r>
          </a:p>
          <a:p>
            <a:pPr indent="-342900" lvl="0" marL="457200" rtl="0">
              <a:lnSpc>
                <a:spcPct val="100000"/>
              </a:lnSpc>
              <a:spcBef>
                <a:spcPts val="0"/>
              </a:spcBef>
              <a:spcAft>
                <a:spcPts val="0"/>
              </a:spcAft>
              <a:buClr>
                <a:srgbClr val="FFFFFF"/>
              </a:buClr>
              <a:buSzPts val="1800"/>
              <a:buChar char="-"/>
            </a:pPr>
            <a:r>
              <a:rPr lang="en">
                <a:solidFill>
                  <a:srgbClr val="FFFFFF"/>
                </a:solidFill>
              </a:rPr>
              <a:t>Characteristics: Archaea, Non-Sporing</a:t>
            </a:r>
          </a:p>
          <a:p>
            <a:pPr indent="0" lvl="0" marL="0" rtl="0">
              <a:lnSpc>
                <a:spcPct val="100000"/>
              </a:lnSpc>
              <a:spcBef>
                <a:spcPts val="0"/>
              </a:spcBef>
              <a:spcAft>
                <a:spcPts val="0"/>
              </a:spcAft>
              <a:buNone/>
            </a:pPr>
            <a:r>
              <a:t/>
            </a:r>
            <a:endParaRPr>
              <a:solidFill>
                <a:srgbClr val="FFFFFF"/>
              </a:solidFill>
            </a:endParaRPr>
          </a:p>
          <a:p>
            <a:pPr indent="0" lvl="0" marL="0" rtl="0">
              <a:lnSpc>
                <a:spcPct val="100000"/>
              </a:lnSpc>
              <a:spcBef>
                <a:spcPts val="0"/>
              </a:spcBef>
              <a:spcAft>
                <a:spcPts val="0"/>
              </a:spcAft>
              <a:buNone/>
            </a:pPr>
            <a:r>
              <a:t/>
            </a:r>
            <a:endParaRPr>
              <a:solidFill>
                <a:srgbClr val="FFFFFF"/>
              </a:solidFill>
            </a:endParaRPr>
          </a:p>
        </p:txBody>
      </p:sp>
      <p:pic>
        <p:nvPicPr>
          <p:cNvPr id="103" name="Shape 103"/>
          <p:cNvPicPr preferRelativeResize="0"/>
          <p:nvPr/>
        </p:nvPicPr>
        <p:blipFill>
          <a:blip r:embed="rId3">
            <a:alphaModFix/>
          </a:blip>
          <a:stretch>
            <a:fillRect/>
          </a:stretch>
        </p:blipFill>
        <p:spPr>
          <a:xfrm>
            <a:off x="4581250" y="1167538"/>
            <a:ext cx="4229550" cy="2808425"/>
          </a:xfrm>
          <a:prstGeom prst="rect">
            <a:avLst/>
          </a:prstGeom>
          <a:noFill/>
          <a:ln>
            <a:noFill/>
          </a:ln>
        </p:spPr>
      </p:pic>
      <p:sp>
        <p:nvSpPr>
          <p:cNvPr id="104" name="Shape 104"/>
          <p:cNvSpPr txBox="1"/>
          <p:nvPr/>
        </p:nvSpPr>
        <p:spPr>
          <a:xfrm>
            <a:off x="4581250" y="4162125"/>
            <a:ext cx="3184800" cy="4104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chemeClr val="accent3"/>
                </a:solidFill>
              </a:rPr>
              <a:t>Vreeland et al 2007</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nvSpPr>
        <p:spPr>
          <a:xfrm>
            <a:off x="155775" y="321150"/>
            <a:ext cx="6765900" cy="4619100"/>
          </a:xfrm>
          <a:prstGeom prst="rect">
            <a:avLst/>
          </a:prstGeom>
          <a:noFill/>
          <a:ln>
            <a:noFill/>
          </a:ln>
        </p:spPr>
        <p:txBody>
          <a:bodyPr anchorCtr="0" anchor="ctr" bIns="91425" lIns="91425" rIns="91425" wrap="square" tIns="91425">
            <a:noAutofit/>
          </a:bodyPr>
          <a:lstStyle/>
          <a:p>
            <a:pPr indent="0" lvl="0" marL="0" rtl="0">
              <a:spcBef>
                <a:spcPts val="0"/>
              </a:spcBef>
              <a:spcAft>
                <a:spcPts val="1000"/>
              </a:spcAft>
              <a:buNone/>
            </a:pPr>
            <a:r>
              <a:rPr lang="en" sz="1800">
                <a:solidFill>
                  <a:srgbClr val="FFFFFF"/>
                </a:solidFill>
                <a:latin typeface="Average"/>
                <a:ea typeface="Average"/>
                <a:cs typeface="Average"/>
                <a:sym typeface="Average"/>
              </a:rPr>
              <a:t>Discussion:</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Reveal geochemical environment that foster survival</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Implications for long-term survival of microbes</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Necessitate investigation on more ancient environments for older organisms</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Lack of selective pressure implies extreme genetic stability of microbes</a:t>
            </a:r>
          </a:p>
          <a:p>
            <a:pPr indent="-342900" lvl="0" marL="457200" rtl="0">
              <a:spcBef>
                <a:spcPts val="0"/>
              </a:spcBef>
              <a:spcAft>
                <a:spcPts val="1000"/>
              </a:spcAft>
              <a:buClr>
                <a:srgbClr val="FFFFFF"/>
              </a:buClr>
              <a:buSzPts val="1800"/>
              <a:buFont typeface="Average"/>
              <a:buChar char="-"/>
            </a:pPr>
            <a:r>
              <a:rPr lang="en" sz="1800">
                <a:solidFill>
                  <a:srgbClr val="FFFFFF"/>
                </a:solidFill>
                <a:latin typeface="Average"/>
                <a:ea typeface="Average"/>
                <a:cs typeface="Average"/>
                <a:sym typeface="Average"/>
              </a:rPr>
              <a:t>What is the survival potential of microorganisms from salt on different planets?</a:t>
            </a:r>
          </a:p>
          <a:p>
            <a:pPr indent="0" lvl="0" marL="0" rtl="0">
              <a:spcBef>
                <a:spcPts val="0"/>
              </a:spcBef>
              <a:spcAft>
                <a:spcPts val="1000"/>
              </a:spcAft>
              <a:buNone/>
            </a:pPr>
            <a:r>
              <a:t/>
            </a:r>
            <a:endParaRPr sz="1800">
              <a:solidFill>
                <a:srgbClr val="FFFFFF"/>
              </a:solidFill>
              <a:latin typeface="Average"/>
              <a:ea typeface="Average"/>
              <a:cs typeface="Average"/>
              <a:sym typeface="Average"/>
            </a:endParaRPr>
          </a:p>
        </p:txBody>
      </p:sp>
      <p:pic>
        <p:nvPicPr>
          <p:cNvPr descr="FIG. 2.                  " id="110" name="Shape 110"/>
          <p:cNvPicPr preferRelativeResize="0"/>
          <p:nvPr/>
        </p:nvPicPr>
        <p:blipFill>
          <a:blip r:embed="rId3">
            <a:alphaModFix/>
          </a:blip>
          <a:stretch>
            <a:fillRect/>
          </a:stretch>
        </p:blipFill>
        <p:spPr>
          <a:xfrm>
            <a:off x="6817075" y="488325"/>
            <a:ext cx="2029400" cy="4166851"/>
          </a:xfrm>
          <a:prstGeom prst="rect">
            <a:avLst/>
          </a:prstGeom>
          <a:noFill/>
          <a:ln>
            <a:noFill/>
          </a:ln>
        </p:spPr>
      </p:pic>
      <p:sp>
        <p:nvSpPr>
          <p:cNvPr id="111" name="Shape 111"/>
          <p:cNvSpPr txBox="1"/>
          <p:nvPr/>
        </p:nvSpPr>
        <p:spPr>
          <a:xfrm>
            <a:off x="6817075" y="4655175"/>
            <a:ext cx="3184800" cy="41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accent3"/>
                </a:solidFill>
              </a:rPr>
              <a:t>Vreeland et al 2007</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