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63" r:id="rId3"/>
    <p:sldId id="265" r:id="rId4"/>
    <p:sldId id="279" r:id="rId5"/>
    <p:sldId id="280" r:id="rId6"/>
    <p:sldId id="281" r:id="rId7"/>
    <p:sldId id="282" r:id="rId8"/>
    <p:sldId id="272" r:id="rId9"/>
    <p:sldId id="274" r:id="rId10"/>
    <p:sldId id="286" r:id="rId11"/>
    <p:sldId id="283" r:id="rId12"/>
    <p:sldId id="290" r:id="rId13"/>
    <p:sldId id="288" r:id="rId14"/>
    <p:sldId id="277" r:id="rId15"/>
    <p:sldId id="267" r:id="rId16"/>
    <p:sldId id="270" r:id="rId17"/>
    <p:sldId id="291" r:id="rId18"/>
    <p:sldId id="292" r:id="rId19"/>
    <p:sldId id="293" r:id="rId20"/>
    <p:sldId id="294" r:id="rId21"/>
    <p:sldId id="268" r:id="rId22"/>
    <p:sldId id="275" r:id="rId23"/>
    <p:sldId id="269" r:id="rId24"/>
    <p:sldId id="262"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64485" autoAdjust="0"/>
  </p:normalViewPr>
  <p:slideViewPr>
    <p:cSldViewPr snapToGrid="0">
      <p:cViewPr varScale="1">
        <p:scale>
          <a:sx n="57" d="100"/>
          <a:sy n="57" d="100"/>
        </p:scale>
        <p:origin x="154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ADD9-1CB6-47A9-B6FA-1673AE3C3CDA}" type="datetimeFigureOut">
              <a:rPr lang="en-US" smtClean="0"/>
              <a:t>10/29/2017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50583-796E-4FCD-B4A2-1DB602BBFACB}" type="slidenum">
              <a:rPr lang="en-US" smtClean="0"/>
              <a:t>‹#›</a:t>
            </a:fld>
            <a:endParaRPr lang="en-US"/>
          </a:p>
        </p:txBody>
      </p:sp>
    </p:spTree>
    <p:extLst>
      <p:ext uri="{BB962C8B-B14F-4D97-AF65-F5344CB8AC3E}">
        <p14:creationId xmlns:p14="http://schemas.microsoft.com/office/powerpoint/2010/main" val="44579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Okay first, can everyone move so they are sitting in a circle? </a:t>
            </a:r>
          </a:p>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1</a:t>
            </a:fld>
            <a:endParaRPr lang="en-US"/>
          </a:p>
        </p:txBody>
      </p:sp>
    </p:spTree>
    <p:extLst>
      <p:ext uri="{BB962C8B-B14F-4D97-AF65-F5344CB8AC3E}">
        <p14:creationId xmlns:p14="http://schemas.microsoft.com/office/powerpoint/2010/main" val="200463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 figure is from the Williams paper showing TACK and that there were actin and tubulin </a:t>
            </a:r>
            <a:r>
              <a:rPr lang="en-US" b="1" dirty="0" err="1" smtClean="0"/>
              <a:t>ortholgoues</a:t>
            </a:r>
            <a:r>
              <a:rPr lang="en-US" b="1" baseline="0" dirty="0" smtClean="0"/>
              <a:t> in TACK</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The genomes of many of the new discoveries archaeal phyla and superphyla include genes that were previously thought to be “eukaryotic specific” </a:t>
            </a:r>
            <a:endParaRPr lang="en-US" baseline="0" dirty="0" smtClean="0"/>
          </a:p>
          <a:p>
            <a:pPr marL="171450" indent="-171450">
              <a:buFontTx/>
              <a:buChar char="-"/>
            </a:pPr>
            <a:r>
              <a:rPr lang="en-US" baseline="0" dirty="0" smtClean="0"/>
              <a:t>Loki is most like the ancestor and is the most complex out of them all and the most similar to eukaryotes </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r>
              <a:rPr lang="en-US" b="1" baseline="0" dirty="0" smtClean="0"/>
              <a:t>Asgard archaea </a:t>
            </a:r>
            <a:endParaRPr lang="en-US" b="0" baseline="0" dirty="0" smtClean="0"/>
          </a:p>
          <a:p>
            <a:pPr marL="171450" indent="-171450">
              <a:buFontTx/>
              <a:buChar char="-"/>
            </a:pPr>
            <a:r>
              <a:rPr lang="en-US" b="0" baseline="0" dirty="0" smtClean="0"/>
              <a:t>Have a bona fide tubulin orthologue </a:t>
            </a:r>
            <a:r>
              <a:rPr lang="en-US" b="0" baseline="0" dirty="0" smtClean="0">
                <a:sym typeface="Wingdings" panose="05000000000000000000" pitchFamily="2" charset="2"/>
              </a:rPr>
              <a:t> involved in mitosis </a:t>
            </a:r>
            <a:endParaRPr lang="en-US" b="0" baseline="0" dirty="0" smtClean="0"/>
          </a:p>
          <a:p>
            <a:pPr marL="171450" indent="-171450">
              <a:buFontTx/>
              <a:buChar char="-"/>
            </a:pPr>
            <a:r>
              <a:rPr lang="en-US" b="0" baseline="0" dirty="0" smtClean="0"/>
              <a:t>Homologues of subunit 4 of ARP2/3, which is an actin related protein (muscle contractions, etc.)</a:t>
            </a:r>
          </a:p>
          <a:p>
            <a:pPr marL="171450" indent="-171450">
              <a:buFontTx/>
              <a:buChar char="-"/>
            </a:pPr>
            <a:endParaRPr lang="en-US" b="0" baseline="0" dirty="0" smtClean="0"/>
          </a:p>
          <a:p>
            <a:pPr marL="171450" indent="-171450">
              <a:buFontTx/>
              <a:buChar char="-"/>
            </a:pPr>
            <a:endParaRPr lang="en-US" b="0" baseline="0" dirty="0" smtClean="0"/>
          </a:p>
          <a:p>
            <a:pPr marL="171450" indent="-171450">
              <a:buFontTx/>
              <a:buChar char="-"/>
            </a:pPr>
            <a:r>
              <a:rPr lang="en-US" b="1" baseline="0" dirty="0" smtClean="0"/>
              <a:t>Lokiarchaeota </a:t>
            </a:r>
          </a:p>
          <a:p>
            <a:pPr marL="171450" indent="-171450">
              <a:buFontTx/>
              <a:buChar char="-"/>
            </a:pPr>
            <a:r>
              <a:rPr lang="en-US" b="0" baseline="0" dirty="0" smtClean="0"/>
              <a:t>Expanded set of </a:t>
            </a:r>
            <a:r>
              <a:rPr lang="en-US" b="0" baseline="0" dirty="0" err="1" smtClean="0"/>
              <a:t>GTPases</a:t>
            </a:r>
            <a:endParaRPr lang="en-US" b="0" baseline="0" dirty="0" smtClean="0"/>
          </a:p>
          <a:p>
            <a:pPr marL="171450" indent="-171450">
              <a:buFontTx/>
              <a:buChar char="-"/>
            </a:pPr>
            <a:r>
              <a:rPr lang="en-US" b="0" baseline="0" dirty="0" smtClean="0"/>
              <a:t>Actin homologues</a:t>
            </a:r>
          </a:p>
          <a:p>
            <a:pPr marL="171450" indent="-171450">
              <a:buFontTx/>
              <a:buChar char="-"/>
            </a:pPr>
            <a:r>
              <a:rPr lang="en-US" b="0" baseline="0" dirty="0" smtClean="0"/>
              <a:t>Ubiquitin modifier components</a:t>
            </a:r>
          </a:p>
          <a:p>
            <a:endParaRPr lang="en-US" dirty="0" smtClean="0"/>
          </a:p>
          <a:p>
            <a:pPr marL="171450" indent="-171450">
              <a:buFontTx/>
              <a:buChar char="-"/>
            </a:pPr>
            <a:endParaRPr lang="en-US" baseline="0" dirty="0" smtClean="0"/>
          </a:p>
          <a:p>
            <a:pPr marL="171450" indent="-171450">
              <a:buFontTx/>
              <a:buChar char="-"/>
            </a:pPr>
            <a:r>
              <a:rPr lang="en-US" b="1" baseline="0" dirty="0" smtClean="0"/>
              <a:t>TACK </a:t>
            </a:r>
          </a:p>
          <a:p>
            <a:pPr marL="171450" indent="-171450">
              <a:buFontTx/>
              <a:buChar char="-"/>
            </a:pPr>
            <a:r>
              <a:rPr lang="en-US" b="0" baseline="0" dirty="0" smtClean="0"/>
              <a:t>TACK has a homolog of the bacterial </a:t>
            </a:r>
            <a:r>
              <a:rPr lang="en-US" b="0" baseline="0" dirty="0" err="1" smtClean="0"/>
              <a:t>FtsZ</a:t>
            </a:r>
            <a:r>
              <a:rPr lang="en-US" b="0" baseline="0" dirty="0" smtClean="0"/>
              <a:t>, which is similar to tubulin in eukaryotes, which is involved in mitosis </a:t>
            </a:r>
          </a:p>
          <a:p>
            <a:pPr marL="171450" indent="-171450">
              <a:buFontTx/>
              <a:buChar char="-"/>
            </a:pPr>
            <a:r>
              <a:rPr lang="en-US" b="0" baseline="0" dirty="0" smtClean="0"/>
              <a:t>It also has eukaryotic-like histones and DNA polymerase </a:t>
            </a:r>
            <a:r>
              <a:rPr lang="en-US" b="0" baseline="0" dirty="0" err="1" smtClean="0"/>
              <a:t>PolD</a:t>
            </a:r>
            <a:r>
              <a:rPr lang="en-US" b="0" baseline="0" dirty="0" smtClean="0"/>
              <a:t>, involved in synthesizing the lagging strand of DNA</a:t>
            </a:r>
          </a:p>
          <a:p>
            <a:pPr marL="171450" indent="-171450">
              <a:buFontTx/>
              <a:buChar char="-"/>
            </a:pPr>
            <a:endParaRPr lang="en-US" b="0" baseline="0" dirty="0" smtClean="0"/>
          </a:p>
          <a:p>
            <a:pPr marL="171450" indent="-171450">
              <a:buFontTx/>
              <a:buChar char="-"/>
            </a:pPr>
            <a:r>
              <a:rPr lang="en-US" baseline="0" dirty="0" smtClean="0"/>
              <a:t>Also has some eukaryote-like genes involved in transcription and translation that have been found so far only among the TACK archaea </a:t>
            </a:r>
            <a:r>
              <a:rPr lang="en-US" baseline="0" dirty="0" smtClean="0">
                <a:sym typeface="Wingdings" panose="05000000000000000000" pitchFamily="2" charset="2"/>
              </a:rPr>
              <a:t> four ribosomal proteins, RNA polymerase subunit </a:t>
            </a:r>
            <a:r>
              <a:rPr lang="en-US" baseline="0" dirty="0" err="1" smtClean="0">
                <a:sym typeface="Wingdings" panose="05000000000000000000" pitchFamily="2" charset="2"/>
              </a:rPr>
              <a:t>RpoG</a:t>
            </a:r>
            <a:r>
              <a:rPr lang="en-US" baseline="0" dirty="0" smtClean="0">
                <a:sym typeface="Wingdings" panose="05000000000000000000" pitchFamily="2" charset="2"/>
              </a:rPr>
              <a:t>, elongation factor ELf1, and a short amino acid insertion</a:t>
            </a:r>
          </a:p>
          <a:p>
            <a:pPr marL="171450" indent="-171450">
              <a:buFontTx/>
              <a:buChar char="-"/>
            </a:pPr>
            <a:r>
              <a:rPr lang="en-US" baseline="0" dirty="0" smtClean="0">
                <a:sym typeface="Wingdings" panose="05000000000000000000" pitchFamily="2" charset="2"/>
              </a:rPr>
              <a:t>Also you can see that the elongation faction 1-alpha is only found in TACK archaea and eukaryotes, which you can actually see in the picture from the vertical bar </a:t>
            </a:r>
          </a:p>
          <a:p>
            <a:pPr marL="171450" indent="-171450">
              <a:buFontTx/>
              <a:buChar char="-"/>
            </a:pPr>
            <a:endParaRPr lang="en-US" baseline="0" dirty="0" smtClean="0">
              <a:sym typeface="Wingdings" panose="05000000000000000000" pitchFamily="2" charset="2"/>
            </a:endParaRPr>
          </a:p>
          <a:p>
            <a:pPr marL="171450" indent="-171450">
              <a:buFontTx/>
              <a:buChar char="-"/>
            </a:pPr>
            <a:endParaRPr lang="en-US" baseline="0" dirty="0" smtClean="0"/>
          </a:p>
          <a:p>
            <a:pPr marL="171450" indent="-171450">
              <a:buFontTx/>
              <a:buChar char="-"/>
            </a:pPr>
            <a:r>
              <a:rPr lang="en-US" b="1" baseline="0" dirty="0" smtClean="0"/>
              <a:t>Question answer: probably more complex than we thought </a:t>
            </a:r>
          </a:p>
          <a:p>
            <a:pPr marL="171450" indent="-171450">
              <a:buFontTx/>
              <a:buChar char="-"/>
            </a:pPr>
            <a:r>
              <a:rPr lang="en-US" b="0" baseline="0" dirty="0" smtClean="0"/>
              <a:t>the eukaryotic </a:t>
            </a:r>
            <a:r>
              <a:rPr lang="en-US" baseline="0" dirty="0" smtClean="0"/>
              <a:t>archaeal common ancestor must have already had some of this eukaryotic complexity </a:t>
            </a:r>
          </a:p>
          <a:p>
            <a:pPr marL="171450" indent="-171450">
              <a:buFontTx/>
              <a:buChar char="-"/>
            </a:pPr>
            <a:r>
              <a:rPr lang="en-US" baseline="0" dirty="0" smtClean="0"/>
              <a:t>since the sister groups have some of these traits similar to eukaryotes (sister </a:t>
            </a:r>
            <a:r>
              <a:rPr lang="en-US" baseline="0" dirty="0" smtClean="0">
                <a:sym typeface="Wingdings" panose="05000000000000000000" pitchFamily="2" charset="2"/>
              </a:rPr>
              <a:t> archaeal superphylum + eukaryotes) </a:t>
            </a:r>
          </a:p>
          <a:p>
            <a:pPr marL="171450" indent="-171450">
              <a:buFontTx/>
              <a:buChar char="-"/>
            </a:pPr>
            <a:endParaRPr lang="en-US" b="1" baseline="0" dirty="0" smtClean="0">
              <a:sym typeface="Wingdings" panose="05000000000000000000" pitchFamily="2" charset="2"/>
            </a:endParaRPr>
          </a:p>
          <a:p>
            <a:pPr marL="171450" indent="-171450">
              <a:buFontTx/>
              <a:buChar char="-"/>
            </a:pPr>
            <a:r>
              <a:rPr lang="en-US" b="1" baseline="0" dirty="0" smtClean="0">
                <a:sym typeface="Wingdings" panose="05000000000000000000" pitchFamily="2" charset="2"/>
              </a:rPr>
              <a:t>Current day archaea differ in complexity </a:t>
            </a:r>
          </a:p>
          <a:p>
            <a:pPr marL="171450" indent="-171450">
              <a:buFontTx/>
              <a:buChar char="-"/>
            </a:pPr>
            <a:r>
              <a:rPr lang="en-US" baseline="0" dirty="0" smtClean="0">
                <a:sym typeface="Wingdings" panose="05000000000000000000" pitchFamily="2" charset="2"/>
              </a:rPr>
              <a:t>Now looking at some of the similarities between the groups, it is apparent that Lokiarchaeota are very similar in complexity to the eukaryotes </a:t>
            </a:r>
          </a:p>
          <a:p>
            <a:pPr marL="171450" indent="-171450">
              <a:buFontTx/>
              <a:buChar char="-"/>
            </a:pPr>
            <a:r>
              <a:rPr lang="en-US" baseline="0" dirty="0" smtClean="0">
                <a:sym typeface="Wingdings" panose="05000000000000000000" pitchFamily="2" charset="2"/>
              </a:rPr>
              <a:t>While this leads to evidence that the eukaryotic archaeal common ancestor was likely more complex than we thought, it is interesting to look at archaea today</a:t>
            </a:r>
          </a:p>
          <a:p>
            <a:pPr marL="171450" indent="-171450">
              <a:buFontTx/>
              <a:buChar char="-"/>
            </a:pPr>
            <a:r>
              <a:rPr lang="en-US" baseline="0" dirty="0" smtClean="0">
                <a:sym typeface="Wingdings" panose="05000000000000000000" pitchFamily="2" charset="2"/>
              </a:rPr>
              <a:t>Some of the current day archaea like Loki are very complex and retain some of this eukaryotic complexity, while others like some of the thermophiles are less complex </a:t>
            </a:r>
          </a:p>
          <a:p>
            <a:pPr marL="171450" indent="-171450">
              <a:buFontTx/>
              <a:buChar char="-"/>
            </a:pPr>
            <a:r>
              <a:rPr lang="en-US" baseline="0" dirty="0" smtClean="0">
                <a:sym typeface="Wingdings" panose="05000000000000000000" pitchFamily="2" charset="2"/>
              </a:rPr>
              <a:t>So maybe there could have been some horizontal gene transfer from bacteria or some sort of reductive evolution</a:t>
            </a:r>
          </a:p>
          <a:p>
            <a:pPr marL="171450" indent="-171450">
              <a:buFontTx/>
              <a:buChar char="-"/>
            </a:pPr>
            <a:r>
              <a:rPr lang="en-US" baseline="0" dirty="0" smtClean="0">
                <a:sym typeface="Wingdings" panose="05000000000000000000" pitchFamily="2" charset="2"/>
              </a:rPr>
              <a:t>Just some ideas to keep in mind  </a:t>
            </a:r>
          </a:p>
          <a:p>
            <a:pPr marL="171450" indent="-171450">
              <a:buFontTx/>
              <a:buChar char="-"/>
            </a:pPr>
            <a:r>
              <a:rPr lang="en-US" baseline="0" dirty="0" smtClean="0">
                <a:sym typeface="Wingdings" panose="05000000000000000000" pitchFamily="2" charset="2"/>
              </a:rPr>
              <a:t>And also to note that as we discover archaeal groups that are more complex, this may appear to conflict with knowledge of other common day archaea that are less complex, but this is not conflicting if you take into consideration some of these possibilities </a:t>
            </a:r>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10</a:t>
            </a:fld>
            <a:endParaRPr lang="en-US"/>
          </a:p>
        </p:txBody>
      </p:sp>
    </p:spTree>
    <p:extLst>
      <p:ext uri="{BB962C8B-B14F-4D97-AF65-F5344CB8AC3E}">
        <p14:creationId xmlns:p14="http://schemas.microsoft.com/office/powerpoint/2010/main" val="339166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0" dirty="0" smtClean="0"/>
              <a:t>One thing I actually</a:t>
            </a:r>
            <a:r>
              <a:rPr lang="en-US" b="0" baseline="0" dirty="0" smtClean="0"/>
              <a:t> did not realize is that the inclusion of fast evolving lineages in phylogenetic reconstruction can actually lead to long branch attraction </a:t>
            </a:r>
          </a:p>
          <a:p>
            <a:pPr lvl="1"/>
            <a:endParaRPr lang="en-US" b="0" dirty="0" smtClean="0"/>
          </a:p>
          <a:p>
            <a:pPr lvl="1"/>
            <a:r>
              <a:rPr lang="en-US" b="1" dirty="0" smtClean="0"/>
              <a:t>Fast vs. slow evolving lineages </a:t>
            </a:r>
          </a:p>
          <a:p>
            <a:pPr lvl="1"/>
            <a:r>
              <a:rPr lang="en-US" b="0" dirty="0" smtClean="0"/>
              <a:t>One things to note is that </a:t>
            </a:r>
            <a:r>
              <a:rPr lang="en-US" b="0" baseline="0" dirty="0" smtClean="0"/>
              <a:t>not all lineages evolve at the same rate</a:t>
            </a:r>
          </a:p>
          <a:p>
            <a:pPr lvl="1"/>
            <a:r>
              <a:rPr lang="en-US" b="0" baseline="0" dirty="0" smtClean="0"/>
              <a:t>This applies to species as well as various genes</a:t>
            </a:r>
          </a:p>
          <a:p>
            <a:pPr lvl="1"/>
            <a:r>
              <a:rPr lang="en-US" b="0" baseline="0" dirty="0" smtClean="0"/>
              <a:t>For example, when there are a lot of nucleotide changes over a short period of time, you would call this fast evolving. This could actually lead to what we call long branch attraction because it will clump together certain groups that would then cluster together, making them seem closely related while they are actually only associated because of the long branch </a:t>
            </a:r>
          </a:p>
          <a:p>
            <a:pPr lvl="1"/>
            <a:r>
              <a:rPr lang="en-US" b="1" baseline="0" dirty="0" smtClean="0"/>
              <a:t>Therefore the branch length is proportional to the number of nucleotide changes</a:t>
            </a:r>
          </a:p>
          <a:p>
            <a:pPr lvl="1"/>
            <a:r>
              <a:rPr lang="en-US" b="1" baseline="0" dirty="0" smtClean="0"/>
              <a:t>And fast evolving sites are where you have a gene that has a huge number of substitutions over time, basically having one gene evolve fast over time </a:t>
            </a:r>
          </a:p>
          <a:p>
            <a:pPr lvl="1"/>
            <a:r>
              <a:rPr lang="en-US" b="0" baseline="0" dirty="0" smtClean="0"/>
              <a:t>So the best thing to do is to eliminate the fast evolving lineages and only do the reconstruction with slowly evolving lineages </a:t>
            </a:r>
          </a:p>
          <a:p>
            <a:pPr lvl="1"/>
            <a:endParaRPr lang="en-US" b="0" baseline="0" dirty="0" smtClean="0"/>
          </a:p>
          <a:p>
            <a:pPr lvl="1"/>
            <a:r>
              <a:rPr lang="en-US" b="1" dirty="0" smtClean="0"/>
              <a:t>Points directly</a:t>
            </a:r>
            <a:r>
              <a:rPr lang="en-US" b="1" baseline="0" dirty="0" smtClean="0"/>
              <a:t> from the paper:</a:t>
            </a:r>
            <a:endParaRPr lang="en-US" b="1" dirty="0" smtClean="0"/>
          </a:p>
          <a:p>
            <a:pPr lvl="1"/>
            <a:r>
              <a:rPr lang="en-US" dirty="0" smtClean="0"/>
              <a:t>Inclusion of super fast-evolving lineages in phylogenetic reconstruction can distort the phylogeny and lean towards </a:t>
            </a:r>
            <a:r>
              <a:rPr lang="en-US" dirty="0" err="1" smtClean="0"/>
              <a:t>interdomain</a:t>
            </a:r>
            <a:r>
              <a:rPr lang="en-US" dirty="0" smtClean="0"/>
              <a:t> relationships (</a:t>
            </a:r>
            <a:r>
              <a:rPr lang="en-US" dirty="0" err="1" smtClean="0"/>
              <a:t>Raymann</a:t>
            </a:r>
            <a:r>
              <a:rPr lang="en-US" dirty="0" smtClean="0"/>
              <a:t>)</a:t>
            </a:r>
            <a:endParaRPr lang="en-US" dirty="0" smtClean="0">
              <a:solidFill>
                <a:srgbClr val="FF0000"/>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Raymann</a:t>
            </a:r>
            <a:r>
              <a:rPr lang="en-US" dirty="0" smtClean="0"/>
              <a:t> </a:t>
            </a:r>
            <a:r>
              <a:rPr lang="en-US" dirty="0" smtClean="0">
                <a:sym typeface="Wingdings" panose="05000000000000000000" pitchFamily="2" charset="2"/>
              </a:rPr>
              <a:t> taking out some of the fast-evolving lineages shorted the branch and thus made results more accurate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“Fast evolving sites are indeed quickly saturate but the slowest sites can still retain useful phylogenetic information,” (Williams)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sym typeface="Wingdings" panose="05000000000000000000" pitchFamily="2" charset="2"/>
            </a:endParaRPr>
          </a:p>
          <a:p>
            <a:pPr lvl="1"/>
            <a:endParaRPr lang="en-US" dirty="0" smtClean="0"/>
          </a:p>
          <a:p>
            <a:pPr lvl="1"/>
            <a:r>
              <a:rPr lang="en-US" dirty="0" smtClean="0"/>
              <a:t>Applying strategies to get rid of fast-evolving sites makes the analysis more accurate </a:t>
            </a:r>
          </a:p>
          <a:p>
            <a:pPr lvl="1"/>
            <a:endParaRPr lang="en-US" dirty="0" smtClean="0"/>
          </a:p>
          <a:p>
            <a:pPr lvl="1"/>
            <a:r>
              <a:rPr lang="en-US" b="1" dirty="0" smtClean="0"/>
              <a:t>This </a:t>
            </a:r>
            <a:r>
              <a:rPr lang="en-US" b="1" dirty="0" err="1" smtClean="0"/>
              <a:t>figurew</a:t>
            </a:r>
            <a:r>
              <a:rPr lang="en-US" b="1" dirty="0" smtClean="0"/>
              <a:t> actually shows the</a:t>
            </a:r>
            <a:r>
              <a:rPr lang="en-US" b="1" baseline="0" dirty="0" smtClean="0"/>
              <a:t> effects of removing the fast-evolving positions from the A/B </a:t>
            </a:r>
            <a:r>
              <a:rPr lang="en-US" b="1" baseline="0" dirty="0" err="1" smtClean="0"/>
              <a:t>supermatrix</a:t>
            </a:r>
            <a:r>
              <a:rPr lang="en-US" b="1" baseline="0" dirty="0" smtClean="0"/>
              <a:t> so look how it changes just based off of this </a:t>
            </a:r>
            <a:endParaRPr lang="en-US" b="1" dirty="0" smtClean="0"/>
          </a:p>
        </p:txBody>
      </p:sp>
      <p:sp>
        <p:nvSpPr>
          <p:cNvPr id="4" name="Slide Number Placeholder 3"/>
          <p:cNvSpPr>
            <a:spLocks noGrp="1"/>
          </p:cNvSpPr>
          <p:nvPr>
            <p:ph type="sldNum" sz="quarter" idx="10"/>
          </p:nvPr>
        </p:nvSpPr>
        <p:spPr/>
        <p:txBody>
          <a:bodyPr/>
          <a:lstStyle/>
          <a:p>
            <a:fld id="{11250583-796E-4FCD-B4A2-1DB602BBFACB}" type="slidenum">
              <a:rPr lang="en-US" smtClean="0"/>
              <a:t>11</a:t>
            </a:fld>
            <a:endParaRPr lang="en-US"/>
          </a:p>
        </p:txBody>
      </p:sp>
    </p:spTree>
    <p:extLst>
      <p:ext uri="{BB962C8B-B14F-4D97-AF65-F5344CB8AC3E}">
        <p14:creationId xmlns:p14="http://schemas.microsoft.com/office/powerpoint/2010/main" val="3689183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Separately analyzing</a:t>
            </a:r>
            <a:r>
              <a:rPr lang="en-US" b="1" baseline="0" dirty="0" smtClean="0"/>
              <a:t> the markers </a:t>
            </a:r>
          </a:p>
          <a:p>
            <a:r>
              <a:rPr lang="en-US" b="1" baseline="0" dirty="0" smtClean="0"/>
              <a:t>This comes from the unique strategy mentioned in the </a:t>
            </a:r>
            <a:r>
              <a:rPr lang="en-US" b="1" baseline="0" dirty="0" err="1" smtClean="0"/>
              <a:t>Raymann</a:t>
            </a:r>
            <a:r>
              <a:rPr lang="en-US" b="1" baseline="0" dirty="0" smtClean="0"/>
              <a:t> paper that we kind of talked about last week during class</a:t>
            </a:r>
            <a:endParaRPr lang="en-US" b="1" dirty="0" smtClean="0"/>
          </a:p>
          <a:p>
            <a:pPr lvl="1"/>
            <a:r>
              <a:rPr lang="en-US" dirty="0" smtClean="0"/>
              <a:t>Examining all three domains at once is difficult because the number of markers are reduced and artifacts can be produced </a:t>
            </a:r>
            <a:r>
              <a:rPr lang="en-US" b="1" dirty="0" smtClean="0"/>
              <a:t>(</a:t>
            </a:r>
            <a:r>
              <a:rPr lang="en-US" b="1" dirty="0" err="1" smtClean="0"/>
              <a:t>Raymann</a:t>
            </a:r>
            <a:r>
              <a:rPr lang="en-US" b="1" baseline="0" dirty="0" smtClean="0"/>
              <a:t> paper)</a:t>
            </a:r>
            <a:endParaRPr lang="en-US" dirty="0" smtClean="0"/>
          </a:p>
          <a:p>
            <a:pPr lvl="1"/>
            <a:endParaRPr lang="en-US" dirty="0" smtClean="0"/>
          </a:p>
          <a:p>
            <a:pPr lvl="1"/>
            <a:r>
              <a:rPr lang="en-US" dirty="0" smtClean="0"/>
              <a:t>Looking at eukaryotes/archaea and eukaryotes/bacteria allows to use more markers, better artifact detection, and uses a larger sampling </a:t>
            </a:r>
            <a:r>
              <a:rPr lang="en-US" b="1" dirty="0" smtClean="0"/>
              <a:t>(</a:t>
            </a:r>
            <a:r>
              <a:rPr lang="en-US" b="1" dirty="0" err="1" smtClean="0"/>
              <a:t>Raymann</a:t>
            </a:r>
            <a:r>
              <a:rPr lang="en-US" b="1" baseline="0" dirty="0" smtClean="0"/>
              <a:t> paper)</a:t>
            </a:r>
            <a:endParaRPr lang="en-US" dirty="0" smtClean="0"/>
          </a:p>
          <a:p>
            <a:endParaRPr lang="en-US" dirty="0" smtClean="0"/>
          </a:p>
          <a:p>
            <a:endParaRPr lang="en-US" dirty="0" smtClean="0"/>
          </a:p>
          <a:p>
            <a:r>
              <a:rPr lang="en-US" b="1" dirty="0" smtClean="0"/>
              <a:t>The figure just shows </a:t>
            </a:r>
            <a:r>
              <a:rPr lang="en-US" b="1" baseline="0" dirty="0" smtClean="0"/>
              <a:t>A/E </a:t>
            </a:r>
            <a:r>
              <a:rPr lang="en-US" b="1" baseline="0" dirty="0" err="1" smtClean="0"/>
              <a:t>supermatrix</a:t>
            </a:r>
            <a:r>
              <a:rPr lang="en-US" b="1" baseline="0" dirty="0" smtClean="0"/>
              <a:t> and there was a separate figure showing the A/B </a:t>
            </a:r>
            <a:r>
              <a:rPr lang="en-US" b="1" baseline="0" dirty="0" err="1" smtClean="0"/>
              <a:t>supermatrix</a:t>
            </a:r>
            <a:r>
              <a:rPr lang="en-US" b="1" baseline="0" dirty="0" smtClean="0"/>
              <a:t> but it didn’t fit nicely on the slide</a:t>
            </a:r>
          </a:p>
          <a:p>
            <a:r>
              <a:rPr lang="en-US" b="1" baseline="0" dirty="0" smtClean="0"/>
              <a:t>Just showing how they did these separately </a:t>
            </a:r>
          </a:p>
          <a:p>
            <a:r>
              <a:rPr lang="en-US" b="1" baseline="0" dirty="0" smtClean="0"/>
              <a:t>Just showing how they did both separately </a:t>
            </a:r>
          </a:p>
          <a:p>
            <a:r>
              <a:rPr lang="en-US" b="1" baseline="0" dirty="0" smtClean="0"/>
              <a:t>Both Bayesian and unrooted </a:t>
            </a:r>
            <a:endParaRPr lang="en-US" b="1" dirty="0"/>
          </a:p>
        </p:txBody>
      </p:sp>
      <p:sp>
        <p:nvSpPr>
          <p:cNvPr id="4" name="Slide Number Placeholder 3"/>
          <p:cNvSpPr>
            <a:spLocks noGrp="1"/>
          </p:cNvSpPr>
          <p:nvPr>
            <p:ph type="sldNum" sz="quarter" idx="10"/>
          </p:nvPr>
        </p:nvSpPr>
        <p:spPr/>
        <p:txBody>
          <a:bodyPr/>
          <a:lstStyle/>
          <a:p>
            <a:fld id="{11250583-796E-4FCD-B4A2-1DB602BBFACB}" type="slidenum">
              <a:rPr lang="en-US" smtClean="0"/>
              <a:t>12</a:t>
            </a:fld>
            <a:endParaRPr lang="en-US"/>
          </a:p>
        </p:txBody>
      </p:sp>
    </p:spTree>
    <p:extLst>
      <p:ext uri="{BB962C8B-B14F-4D97-AF65-F5344CB8AC3E}">
        <p14:creationId xmlns:p14="http://schemas.microsoft.com/office/powerpoint/2010/main" val="227727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smtClean="0"/>
              <a:t>This figure shows something I found online explaining this concept</a:t>
            </a:r>
          </a:p>
          <a:p>
            <a:pPr lvl="1"/>
            <a:r>
              <a:rPr lang="en-US" b="0" dirty="0" smtClean="0"/>
              <a:t>All of the branches in black</a:t>
            </a:r>
            <a:r>
              <a:rPr lang="en-US" b="0" baseline="0" dirty="0" smtClean="0"/>
              <a:t> were rich in AT while the ones in red were rich in GC but both C and H independent acquired the GC from the AT rich ancestor, so although it is tempting to put them together, doing this would be inaccurate</a:t>
            </a:r>
            <a:endParaRPr lang="en-US" b="0" dirty="0" smtClean="0"/>
          </a:p>
          <a:p>
            <a:pPr lvl="1"/>
            <a:endParaRPr lang="en-US" b="1" dirty="0" smtClean="0"/>
          </a:p>
          <a:p>
            <a:pPr lvl="1"/>
            <a:endParaRPr lang="en-US" b="1" dirty="0" smtClean="0"/>
          </a:p>
          <a:p>
            <a:pPr lvl="1"/>
            <a:r>
              <a:rPr lang="en-US" b="1" dirty="0" smtClean="0"/>
              <a:t>Something mentioned by the Williams paper </a:t>
            </a:r>
          </a:p>
          <a:p>
            <a:pPr lvl="1"/>
            <a:r>
              <a:rPr lang="en-US" dirty="0" smtClean="0"/>
              <a:t>Certain methods such as the parsimony and distance methods assume constant homogeneity of bases and of</a:t>
            </a:r>
            <a:r>
              <a:rPr lang="en-US" baseline="0" dirty="0" smtClean="0"/>
              <a:t> </a:t>
            </a:r>
            <a:r>
              <a:rPr lang="en-US" dirty="0" smtClean="0"/>
              <a:t>evolutionary rates</a:t>
            </a:r>
          </a:p>
          <a:p>
            <a:pPr lvl="1"/>
            <a:endParaRPr lang="en-US" dirty="0" smtClean="0"/>
          </a:p>
          <a:p>
            <a:pPr lvl="1"/>
            <a:r>
              <a:rPr lang="en-US" dirty="0" smtClean="0"/>
              <a:t>This may cause issues because in may cause groups with similar base pairs to incorrectly clump together</a:t>
            </a:r>
          </a:p>
          <a:p>
            <a:pPr lvl="1"/>
            <a:endParaRPr lang="en-US" dirty="0" smtClean="0"/>
          </a:p>
          <a:p>
            <a:pPr lvl="1"/>
            <a:r>
              <a:rPr lang="en-US" dirty="0" smtClean="0"/>
              <a:t>Two newer studies used methods to correct for this and recovered the two domain tree</a:t>
            </a:r>
          </a:p>
          <a:p>
            <a:pPr lvl="1"/>
            <a:endParaRPr lang="en-US" dirty="0" smtClean="0"/>
          </a:p>
          <a:p>
            <a:pPr lvl="1"/>
            <a:endParaRPr lang="en-US" dirty="0" smtClean="0"/>
          </a:p>
          <a:p>
            <a:pPr lvl="1"/>
            <a:r>
              <a:rPr lang="en-US" b="1" dirty="0" smtClean="0"/>
              <a:t>As</a:t>
            </a:r>
            <a:r>
              <a:rPr lang="en-US" b="1" baseline="0" dirty="0" smtClean="0"/>
              <a:t> technology continues to evolve, we are seeing some people redo old analyses methods but using different correction techniques and there are actually many examples of people doing this and recovering the two domain tree instead of the previously-recovered three domain tree </a:t>
            </a:r>
          </a:p>
          <a:p>
            <a:pPr lvl="1"/>
            <a:r>
              <a:rPr lang="en-US" b="0" baseline="0" dirty="0" smtClean="0"/>
              <a:t>Basically, we can’t do it all because there are issues with machines not being able to run ever single possible combination and we have limited time and manpower to find new discoveries and also to run some of these analyses</a:t>
            </a:r>
          </a:p>
          <a:p>
            <a:pPr lvl="1"/>
            <a:r>
              <a:rPr lang="en-US" b="0" baseline="0" dirty="0" smtClean="0"/>
              <a:t>Completely your own opinion- I don’t really have an answer for this either!</a:t>
            </a:r>
            <a:endParaRPr lang="en-US" b="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13</a:t>
            </a:fld>
            <a:endParaRPr lang="en-US"/>
          </a:p>
        </p:txBody>
      </p:sp>
    </p:spTree>
    <p:extLst>
      <p:ext uri="{BB962C8B-B14F-4D97-AF65-F5344CB8AC3E}">
        <p14:creationId xmlns:p14="http://schemas.microsoft.com/office/powerpoint/2010/main" val="3829802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need to discover more phyla and reexamine archaeal ancestor complexity</a:t>
            </a:r>
          </a:p>
          <a:p>
            <a:r>
              <a:rPr lang="en-US" dirty="0" smtClean="0"/>
              <a:t>Address the bacterial vs. archaeal membrane issue </a:t>
            </a:r>
          </a:p>
          <a:p>
            <a:r>
              <a:rPr lang="en-US" dirty="0" smtClean="0"/>
              <a:t>Some methods still give the three domain hypothesis, or are not statistically significant even if they conclude the two domain hypothesis </a:t>
            </a:r>
          </a:p>
          <a:p>
            <a:endParaRPr lang="en-US" dirty="0" smtClean="0"/>
          </a:p>
          <a:p>
            <a:endParaRPr lang="en-US" dirty="0" smtClean="0"/>
          </a:p>
          <a:p>
            <a:r>
              <a:rPr lang="en-US" dirty="0" smtClean="0"/>
              <a:t>Return back to the picture showing the difference when fast evolving lineages are</a:t>
            </a:r>
            <a:r>
              <a:rPr lang="en-US" baseline="0" dirty="0" smtClean="0"/>
              <a:t> taken out </a:t>
            </a:r>
          </a:p>
          <a:p>
            <a:r>
              <a:rPr lang="en-US" baseline="0" dirty="0" smtClean="0"/>
              <a:t>We can see what a difference something like this makes for our data and conclusions, so we must keep working towards resolving issues and improving our methods of analysis</a:t>
            </a:r>
            <a:endParaRPr lang="en-US" dirty="0" smtClean="0"/>
          </a:p>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14</a:t>
            </a:fld>
            <a:endParaRPr lang="en-US"/>
          </a:p>
        </p:txBody>
      </p:sp>
    </p:spTree>
    <p:extLst>
      <p:ext uri="{BB962C8B-B14F-4D97-AF65-F5344CB8AC3E}">
        <p14:creationId xmlns:p14="http://schemas.microsoft.com/office/powerpoint/2010/main" val="2285894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Scroll back up to the beginning of this section while the people are presenting their findings! </a:t>
            </a:r>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20</a:t>
            </a:fld>
            <a:endParaRPr lang="en-US"/>
          </a:p>
        </p:txBody>
      </p:sp>
    </p:spTree>
    <p:extLst>
      <p:ext uri="{BB962C8B-B14F-4D97-AF65-F5344CB8AC3E}">
        <p14:creationId xmlns:p14="http://schemas.microsoft.com/office/powerpoint/2010/main" val="209734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Now if any of you</a:t>
            </a:r>
            <a:r>
              <a:rPr lang="en-US" baseline="0" dirty="0" smtClean="0"/>
              <a:t> have some super cool articles, be sure to forward them to me too, cause they actually might be useful in my paper!</a:t>
            </a:r>
          </a:p>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21</a:t>
            </a:fld>
            <a:endParaRPr lang="en-US"/>
          </a:p>
        </p:txBody>
      </p:sp>
    </p:spTree>
    <p:extLst>
      <p:ext uri="{BB962C8B-B14F-4D97-AF65-F5344CB8AC3E}">
        <p14:creationId xmlns:p14="http://schemas.microsoft.com/office/powerpoint/2010/main" val="2849988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in mind the four topics that we talked</a:t>
            </a:r>
            <a:r>
              <a:rPr lang="en-US" baseline="0" dirty="0" smtClean="0"/>
              <a:t> about, which are you more convinced by?</a:t>
            </a:r>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22</a:t>
            </a:fld>
            <a:endParaRPr lang="en-US"/>
          </a:p>
        </p:txBody>
      </p:sp>
    </p:spTree>
    <p:extLst>
      <p:ext uri="{BB962C8B-B14F-4D97-AF65-F5344CB8AC3E}">
        <p14:creationId xmlns:p14="http://schemas.microsoft.com/office/powerpoint/2010/main" val="2663622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question is a Segway</a:t>
            </a:r>
            <a:r>
              <a:rPr lang="en-US" baseline="0" dirty="0" smtClean="0"/>
              <a:t> into what we will talk about in upcoming weeks, so keep this idea in mind while reading future articles! </a:t>
            </a:r>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24</a:t>
            </a:fld>
            <a:endParaRPr lang="en-US"/>
          </a:p>
        </p:txBody>
      </p:sp>
    </p:spTree>
    <p:extLst>
      <p:ext uri="{BB962C8B-B14F-4D97-AF65-F5344CB8AC3E}">
        <p14:creationId xmlns:p14="http://schemas.microsoft.com/office/powerpoint/2010/main" val="128833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also includes some extra sources from</a:t>
            </a:r>
            <a:r>
              <a:rPr lang="en-US" baseline="0" dirty="0" smtClean="0"/>
              <a:t> my paper, in case any of you want to check more things out about some of the things mentioned, like the discovery of Lokiarchaeota for example</a:t>
            </a:r>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25</a:t>
            </a:fld>
            <a:endParaRPr lang="en-US"/>
          </a:p>
        </p:txBody>
      </p:sp>
    </p:spTree>
    <p:extLst>
      <p:ext uri="{BB962C8B-B14F-4D97-AF65-F5344CB8AC3E}">
        <p14:creationId xmlns:p14="http://schemas.microsoft.com/office/powerpoint/2010/main" val="38640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basic schedule for today</a:t>
            </a:r>
          </a:p>
          <a:p>
            <a:r>
              <a:rPr lang="en-US" dirty="0" smtClean="0"/>
              <a:t>We</a:t>
            </a:r>
            <a:r>
              <a:rPr lang="en-US" baseline="0" dirty="0" smtClean="0"/>
              <a:t> don’t have *too* much wiggle room so it is easiest to have the break whenever you need it during the research three domain hypothesis time period</a:t>
            </a:r>
          </a:p>
        </p:txBody>
      </p:sp>
      <p:sp>
        <p:nvSpPr>
          <p:cNvPr id="4" name="Slide Number Placeholder 3"/>
          <p:cNvSpPr>
            <a:spLocks noGrp="1"/>
          </p:cNvSpPr>
          <p:nvPr>
            <p:ph type="sldNum" sz="quarter" idx="10"/>
          </p:nvPr>
        </p:nvSpPr>
        <p:spPr/>
        <p:txBody>
          <a:bodyPr/>
          <a:lstStyle/>
          <a:p>
            <a:fld id="{11250583-796E-4FCD-B4A2-1DB602BBFACB}" type="slidenum">
              <a:rPr lang="en-US" smtClean="0"/>
              <a:t>2</a:t>
            </a:fld>
            <a:endParaRPr lang="en-US"/>
          </a:p>
        </p:txBody>
      </p:sp>
    </p:spTree>
    <p:extLst>
      <p:ext uri="{BB962C8B-B14F-4D97-AF65-F5344CB8AC3E}">
        <p14:creationId xmlns:p14="http://schemas.microsoft.com/office/powerpoint/2010/main" val="277434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a:t>
            </a:r>
            <a:r>
              <a:rPr lang="en-US" baseline="0" dirty="0" smtClean="0"/>
              <a:t> of people asked questions about the mitochondria and endosymbiosis, and while Dr. </a:t>
            </a:r>
            <a:r>
              <a:rPr lang="en-US" baseline="0" dirty="0" err="1" smtClean="0"/>
              <a:t>Gibraldo</a:t>
            </a:r>
            <a:r>
              <a:rPr lang="en-US" baseline="0" dirty="0" smtClean="0"/>
              <a:t> briefly answered those questions, there is not much more I will say about the topic. that kind of goes into the topic for the next few weeks so it is not something I will touch on, but many of those points will be revisited in later weeks </a:t>
            </a:r>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3</a:t>
            </a:fld>
            <a:endParaRPr lang="en-US"/>
          </a:p>
        </p:txBody>
      </p:sp>
    </p:spTree>
    <p:extLst>
      <p:ext uri="{BB962C8B-B14F-4D97-AF65-F5344CB8AC3E}">
        <p14:creationId xmlns:p14="http://schemas.microsoft.com/office/powerpoint/2010/main" val="111816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make sure everyone is awake and has the broad</a:t>
            </a:r>
            <a:r>
              <a:rPr lang="en-US" baseline="0" dirty="0" smtClean="0"/>
              <a:t> idea of things, answer this question</a:t>
            </a:r>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4</a:t>
            </a:fld>
            <a:endParaRPr lang="en-US"/>
          </a:p>
        </p:txBody>
      </p:sp>
    </p:spTree>
    <p:extLst>
      <p:ext uri="{BB962C8B-B14F-4D97-AF65-F5344CB8AC3E}">
        <p14:creationId xmlns:p14="http://schemas.microsoft.com/office/powerpoint/2010/main" val="322252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5</a:t>
            </a:fld>
            <a:endParaRPr lang="en-US"/>
          </a:p>
        </p:txBody>
      </p:sp>
    </p:spTree>
    <p:extLst>
      <p:ext uri="{BB962C8B-B14F-4D97-AF65-F5344CB8AC3E}">
        <p14:creationId xmlns:p14="http://schemas.microsoft.com/office/powerpoint/2010/main" val="79323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and here</a:t>
            </a:r>
            <a:r>
              <a:rPr lang="en-US" baseline="0" dirty="0" smtClean="0"/>
              <a:t> is the last one. This one is from the Williams paper, so you should be able to get this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Also</a:t>
            </a:r>
            <a:r>
              <a:rPr lang="en-US" i="0" baseline="0" dirty="0" smtClean="0"/>
              <a:t> just wanted to point out what we were all talking about last time with the Williams paper, wondering about the dotted line box – the box actually doesn’t extend into </a:t>
            </a:r>
            <a:r>
              <a:rPr lang="en-US" i="0" baseline="0" dirty="0" err="1" smtClean="0"/>
              <a:t>euryakarcheota</a:t>
            </a:r>
            <a:r>
              <a:rPr lang="en-US" i="0" baseline="0" dirty="0" smtClean="0"/>
              <a:t> on the eocyte hypothesis tree, so it is likely that the blue shading and the box from last week’s image is just to show the same groups of organisms and where they are on the new tree</a:t>
            </a:r>
            <a:endParaRPr lang="en-US" i="0" dirty="0" smtClean="0"/>
          </a:p>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6</a:t>
            </a:fld>
            <a:endParaRPr lang="en-US"/>
          </a:p>
        </p:txBody>
      </p:sp>
    </p:spTree>
    <p:extLst>
      <p:ext uri="{BB962C8B-B14F-4D97-AF65-F5344CB8AC3E}">
        <p14:creationId xmlns:p14="http://schemas.microsoft.com/office/powerpoint/2010/main" val="363695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Aside from all of them being</a:t>
            </a:r>
            <a:r>
              <a:rPr lang="en-US" baseline="0" dirty="0" smtClean="0"/>
              <a:t> on the right in all of the slides I showed you, there is another trend that is actually key in understanding the difference between these two hypotheses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two domain tree has eukaryotes as a sister group to archaeal phyla and is within the</a:t>
            </a:r>
            <a:r>
              <a:rPr lang="en-US" baseline="0" dirty="0" smtClean="0"/>
              <a:t> archaea as a whole</a:t>
            </a:r>
            <a:r>
              <a:rPr lang="en-US" dirty="0" smtClean="0"/>
              <a:t>, while the three domain tree has eukaryotes as a sister group to the </a:t>
            </a:r>
            <a:r>
              <a:rPr lang="en-US" i="1" dirty="0" smtClean="0"/>
              <a:t>Archaea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So, just</a:t>
            </a:r>
            <a:r>
              <a:rPr lang="en-US" i="0" baseline="0" dirty="0" smtClean="0"/>
              <a:t> to get the basic </a:t>
            </a:r>
            <a:r>
              <a:rPr lang="en-US" i="0" baseline="0" dirty="0" err="1" smtClean="0"/>
              <a:t>jist</a:t>
            </a:r>
            <a:r>
              <a:rPr lang="en-US" i="0" baseline="0" dirty="0" smtClean="0"/>
              <a:t>,</a:t>
            </a:r>
            <a:r>
              <a:rPr lang="en-US" i="0" dirty="0" smtClean="0"/>
              <a:t> the two domain hypothesis says that eukaryotes</a:t>
            </a:r>
            <a:r>
              <a:rPr lang="en-US" i="0" baseline="0" dirty="0" smtClean="0"/>
              <a:t> originate</a:t>
            </a:r>
            <a:r>
              <a:rPr lang="en-US" i="0" dirty="0" smtClean="0"/>
              <a:t> from archaea</a:t>
            </a:r>
            <a:r>
              <a:rPr lang="en-US" i="0" baseline="0" dirty="0" smtClean="0"/>
              <a:t> while the three domain hypothesis says they originate from bacteria</a:t>
            </a:r>
            <a:endParaRPr 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smtClean="0"/>
          </a:p>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7</a:t>
            </a:fld>
            <a:endParaRPr lang="en-US"/>
          </a:p>
        </p:txBody>
      </p:sp>
    </p:spTree>
    <p:extLst>
      <p:ext uri="{BB962C8B-B14F-4D97-AF65-F5344CB8AC3E}">
        <p14:creationId xmlns:p14="http://schemas.microsoft.com/office/powerpoint/2010/main" val="42961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while talking about</a:t>
            </a:r>
            <a:r>
              <a:rPr lang="en-US" baseline="0" dirty="0" smtClean="0"/>
              <a:t> the two domain hypothesis, these are the four themes and topics that I will stick to </a:t>
            </a:r>
          </a:p>
          <a:p>
            <a:r>
              <a:rPr lang="en-US" baseline="0" dirty="0" smtClean="0"/>
              <a:t>Just keep in mind these four ideas, because I will be explaining how they relate to the two domain hypothesis, but later during class, we will use the same four topics when researching the three domain hypothesis and then to do a comparison of the two hypotheses </a:t>
            </a:r>
          </a:p>
          <a:p>
            <a:r>
              <a:rPr lang="en-US" baseline="0" dirty="0" smtClean="0"/>
              <a:t>So just keep the four categories in mind </a:t>
            </a:r>
          </a:p>
        </p:txBody>
      </p:sp>
      <p:sp>
        <p:nvSpPr>
          <p:cNvPr id="4" name="Slide Number Placeholder 3"/>
          <p:cNvSpPr>
            <a:spLocks noGrp="1"/>
          </p:cNvSpPr>
          <p:nvPr>
            <p:ph type="sldNum" sz="quarter" idx="10"/>
          </p:nvPr>
        </p:nvSpPr>
        <p:spPr/>
        <p:txBody>
          <a:bodyPr/>
          <a:lstStyle/>
          <a:p>
            <a:fld id="{11250583-796E-4FCD-B4A2-1DB602BBFACB}" type="slidenum">
              <a:rPr lang="en-US" smtClean="0"/>
              <a:t>8</a:t>
            </a:fld>
            <a:endParaRPr lang="en-US"/>
          </a:p>
        </p:txBody>
      </p:sp>
    </p:spTree>
    <p:extLst>
      <p:ext uri="{BB962C8B-B14F-4D97-AF65-F5344CB8AC3E}">
        <p14:creationId xmlns:p14="http://schemas.microsoft.com/office/powerpoint/2010/main" val="3554493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Lokiarchaeota</a:t>
            </a:r>
            <a:r>
              <a:rPr lang="en-US" dirty="0" smtClean="0"/>
              <a:t> were recently discovered and placed as the most closely related group to eukaryotes,</a:t>
            </a:r>
            <a:r>
              <a:rPr lang="en-US" baseline="0" dirty="0" smtClean="0"/>
              <a:t> embodying many similarities to eukaryotes in terms of complexity, which I will address in the next slide </a:t>
            </a:r>
            <a:endParaRPr lang="en-US" dirty="0" smtClean="0"/>
          </a:p>
          <a:p>
            <a:r>
              <a:rPr lang="en-US" dirty="0" smtClean="0"/>
              <a:t>After the discovery of </a:t>
            </a:r>
            <a:r>
              <a:rPr lang="en-US" i="1" dirty="0" smtClean="0"/>
              <a:t>Lokiarchaeota</a:t>
            </a:r>
            <a:r>
              <a:rPr lang="en-US" dirty="0" smtClean="0"/>
              <a:t>, other lineages were discovered </a:t>
            </a:r>
            <a:r>
              <a:rPr lang="en-US" b="1" dirty="0" smtClean="0"/>
              <a:t>(including the </a:t>
            </a:r>
            <a:r>
              <a:rPr lang="en-US" b="1" dirty="0" err="1" smtClean="0"/>
              <a:t>Odinarchaeota</a:t>
            </a:r>
            <a:r>
              <a:rPr lang="en-US" b="1" baseline="0" dirty="0" smtClean="0"/>
              <a:t> and </a:t>
            </a:r>
            <a:r>
              <a:rPr lang="en-US" b="1" baseline="0" dirty="0" err="1" smtClean="0"/>
              <a:t>Heimdallarchaeota</a:t>
            </a:r>
            <a:r>
              <a:rPr lang="en-US" b="1" baseline="0" dirty="0" smtClean="0"/>
              <a:t> mentioned in the </a:t>
            </a:r>
            <a:r>
              <a:rPr lang="en-US" b="1" baseline="0" dirty="0" err="1" smtClean="0"/>
              <a:t>Raymann</a:t>
            </a:r>
            <a:r>
              <a:rPr lang="en-US" b="1" baseline="0" dirty="0" smtClean="0"/>
              <a:t> paper)</a:t>
            </a:r>
            <a:r>
              <a:rPr lang="en-US" dirty="0" smtClean="0"/>
              <a:t>, allowing for the creation of the Asgard superphylum, which included the </a:t>
            </a:r>
            <a:r>
              <a:rPr lang="en-US" i="1" dirty="0" smtClean="0"/>
              <a:t>Lokiarchaeota</a:t>
            </a:r>
            <a:r>
              <a:rPr lang="en-US" dirty="0" smtClean="0"/>
              <a:t> taxa </a:t>
            </a:r>
          </a:p>
          <a:p>
            <a:r>
              <a:rPr lang="en-US" dirty="0" smtClean="0"/>
              <a:t>Through the results, Asgard archaea as placed as a sister clade to eukaryotes</a:t>
            </a:r>
          </a:p>
          <a:p>
            <a:r>
              <a:rPr lang="en-US" dirty="0" smtClean="0"/>
              <a:t>	This was great because people were originally</a:t>
            </a:r>
            <a:r>
              <a:rPr lang="en-US" baseline="0" dirty="0" smtClean="0"/>
              <a:t> super skeptical about the discover of Lokiarchaeota because it was only one lineage and people thought it could be something 	like contamination, but then they found the other lineages to make up Asgard so this was settled more and included the discovery of the </a:t>
            </a:r>
            <a:endParaRPr lang="en-US" dirty="0" smtClean="0"/>
          </a:p>
          <a:p>
            <a:r>
              <a:rPr lang="en-US" dirty="0" smtClean="0"/>
              <a:t>The recent classification and phylogenetic analyses of the TACK superphylum notes that is also has a potential sister relationship to eukaryotes as well </a:t>
            </a:r>
          </a:p>
          <a:p>
            <a:endParaRPr lang="en-US" dirty="0" smtClean="0"/>
          </a:p>
          <a:p>
            <a:r>
              <a:rPr lang="en-US" dirty="0" smtClean="0"/>
              <a:t>All</a:t>
            </a:r>
            <a:r>
              <a:rPr lang="en-US" baseline="0" dirty="0" smtClean="0"/>
              <a:t> of these discoveries provide some evidence for the two domain hypothesis, since eukaryotes would have a sister relationship to the Asgard superphylum and TACK superphylum </a:t>
            </a:r>
          </a:p>
          <a:p>
            <a:endParaRPr lang="en-US" baseline="0" dirty="0" smtClean="0"/>
          </a:p>
          <a:p>
            <a:endParaRPr lang="en-US" baseline="0" dirty="0" smtClean="0"/>
          </a:p>
          <a:p>
            <a:r>
              <a:rPr lang="en-US" b="1" baseline="0" dirty="0" smtClean="0"/>
              <a:t>The picture is from the </a:t>
            </a:r>
            <a:r>
              <a:rPr lang="en-US" b="1" baseline="0" dirty="0" err="1" smtClean="0"/>
              <a:t>Zaremba-Niedzwiedzka</a:t>
            </a:r>
            <a:r>
              <a:rPr lang="en-US" b="1" baseline="0" dirty="0" smtClean="0"/>
              <a:t> paper and shows discovery of the Asgard superphylum. This is after the did a maximum likelihood approach using small and large </a:t>
            </a:r>
            <a:r>
              <a:rPr lang="en-US" b="1" baseline="0" dirty="0" err="1" smtClean="0"/>
              <a:t>rRNA</a:t>
            </a:r>
            <a:r>
              <a:rPr lang="en-US" b="1" baseline="0" dirty="0" smtClean="0"/>
              <a:t> genes and inferred that Asgard archaea and eukaryotes have an affiliation </a:t>
            </a:r>
          </a:p>
          <a:p>
            <a:r>
              <a:rPr lang="en-US" b="0" baseline="0" dirty="0" smtClean="0"/>
              <a:t>The part on the left is also a maximum likelihood tree </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1250583-796E-4FCD-B4A2-1DB602BBFACB}" type="slidenum">
              <a:rPr lang="en-US" smtClean="0"/>
              <a:t>9</a:t>
            </a:fld>
            <a:endParaRPr lang="en-US"/>
          </a:p>
        </p:txBody>
      </p:sp>
    </p:spTree>
    <p:extLst>
      <p:ext uri="{BB962C8B-B14F-4D97-AF65-F5344CB8AC3E}">
        <p14:creationId xmlns:p14="http://schemas.microsoft.com/office/powerpoint/2010/main" val="2372835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61AF30C-15F0-40C5-8BD9-AE9080A51C1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0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D3E56-6A88-4E77-A519-093A90FD407A}"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AF30C-15F0-40C5-8BD9-AE9080A51C1F}" type="slidenum">
              <a:rPr lang="en-US" smtClean="0"/>
              <a:t>‹#›</a:t>
            </a:fld>
            <a:endParaRPr lang="en-US"/>
          </a:p>
        </p:txBody>
      </p:sp>
    </p:spTree>
    <p:extLst>
      <p:ext uri="{BB962C8B-B14F-4D97-AF65-F5344CB8AC3E}">
        <p14:creationId xmlns:p14="http://schemas.microsoft.com/office/powerpoint/2010/main" val="358602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03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75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spTree>
    <p:extLst>
      <p:ext uri="{BB962C8B-B14F-4D97-AF65-F5344CB8AC3E}">
        <p14:creationId xmlns:p14="http://schemas.microsoft.com/office/powerpoint/2010/main" val="385579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802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4483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122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043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spTree>
    <p:extLst>
      <p:ext uri="{BB962C8B-B14F-4D97-AF65-F5344CB8AC3E}">
        <p14:creationId xmlns:p14="http://schemas.microsoft.com/office/powerpoint/2010/main" val="268462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D3E56-6A88-4E77-A519-093A90FD407A}"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F30C-15F0-40C5-8BD9-AE9080A51C1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66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4D3E56-6A88-4E77-A519-093A90FD407A}"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AF30C-15F0-40C5-8BD9-AE9080A51C1F}"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07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4D3E56-6A88-4E77-A519-093A90FD407A}"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AF30C-15F0-40C5-8BD9-AE9080A51C1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63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4D3E56-6A88-4E77-A519-093A90FD407A}"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AF30C-15F0-40C5-8BD9-AE9080A51C1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97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D3E56-6A88-4E77-A519-093A90FD407A}"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AF30C-15F0-40C5-8BD9-AE9080A51C1F}" type="slidenum">
              <a:rPr lang="en-US" smtClean="0"/>
              <a:t>‹#›</a:t>
            </a:fld>
            <a:endParaRPr lang="en-US"/>
          </a:p>
        </p:txBody>
      </p:sp>
    </p:spTree>
    <p:extLst>
      <p:ext uri="{BB962C8B-B14F-4D97-AF65-F5344CB8AC3E}">
        <p14:creationId xmlns:p14="http://schemas.microsoft.com/office/powerpoint/2010/main" val="386996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D3E56-6A88-4E77-A519-093A90FD407A}"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AF30C-15F0-40C5-8BD9-AE9080A51C1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57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D3E56-6A88-4E77-A519-093A90FD407A}"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AF30C-15F0-40C5-8BD9-AE9080A51C1F}" type="slidenum">
              <a:rPr lang="en-US" smtClean="0"/>
              <a:t>‹#›</a:t>
            </a:fld>
            <a:endParaRPr lang="en-US"/>
          </a:p>
        </p:txBody>
      </p:sp>
    </p:spTree>
    <p:extLst>
      <p:ext uri="{BB962C8B-B14F-4D97-AF65-F5344CB8AC3E}">
        <p14:creationId xmlns:p14="http://schemas.microsoft.com/office/powerpoint/2010/main" val="304642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D3E56-6A88-4E77-A519-093A90FD407A}" type="datetimeFigureOut">
              <a:rPr lang="en-US" smtClean="0"/>
              <a:t>10/28/2017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1AF30C-15F0-40C5-8BD9-AE9080A51C1F}" type="slidenum">
              <a:rPr lang="en-US" smtClean="0"/>
              <a:t>‹#›</a:t>
            </a:fld>
            <a:endParaRPr lang="en-US"/>
          </a:p>
        </p:txBody>
      </p:sp>
    </p:spTree>
    <p:extLst>
      <p:ext uri="{BB962C8B-B14F-4D97-AF65-F5344CB8AC3E}">
        <p14:creationId xmlns:p14="http://schemas.microsoft.com/office/powerpoint/2010/main" val="73565818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Rooting the Tree of Life</a:t>
            </a:r>
            <a:endParaRPr lang="en-US" dirty="0"/>
          </a:p>
        </p:txBody>
      </p:sp>
      <p:sp>
        <p:nvSpPr>
          <p:cNvPr id="3" name="Subtitle 2"/>
          <p:cNvSpPr>
            <a:spLocks noGrp="1"/>
          </p:cNvSpPr>
          <p:nvPr>
            <p:ph type="subTitle" idx="1"/>
          </p:nvPr>
        </p:nvSpPr>
        <p:spPr>
          <a:xfrm>
            <a:off x="2692398" y="3847378"/>
            <a:ext cx="6815669" cy="1320802"/>
          </a:xfrm>
        </p:spPr>
        <p:txBody>
          <a:bodyPr/>
          <a:lstStyle/>
          <a:p>
            <a:r>
              <a:rPr lang="en-US" dirty="0" smtClean="0"/>
              <a:t>Ivana Premasinghe</a:t>
            </a:r>
            <a:endParaRPr lang="en-US" dirty="0"/>
          </a:p>
        </p:txBody>
      </p:sp>
    </p:spTree>
    <p:extLst>
      <p:ext uri="{BB962C8B-B14F-4D97-AF65-F5344CB8AC3E}">
        <p14:creationId xmlns:p14="http://schemas.microsoft.com/office/powerpoint/2010/main" val="1152799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Genes with eukaryotic complexity</a:t>
            </a:r>
            <a:endParaRPr lang="en-US" dirty="0"/>
          </a:p>
        </p:txBody>
      </p:sp>
      <p:sp>
        <p:nvSpPr>
          <p:cNvPr id="4" name="Rectangle 3"/>
          <p:cNvSpPr/>
          <p:nvPr/>
        </p:nvSpPr>
        <p:spPr>
          <a:xfrm>
            <a:off x="1053354" y="5425974"/>
            <a:ext cx="9601196" cy="830997"/>
          </a:xfrm>
          <a:prstGeom prst="rect">
            <a:avLst/>
          </a:prstGeom>
        </p:spPr>
        <p:txBody>
          <a:bodyPr wrap="square">
            <a:spAutoFit/>
          </a:bodyPr>
          <a:lstStyle/>
          <a:p>
            <a:r>
              <a:rPr lang="en-US" sz="2400" b="1" dirty="0"/>
              <a:t>What does this mean about the complexity of the eukaryotic archaeal common ancestor? </a:t>
            </a:r>
            <a:endParaRPr lang="en-US" sz="2400" b="1" dirty="0"/>
          </a:p>
        </p:txBody>
      </p:sp>
      <p:pic>
        <p:nvPicPr>
          <p:cNvPr id="5" name="Picture 4"/>
          <p:cNvPicPr>
            <a:picLocks noChangeAspect="1"/>
          </p:cNvPicPr>
          <p:nvPr/>
        </p:nvPicPr>
        <p:blipFill>
          <a:blip r:embed="rId3"/>
          <a:stretch>
            <a:fillRect/>
          </a:stretch>
        </p:blipFill>
        <p:spPr>
          <a:xfrm>
            <a:off x="4019829" y="2487156"/>
            <a:ext cx="4465265" cy="2938818"/>
          </a:xfrm>
          <a:prstGeom prst="rect">
            <a:avLst/>
          </a:prstGeom>
        </p:spPr>
      </p:pic>
      <p:sp>
        <p:nvSpPr>
          <p:cNvPr id="6" name="Rectangle 5"/>
          <p:cNvSpPr/>
          <p:nvPr/>
        </p:nvSpPr>
        <p:spPr>
          <a:xfrm>
            <a:off x="8731842" y="5841472"/>
            <a:ext cx="2773515" cy="369332"/>
          </a:xfrm>
          <a:prstGeom prst="rect">
            <a:avLst/>
          </a:prstGeom>
        </p:spPr>
        <p:txBody>
          <a:bodyPr wrap="none">
            <a:spAutoFit/>
          </a:bodyPr>
          <a:lstStyle/>
          <a:p>
            <a:pPr algn="r"/>
            <a:r>
              <a:rPr lang="en-US" dirty="0"/>
              <a:t>Williams et. al. 2013, Nature </a:t>
            </a:r>
            <a:endParaRPr lang="en-US" dirty="0"/>
          </a:p>
        </p:txBody>
      </p:sp>
    </p:spTree>
    <p:extLst>
      <p:ext uri="{BB962C8B-B14F-4D97-AF65-F5344CB8AC3E}">
        <p14:creationId xmlns:p14="http://schemas.microsoft.com/office/powerpoint/2010/main" val="88828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phylogenetic analysis</a:t>
            </a:r>
            <a:endParaRPr lang="en-US" dirty="0"/>
          </a:p>
        </p:txBody>
      </p:sp>
      <p:sp>
        <p:nvSpPr>
          <p:cNvPr id="3" name="Content Placeholder 2"/>
          <p:cNvSpPr>
            <a:spLocks noGrp="1"/>
          </p:cNvSpPr>
          <p:nvPr>
            <p:ph idx="1"/>
          </p:nvPr>
        </p:nvSpPr>
        <p:spPr/>
        <p:txBody>
          <a:bodyPr>
            <a:normAutofit/>
          </a:bodyPr>
          <a:lstStyle/>
          <a:p>
            <a:r>
              <a:rPr lang="en-US" b="1" dirty="0" smtClean="0"/>
              <a:t>Fast vs. slow evolving lineages and Long Branch Attraction</a:t>
            </a:r>
            <a:endParaRPr lang="en-US" dirty="0" smtClean="0"/>
          </a:p>
        </p:txBody>
      </p:sp>
      <p:pic>
        <p:nvPicPr>
          <p:cNvPr id="4" name="Picture 3"/>
          <p:cNvPicPr>
            <a:picLocks noChangeAspect="1"/>
          </p:cNvPicPr>
          <p:nvPr/>
        </p:nvPicPr>
        <p:blipFill rotWithShape="1">
          <a:blip r:embed="rId3"/>
          <a:srcRect l="-843" t="2357" r="777" b="1743"/>
          <a:stretch/>
        </p:blipFill>
        <p:spPr>
          <a:xfrm>
            <a:off x="2637864" y="3019148"/>
            <a:ext cx="6916269" cy="2856720"/>
          </a:xfrm>
          <a:prstGeom prst="rect">
            <a:avLst/>
          </a:prstGeom>
        </p:spPr>
      </p:pic>
      <p:sp>
        <p:nvSpPr>
          <p:cNvPr id="5" name="TextBox 4"/>
          <p:cNvSpPr txBox="1"/>
          <p:nvPr/>
        </p:nvSpPr>
        <p:spPr>
          <a:xfrm>
            <a:off x="8095129" y="5875868"/>
            <a:ext cx="3361765" cy="369332"/>
          </a:xfrm>
          <a:prstGeom prst="rect">
            <a:avLst/>
          </a:prstGeom>
          <a:noFill/>
        </p:spPr>
        <p:txBody>
          <a:bodyPr wrap="square" rtlCol="0">
            <a:spAutoFit/>
          </a:bodyPr>
          <a:lstStyle/>
          <a:p>
            <a:pPr algn="r"/>
            <a:r>
              <a:rPr lang="en-US" dirty="0" err="1" smtClean="0"/>
              <a:t>Raymann</a:t>
            </a:r>
            <a:r>
              <a:rPr lang="en-US" dirty="0"/>
              <a:t> </a:t>
            </a:r>
            <a:r>
              <a:rPr lang="en-US" dirty="0" smtClean="0"/>
              <a:t>et. </a:t>
            </a:r>
            <a:r>
              <a:rPr lang="en-US" dirty="0"/>
              <a:t>a</a:t>
            </a:r>
            <a:r>
              <a:rPr lang="en-US" dirty="0" smtClean="0"/>
              <a:t>l, 2015, PNAS </a:t>
            </a:r>
            <a:endParaRPr lang="en-US" dirty="0"/>
          </a:p>
        </p:txBody>
      </p:sp>
    </p:spTree>
    <p:extLst>
      <p:ext uri="{BB962C8B-B14F-4D97-AF65-F5344CB8AC3E}">
        <p14:creationId xmlns:p14="http://schemas.microsoft.com/office/powerpoint/2010/main" val="3375669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phylogenetic analysis</a:t>
            </a:r>
            <a:endParaRPr lang="en-US" dirty="0"/>
          </a:p>
        </p:txBody>
      </p:sp>
      <p:sp>
        <p:nvSpPr>
          <p:cNvPr id="3" name="Content Placeholder 2"/>
          <p:cNvSpPr>
            <a:spLocks noGrp="1"/>
          </p:cNvSpPr>
          <p:nvPr>
            <p:ph idx="1"/>
          </p:nvPr>
        </p:nvSpPr>
        <p:spPr/>
        <p:txBody>
          <a:bodyPr/>
          <a:lstStyle/>
          <a:p>
            <a:r>
              <a:rPr lang="en-US" b="1" dirty="0" smtClean="0"/>
              <a:t>Separately analyzing the markers</a:t>
            </a:r>
            <a:endParaRPr lang="en-US" dirty="0" smtClean="0"/>
          </a:p>
        </p:txBody>
      </p:sp>
      <p:sp>
        <p:nvSpPr>
          <p:cNvPr id="4" name="Rectangle 3"/>
          <p:cNvSpPr/>
          <p:nvPr/>
        </p:nvSpPr>
        <p:spPr>
          <a:xfrm>
            <a:off x="8789838" y="5875868"/>
            <a:ext cx="2788135" cy="369332"/>
          </a:xfrm>
          <a:prstGeom prst="rect">
            <a:avLst/>
          </a:prstGeom>
        </p:spPr>
        <p:txBody>
          <a:bodyPr wrap="none">
            <a:spAutoFit/>
          </a:bodyPr>
          <a:lstStyle/>
          <a:p>
            <a:pPr algn="r"/>
            <a:r>
              <a:rPr lang="en-US" dirty="0" err="1"/>
              <a:t>Raymann</a:t>
            </a:r>
            <a:r>
              <a:rPr lang="en-US" dirty="0"/>
              <a:t> et. al, 2015, PNAS </a:t>
            </a:r>
            <a:endParaRPr lang="en-US" dirty="0"/>
          </a:p>
        </p:txBody>
      </p:sp>
      <p:pic>
        <p:nvPicPr>
          <p:cNvPr id="6" name="Picture 5"/>
          <p:cNvPicPr>
            <a:picLocks noChangeAspect="1"/>
          </p:cNvPicPr>
          <p:nvPr/>
        </p:nvPicPr>
        <p:blipFill>
          <a:blip r:embed="rId3"/>
          <a:stretch>
            <a:fillRect/>
          </a:stretch>
        </p:blipFill>
        <p:spPr>
          <a:xfrm>
            <a:off x="3176586" y="3104093"/>
            <a:ext cx="5838825" cy="2771775"/>
          </a:xfrm>
          <a:prstGeom prst="rect">
            <a:avLst/>
          </a:prstGeom>
        </p:spPr>
      </p:pic>
    </p:spTree>
    <p:extLst>
      <p:ext uri="{BB962C8B-B14F-4D97-AF65-F5344CB8AC3E}">
        <p14:creationId xmlns:p14="http://schemas.microsoft.com/office/powerpoint/2010/main" val="3190375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phylogenetic analysis</a:t>
            </a:r>
            <a:endParaRPr lang="en-US" dirty="0"/>
          </a:p>
        </p:txBody>
      </p:sp>
      <p:sp>
        <p:nvSpPr>
          <p:cNvPr id="3" name="Content Placeholder 2"/>
          <p:cNvSpPr>
            <a:spLocks noGrp="1"/>
          </p:cNvSpPr>
          <p:nvPr>
            <p:ph idx="1"/>
          </p:nvPr>
        </p:nvSpPr>
        <p:spPr>
          <a:xfrm>
            <a:off x="1295400" y="2556932"/>
            <a:ext cx="9601197" cy="1046880"/>
          </a:xfrm>
        </p:spPr>
        <p:txBody>
          <a:bodyPr/>
          <a:lstStyle/>
          <a:p>
            <a:r>
              <a:rPr lang="en-US" b="1" dirty="0" smtClean="0"/>
              <a:t>Compositional heterogeneity</a:t>
            </a:r>
          </a:p>
          <a:p>
            <a:endParaRPr lang="en-US" b="1" dirty="0"/>
          </a:p>
          <a:p>
            <a:endParaRPr lang="en-US" b="1" dirty="0" smtClean="0"/>
          </a:p>
          <a:p>
            <a:endParaRPr lang="en-US" b="1" dirty="0"/>
          </a:p>
        </p:txBody>
      </p:sp>
      <p:sp>
        <p:nvSpPr>
          <p:cNvPr id="4" name="TextBox 3"/>
          <p:cNvSpPr txBox="1"/>
          <p:nvPr/>
        </p:nvSpPr>
        <p:spPr>
          <a:xfrm>
            <a:off x="1295400" y="5164205"/>
            <a:ext cx="9811871" cy="923330"/>
          </a:xfrm>
          <a:prstGeom prst="rect">
            <a:avLst/>
          </a:prstGeom>
          <a:noFill/>
        </p:spPr>
        <p:txBody>
          <a:bodyPr wrap="square" rtlCol="0">
            <a:spAutoFit/>
          </a:bodyPr>
          <a:lstStyle/>
          <a:p>
            <a:r>
              <a:rPr lang="en-US" b="1" dirty="0"/>
              <a:t>Given the limited manpower, machine power, and time, how do we optimize discovery of new analysis methods? </a:t>
            </a:r>
            <a:r>
              <a:rPr lang="en-US" b="1" dirty="0" smtClean="0"/>
              <a:t>With the limitations mentioned, is it </a:t>
            </a:r>
            <a:r>
              <a:rPr lang="en-US" b="1" dirty="0"/>
              <a:t>in our best interest to redo old </a:t>
            </a:r>
            <a:r>
              <a:rPr lang="en-US" b="1" dirty="0" smtClean="0"/>
              <a:t>analyses from previous experiments </a:t>
            </a:r>
            <a:r>
              <a:rPr lang="en-US" b="1" dirty="0"/>
              <a:t>or to use these news methods on new discoveries? </a:t>
            </a:r>
          </a:p>
        </p:txBody>
      </p:sp>
      <p:pic>
        <p:nvPicPr>
          <p:cNvPr id="6146" name="Picture 2" descr="Nt-comp-het-tree.png"/>
          <p:cNvPicPr>
            <a:picLocks noChangeAspect="1" noChangeArrowheads="1"/>
          </p:cNvPicPr>
          <p:nvPr/>
        </p:nvPicPr>
        <p:blipFill rotWithShape="1">
          <a:blip r:embed="rId3">
            <a:extLst>
              <a:ext uri="{28A0092B-C50C-407E-A947-70E740481C1C}">
                <a14:useLocalDpi xmlns:a14="http://schemas.microsoft.com/office/drawing/2010/main" val="0"/>
              </a:ext>
            </a:extLst>
          </a:blip>
          <a:srcRect t="6318" r="2699" b="8880"/>
          <a:stretch/>
        </p:blipFill>
        <p:spPr bwMode="auto">
          <a:xfrm>
            <a:off x="4598240" y="3029367"/>
            <a:ext cx="3206190" cy="22354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628094" y="5849471"/>
            <a:ext cx="1909482" cy="369332"/>
          </a:xfrm>
          <a:prstGeom prst="rect">
            <a:avLst/>
          </a:prstGeom>
          <a:noFill/>
        </p:spPr>
        <p:txBody>
          <a:bodyPr wrap="square" rtlCol="0">
            <a:spAutoFit/>
          </a:bodyPr>
          <a:lstStyle/>
          <a:p>
            <a:pPr algn="r"/>
            <a:r>
              <a:rPr lang="en-US" dirty="0" smtClean="0"/>
              <a:t>Wikipedia</a:t>
            </a:r>
            <a:endParaRPr lang="en-US" dirty="0"/>
          </a:p>
        </p:txBody>
      </p:sp>
    </p:spTree>
    <p:extLst>
      <p:ext uri="{BB962C8B-B14F-4D97-AF65-F5344CB8AC3E}">
        <p14:creationId xmlns:p14="http://schemas.microsoft.com/office/powerpoint/2010/main" val="102602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for improvement</a:t>
            </a:r>
            <a:endParaRPr lang="en-US" dirty="0"/>
          </a:p>
        </p:txBody>
      </p:sp>
      <p:pic>
        <p:nvPicPr>
          <p:cNvPr id="4" name="Picture 3"/>
          <p:cNvPicPr>
            <a:picLocks noChangeAspect="1"/>
          </p:cNvPicPr>
          <p:nvPr/>
        </p:nvPicPr>
        <p:blipFill rotWithShape="1">
          <a:blip r:embed="rId3"/>
          <a:srcRect l="-843" t="2357" r="777" b="1743"/>
          <a:stretch/>
        </p:blipFill>
        <p:spPr>
          <a:xfrm>
            <a:off x="2637865" y="2777101"/>
            <a:ext cx="6916269" cy="2856720"/>
          </a:xfrm>
          <a:prstGeom prst="rect">
            <a:avLst/>
          </a:prstGeom>
        </p:spPr>
      </p:pic>
      <p:sp>
        <p:nvSpPr>
          <p:cNvPr id="5" name="Rectangle 4"/>
          <p:cNvSpPr/>
          <p:nvPr/>
        </p:nvSpPr>
        <p:spPr>
          <a:xfrm>
            <a:off x="8736051" y="5755591"/>
            <a:ext cx="2788135" cy="369332"/>
          </a:xfrm>
          <a:prstGeom prst="rect">
            <a:avLst/>
          </a:prstGeom>
        </p:spPr>
        <p:txBody>
          <a:bodyPr wrap="none">
            <a:spAutoFit/>
          </a:bodyPr>
          <a:lstStyle/>
          <a:p>
            <a:pPr algn="r"/>
            <a:r>
              <a:rPr lang="en-US" dirty="0" err="1"/>
              <a:t>Raymann</a:t>
            </a:r>
            <a:r>
              <a:rPr lang="en-US" dirty="0"/>
              <a:t> et. al, 2015, PNAS </a:t>
            </a:r>
            <a:endParaRPr lang="en-US" dirty="0"/>
          </a:p>
        </p:txBody>
      </p:sp>
    </p:spTree>
    <p:extLst>
      <p:ext uri="{BB962C8B-B14F-4D97-AF65-F5344CB8AC3E}">
        <p14:creationId xmlns:p14="http://schemas.microsoft.com/office/powerpoint/2010/main" val="1947586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Three Domain Hypothesis</a:t>
            </a:r>
            <a:endParaRPr lang="en-US" dirty="0"/>
          </a:p>
        </p:txBody>
      </p:sp>
    </p:spTree>
    <p:extLst>
      <p:ext uri="{BB962C8B-B14F-4D97-AF65-F5344CB8AC3E}">
        <p14:creationId xmlns:p14="http://schemas.microsoft.com/office/powerpoint/2010/main" val="1252035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while searching for information</a:t>
            </a:r>
            <a:endParaRPr lang="en-US" dirty="0"/>
          </a:p>
        </p:txBody>
      </p:sp>
      <p:sp>
        <p:nvSpPr>
          <p:cNvPr id="3" name="Content Placeholder 2"/>
          <p:cNvSpPr>
            <a:spLocks noGrp="1"/>
          </p:cNvSpPr>
          <p:nvPr>
            <p:ph idx="1"/>
          </p:nvPr>
        </p:nvSpPr>
        <p:spPr>
          <a:xfrm>
            <a:off x="1295400" y="2556932"/>
            <a:ext cx="9787127" cy="3853012"/>
          </a:xfrm>
        </p:spPr>
        <p:txBody>
          <a:bodyPr>
            <a:normAutofit/>
          </a:bodyPr>
          <a:lstStyle/>
          <a:p>
            <a:r>
              <a:rPr lang="en-US" sz="3200" dirty="0"/>
              <a:t>New discoveries </a:t>
            </a:r>
          </a:p>
          <a:p>
            <a:r>
              <a:rPr lang="en-US" sz="3200" dirty="0"/>
              <a:t>Genes with eukaryotic complexity</a:t>
            </a:r>
          </a:p>
          <a:p>
            <a:r>
              <a:rPr lang="en-US" sz="3200" dirty="0"/>
              <a:t>Improvements in phylogenetic analysis</a:t>
            </a:r>
          </a:p>
          <a:p>
            <a:r>
              <a:rPr lang="en-US" sz="3200" dirty="0"/>
              <a:t>Room for improvement </a:t>
            </a:r>
            <a:endParaRPr lang="en-US" sz="3200" dirty="0"/>
          </a:p>
        </p:txBody>
      </p:sp>
    </p:spTree>
    <p:extLst>
      <p:ext uri="{BB962C8B-B14F-4D97-AF65-F5344CB8AC3E}">
        <p14:creationId xmlns:p14="http://schemas.microsoft.com/office/powerpoint/2010/main" val="1404861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discoveries</a:t>
            </a:r>
            <a:endParaRPr lang="en-US" dirty="0"/>
          </a:p>
        </p:txBody>
      </p:sp>
      <p:sp>
        <p:nvSpPr>
          <p:cNvPr id="3" name="Content Placeholder 2"/>
          <p:cNvSpPr>
            <a:spLocks noGrp="1"/>
          </p:cNvSpPr>
          <p:nvPr>
            <p:ph idx="1"/>
          </p:nvPr>
        </p:nvSpPr>
        <p:spPr>
          <a:xfrm>
            <a:off x="1295400" y="2556932"/>
            <a:ext cx="9787127" cy="3853012"/>
          </a:xfrm>
        </p:spPr>
        <p:txBody>
          <a:bodyPr>
            <a:normAutofit/>
          </a:bodyPr>
          <a:lstStyle/>
          <a:p>
            <a:r>
              <a:rPr lang="en-US" sz="3200" dirty="0"/>
              <a:t>New </a:t>
            </a:r>
            <a:r>
              <a:rPr lang="en-US" sz="3200" dirty="0" smtClean="0"/>
              <a:t>discoveries</a:t>
            </a:r>
          </a:p>
          <a:p>
            <a:pPr lvl="1"/>
            <a:r>
              <a:rPr lang="en-US" sz="2800" dirty="0" smtClean="0"/>
              <a:t>Have there been any new discoveries that support the three domain hypothesis as opposed to the two domain hypothesis?</a:t>
            </a:r>
          </a:p>
          <a:p>
            <a:pPr marL="457200" lvl="1" indent="0">
              <a:buNone/>
            </a:pPr>
            <a:r>
              <a:rPr lang="en-US" sz="2800" dirty="0" smtClean="0"/>
              <a:t> </a:t>
            </a:r>
            <a:endParaRPr lang="en-US" sz="2800" dirty="0"/>
          </a:p>
        </p:txBody>
      </p:sp>
    </p:spTree>
    <p:extLst>
      <p:ext uri="{BB962C8B-B14F-4D97-AF65-F5344CB8AC3E}">
        <p14:creationId xmlns:p14="http://schemas.microsoft.com/office/powerpoint/2010/main" val="2974047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Genes with eukaryotic complexity </a:t>
            </a:r>
            <a:endParaRPr lang="en-US" dirty="0"/>
          </a:p>
        </p:txBody>
      </p:sp>
      <p:sp>
        <p:nvSpPr>
          <p:cNvPr id="3" name="Content Placeholder 2"/>
          <p:cNvSpPr>
            <a:spLocks noGrp="1"/>
          </p:cNvSpPr>
          <p:nvPr>
            <p:ph idx="1"/>
          </p:nvPr>
        </p:nvSpPr>
        <p:spPr>
          <a:xfrm>
            <a:off x="1295400" y="2556932"/>
            <a:ext cx="9787127" cy="3853012"/>
          </a:xfrm>
        </p:spPr>
        <p:txBody>
          <a:bodyPr>
            <a:normAutofit/>
          </a:bodyPr>
          <a:lstStyle/>
          <a:p>
            <a:r>
              <a:rPr lang="en-US" sz="3200" dirty="0" smtClean="0"/>
              <a:t>Genes with eukaryotic complexity </a:t>
            </a:r>
          </a:p>
          <a:p>
            <a:pPr lvl="1"/>
            <a:r>
              <a:rPr lang="en-US" sz="2800" dirty="0" smtClean="0"/>
              <a:t>Have any genes been discovered that contradict the theory that the eukaryotic archaeal common ancestor had eukaryotic complexity? </a:t>
            </a:r>
            <a:endParaRPr lang="en-US" sz="2800" dirty="0"/>
          </a:p>
          <a:p>
            <a:pPr lvl="2"/>
            <a:r>
              <a:rPr lang="en-US" sz="2400" dirty="0" smtClean="0"/>
              <a:t>Also, think about counterarguments to the information presented earlier, such as the membrane argument in the Williams paper</a:t>
            </a:r>
          </a:p>
        </p:txBody>
      </p:sp>
    </p:spTree>
    <p:extLst>
      <p:ext uri="{BB962C8B-B14F-4D97-AF65-F5344CB8AC3E}">
        <p14:creationId xmlns:p14="http://schemas.microsoft.com/office/powerpoint/2010/main" val="2790126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phylogenetic analysis</a:t>
            </a:r>
            <a:endParaRPr lang="en-US" dirty="0"/>
          </a:p>
        </p:txBody>
      </p:sp>
      <p:sp>
        <p:nvSpPr>
          <p:cNvPr id="3" name="Content Placeholder 2"/>
          <p:cNvSpPr>
            <a:spLocks noGrp="1"/>
          </p:cNvSpPr>
          <p:nvPr>
            <p:ph idx="1"/>
          </p:nvPr>
        </p:nvSpPr>
        <p:spPr>
          <a:xfrm>
            <a:off x="1295400" y="2556932"/>
            <a:ext cx="9787127" cy="3853012"/>
          </a:xfrm>
        </p:spPr>
        <p:txBody>
          <a:bodyPr>
            <a:normAutofit/>
          </a:bodyPr>
          <a:lstStyle/>
          <a:p>
            <a:r>
              <a:rPr lang="en-US" sz="3200" dirty="0" smtClean="0"/>
              <a:t>Improvements </a:t>
            </a:r>
            <a:r>
              <a:rPr lang="en-US" sz="3200" dirty="0"/>
              <a:t>in phylogenetic </a:t>
            </a:r>
            <a:r>
              <a:rPr lang="en-US" sz="3200" dirty="0" smtClean="0"/>
              <a:t>analysis</a:t>
            </a:r>
          </a:p>
          <a:p>
            <a:pPr lvl="1"/>
            <a:r>
              <a:rPr lang="en-US" sz="2800" dirty="0" smtClean="0"/>
              <a:t>Have analyses using the new phylogenetic analysis improvements resulted in the three domain tree instead of the two domain tree? </a:t>
            </a:r>
          </a:p>
          <a:p>
            <a:pPr lvl="2"/>
            <a:r>
              <a:rPr lang="en-US" sz="2600" dirty="0" smtClean="0"/>
              <a:t>Also think about times when the two domain tree was generated but without statistical significance, as listed in the Williams paper</a:t>
            </a:r>
          </a:p>
        </p:txBody>
      </p:sp>
    </p:spTree>
    <p:extLst>
      <p:ext uri="{BB962C8B-B14F-4D97-AF65-F5344CB8AC3E}">
        <p14:creationId xmlns:p14="http://schemas.microsoft.com/office/powerpoint/2010/main" val="2525816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normAutofit/>
          </a:bodyPr>
          <a:lstStyle/>
          <a:p>
            <a:r>
              <a:rPr lang="en-US" dirty="0" smtClean="0"/>
              <a:t>3:05-3:35 </a:t>
            </a:r>
            <a:r>
              <a:rPr lang="en-US" dirty="0" smtClean="0">
                <a:sym typeface="Wingdings" panose="05000000000000000000" pitchFamily="2" charset="2"/>
              </a:rPr>
              <a:t> Skype with Dr. </a:t>
            </a:r>
            <a:r>
              <a:rPr lang="en-US" dirty="0" err="1" smtClean="0">
                <a:sym typeface="Wingdings" panose="05000000000000000000" pitchFamily="2" charset="2"/>
              </a:rPr>
              <a:t>Gribaldo</a:t>
            </a:r>
            <a:r>
              <a:rPr lang="en-US" dirty="0" smtClean="0">
                <a:sym typeface="Wingdings" panose="05000000000000000000" pitchFamily="2" charset="2"/>
              </a:rPr>
              <a:t> </a:t>
            </a:r>
          </a:p>
          <a:p>
            <a:r>
              <a:rPr lang="en-US" dirty="0" smtClean="0">
                <a:sym typeface="Wingdings" panose="05000000000000000000" pitchFamily="2" charset="2"/>
              </a:rPr>
              <a:t>3:35-3:55  Introduction: Two Domain Hypothesis  </a:t>
            </a:r>
          </a:p>
          <a:p>
            <a:r>
              <a:rPr lang="en-US" dirty="0" smtClean="0">
                <a:sym typeface="Wingdings" panose="05000000000000000000" pitchFamily="2" charset="2"/>
              </a:rPr>
              <a:t>3:55- 4:30  Research: Three Domain Hypothesis</a:t>
            </a:r>
          </a:p>
          <a:p>
            <a:r>
              <a:rPr lang="en-US" dirty="0" smtClean="0">
                <a:sym typeface="Wingdings" panose="05000000000000000000" pitchFamily="2" charset="2"/>
              </a:rPr>
              <a:t>4:30-5:00  Three Domain Hypothesis Discussion</a:t>
            </a:r>
          </a:p>
          <a:p>
            <a:r>
              <a:rPr lang="en-US" dirty="0" smtClean="0">
                <a:sym typeface="Wingdings" panose="05000000000000000000" pitchFamily="2" charset="2"/>
              </a:rPr>
              <a:t>5:00-5:15  Follow Up Discussion: Two or Three Domains?</a:t>
            </a:r>
          </a:p>
          <a:p>
            <a:r>
              <a:rPr lang="en-US" dirty="0" smtClean="0">
                <a:sym typeface="Wingdings" panose="05000000000000000000" pitchFamily="2" charset="2"/>
              </a:rPr>
              <a:t>5:15-5:30  Looking to the Future</a:t>
            </a:r>
            <a:endParaRPr lang="en-US" dirty="0"/>
          </a:p>
        </p:txBody>
      </p:sp>
    </p:spTree>
    <p:extLst>
      <p:ext uri="{BB962C8B-B14F-4D97-AF65-F5344CB8AC3E}">
        <p14:creationId xmlns:p14="http://schemas.microsoft.com/office/powerpoint/2010/main" val="46297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Room for improvement</a:t>
            </a:r>
            <a:endParaRPr lang="en-US" dirty="0"/>
          </a:p>
        </p:txBody>
      </p:sp>
      <p:sp>
        <p:nvSpPr>
          <p:cNvPr id="3" name="Content Placeholder 2"/>
          <p:cNvSpPr>
            <a:spLocks noGrp="1"/>
          </p:cNvSpPr>
          <p:nvPr>
            <p:ph idx="1"/>
          </p:nvPr>
        </p:nvSpPr>
        <p:spPr>
          <a:xfrm>
            <a:off x="1295400" y="2556932"/>
            <a:ext cx="9787127" cy="3853012"/>
          </a:xfrm>
        </p:spPr>
        <p:txBody>
          <a:bodyPr>
            <a:normAutofit/>
          </a:bodyPr>
          <a:lstStyle/>
          <a:p>
            <a:r>
              <a:rPr lang="en-US" sz="3200" dirty="0"/>
              <a:t>Room for improvement </a:t>
            </a:r>
          </a:p>
          <a:p>
            <a:pPr lvl="1"/>
            <a:r>
              <a:rPr lang="en-US" sz="2800" dirty="0" smtClean="0"/>
              <a:t>Are there any gaps or unresolved questions within the three domain hypothesis? What sort of data do we need to fill these gaps?</a:t>
            </a:r>
            <a:endParaRPr lang="en-US" sz="2800" dirty="0"/>
          </a:p>
        </p:txBody>
      </p:sp>
    </p:spTree>
    <p:extLst>
      <p:ext uri="{BB962C8B-B14F-4D97-AF65-F5344CB8AC3E}">
        <p14:creationId xmlns:p14="http://schemas.microsoft.com/office/powerpoint/2010/main" val="898613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Follow up Discussion: Two or Three Domains? </a:t>
            </a:r>
            <a:endParaRPr lang="en-US" dirty="0"/>
          </a:p>
        </p:txBody>
      </p:sp>
    </p:spTree>
    <p:extLst>
      <p:ext uri="{BB962C8B-B14F-4D97-AF65-F5344CB8AC3E}">
        <p14:creationId xmlns:p14="http://schemas.microsoft.com/office/powerpoint/2010/main" val="3527814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Follow-up discussion: Two or three domains?</a:t>
            </a:r>
            <a:endParaRPr lang="en-US" dirty="0"/>
          </a:p>
        </p:txBody>
      </p:sp>
      <p:sp>
        <p:nvSpPr>
          <p:cNvPr id="3" name="Content Placeholder 2"/>
          <p:cNvSpPr>
            <a:spLocks noGrp="1"/>
          </p:cNvSpPr>
          <p:nvPr>
            <p:ph idx="1"/>
          </p:nvPr>
        </p:nvSpPr>
        <p:spPr/>
        <p:txBody>
          <a:bodyPr>
            <a:normAutofit/>
          </a:bodyPr>
          <a:lstStyle/>
          <a:p>
            <a:r>
              <a:rPr lang="en-US" sz="2800" dirty="0" smtClean="0"/>
              <a:t>Keeping in mind the four categories- new discoveries, eukaryotic gene complexity, improvement in phylogenetic analysis, and room for improvement- which hypothesis are you more convinced by?</a:t>
            </a:r>
            <a:endParaRPr lang="en-US" sz="2800" dirty="0"/>
          </a:p>
        </p:txBody>
      </p:sp>
    </p:spTree>
    <p:extLst>
      <p:ext uri="{BB962C8B-B14F-4D97-AF65-F5344CB8AC3E}">
        <p14:creationId xmlns:p14="http://schemas.microsoft.com/office/powerpoint/2010/main" val="1680007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Looking to the Future</a:t>
            </a:r>
            <a:endParaRPr lang="en-US" dirty="0"/>
          </a:p>
        </p:txBody>
      </p:sp>
    </p:spTree>
    <p:extLst>
      <p:ext uri="{BB962C8B-B14F-4D97-AF65-F5344CB8AC3E}">
        <p14:creationId xmlns:p14="http://schemas.microsoft.com/office/powerpoint/2010/main" val="3445870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to the Future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The three domain hypothesis is the one that is still used in textbook. If you to teach it, how would you teach it? </a:t>
            </a:r>
          </a:p>
          <a:p>
            <a:pPr marL="457200" indent="-457200">
              <a:buFont typeface="+mj-lt"/>
              <a:buAutoNum type="arabicPeriod"/>
            </a:pPr>
            <a:r>
              <a:rPr lang="en-US" dirty="0" smtClean="0"/>
              <a:t>Will we ever be able to look at the fossil record without having to worry about contamination? Similarly, how could we continue to get rid of tree reconstruction issues caused by horizontal gene transfer? </a:t>
            </a:r>
          </a:p>
          <a:p>
            <a:pPr marL="457200" indent="-457200">
              <a:buFont typeface="+mj-lt"/>
              <a:buAutoNum type="arabicPeriod"/>
            </a:pPr>
            <a:r>
              <a:rPr lang="en-US" dirty="0"/>
              <a:t>How does the idea of endosymbiosis challenge our definition of “life”? How should it be incorporated into the tree of life? </a:t>
            </a:r>
            <a:endParaRPr lang="en-US" dirty="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19230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a:xfrm>
            <a:off x="1295401" y="2556931"/>
            <a:ext cx="9601196" cy="3682503"/>
          </a:xfrm>
        </p:spPr>
        <p:txBody>
          <a:bodyPr>
            <a:normAutofit fontScale="62500" lnSpcReduction="20000"/>
          </a:bodyPr>
          <a:lstStyle/>
          <a:p>
            <a:r>
              <a:rPr lang="en-US" dirty="0"/>
              <a:t>Guy, Lionel, and Thijs J. G. </a:t>
            </a:r>
            <a:r>
              <a:rPr lang="en-US" dirty="0" err="1"/>
              <a:t>Ettema</a:t>
            </a:r>
            <a:r>
              <a:rPr lang="en-US" dirty="0"/>
              <a:t>. “The Archaeal ‘TACK’ Superphylum and the Origin of Eukaryotes.” </a:t>
            </a:r>
            <a:r>
              <a:rPr lang="en-US" i="1" dirty="0"/>
              <a:t>Trends in Microbiology</a:t>
            </a:r>
            <a:r>
              <a:rPr lang="en-US" dirty="0"/>
              <a:t> 19, no. 12 (December 1, 2011): 580–87. doi:10.1016/j.tim.2011.09.002</a:t>
            </a:r>
            <a:r>
              <a:rPr lang="en-US" dirty="0" smtClean="0"/>
              <a:t>.</a:t>
            </a:r>
          </a:p>
          <a:p>
            <a:r>
              <a:rPr lang="en-US" dirty="0" err="1"/>
              <a:t>Nunoura</a:t>
            </a:r>
            <a:r>
              <a:rPr lang="en-US" dirty="0"/>
              <a:t>, </a:t>
            </a:r>
            <a:r>
              <a:rPr lang="en-US" dirty="0" err="1"/>
              <a:t>Takuro</a:t>
            </a:r>
            <a:r>
              <a:rPr lang="en-US" dirty="0"/>
              <a:t>, Yoshihiro </a:t>
            </a:r>
            <a:r>
              <a:rPr lang="en-US" dirty="0" err="1"/>
              <a:t>Takaki</a:t>
            </a:r>
            <a:r>
              <a:rPr lang="en-US" dirty="0"/>
              <a:t>, </a:t>
            </a:r>
            <a:r>
              <a:rPr lang="en-US" dirty="0" err="1"/>
              <a:t>Jungo</a:t>
            </a:r>
            <a:r>
              <a:rPr lang="en-US" dirty="0"/>
              <a:t> </a:t>
            </a:r>
            <a:r>
              <a:rPr lang="en-US" dirty="0" err="1"/>
              <a:t>Kakuta</a:t>
            </a:r>
            <a:r>
              <a:rPr lang="en-US" dirty="0"/>
              <a:t>, </a:t>
            </a:r>
            <a:r>
              <a:rPr lang="en-US" dirty="0" err="1"/>
              <a:t>Shinro</a:t>
            </a:r>
            <a:r>
              <a:rPr lang="en-US" dirty="0"/>
              <a:t> Nishi, Junichi </a:t>
            </a:r>
            <a:r>
              <a:rPr lang="en-US" dirty="0" err="1"/>
              <a:t>Sugahara</a:t>
            </a:r>
            <a:r>
              <a:rPr lang="en-US" dirty="0"/>
              <a:t>, Hiromi </a:t>
            </a:r>
            <a:r>
              <a:rPr lang="en-US" dirty="0" err="1"/>
              <a:t>Kazama</a:t>
            </a:r>
            <a:r>
              <a:rPr lang="en-US" dirty="0"/>
              <a:t>, Gab-</a:t>
            </a:r>
            <a:r>
              <a:rPr lang="en-US" dirty="0" err="1"/>
              <a:t>Joo</a:t>
            </a:r>
            <a:r>
              <a:rPr lang="en-US" dirty="0"/>
              <a:t> Chee, et al. “Insights into the Evolution of Archaea and Eukaryotic Protein Modifier Systems Revealed by the Genome of a Novel Archaeal Group.” </a:t>
            </a:r>
            <a:r>
              <a:rPr lang="en-US" i="1" dirty="0"/>
              <a:t>Nucleic Acids Research</a:t>
            </a:r>
            <a:r>
              <a:rPr lang="en-US" dirty="0"/>
              <a:t> 39, no. 8 (April 2011): 3204–23. doi:10.1093/</a:t>
            </a:r>
            <a:r>
              <a:rPr lang="en-US" dirty="0" err="1"/>
              <a:t>nar</a:t>
            </a:r>
            <a:r>
              <a:rPr lang="en-US" dirty="0"/>
              <a:t>/gkq1228</a:t>
            </a:r>
            <a:r>
              <a:rPr lang="en-US" dirty="0" smtClean="0"/>
              <a:t>.</a:t>
            </a:r>
          </a:p>
          <a:p>
            <a:r>
              <a:rPr lang="en-US" dirty="0" err="1" smtClean="0"/>
              <a:t>Raymann</a:t>
            </a:r>
            <a:r>
              <a:rPr lang="en-US" dirty="0" smtClean="0"/>
              <a:t>, </a:t>
            </a:r>
            <a:r>
              <a:rPr lang="en-US" dirty="0" err="1" smtClean="0"/>
              <a:t>Kasie</a:t>
            </a:r>
            <a:r>
              <a:rPr lang="en-US" dirty="0" smtClean="0"/>
              <a:t>, Céline </a:t>
            </a:r>
            <a:r>
              <a:rPr lang="en-US" dirty="0" err="1" smtClean="0"/>
              <a:t>Brochier-Armanet</a:t>
            </a:r>
            <a:r>
              <a:rPr lang="en-US" dirty="0" smtClean="0"/>
              <a:t>, and Simonetta </a:t>
            </a:r>
            <a:r>
              <a:rPr lang="en-US" dirty="0" err="1" smtClean="0"/>
              <a:t>Gribaldo</a:t>
            </a:r>
            <a:r>
              <a:rPr lang="en-US" dirty="0" smtClean="0"/>
              <a:t>. “The Two-Domain Tree of Life Is Linked to a New Root for the Archaea.” </a:t>
            </a:r>
            <a:r>
              <a:rPr lang="en-US" i="1" dirty="0" smtClean="0"/>
              <a:t>Proceedings of the National Academy of Sciences of the United States of America</a:t>
            </a:r>
            <a:r>
              <a:rPr lang="en-US" dirty="0" smtClean="0"/>
              <a:t> 112, no. 21 (May 26, 2015): 6670–75. doi:10.1073/pnas.1420858112.</a:t>
            </a:r>
          </a:p>
          <a:p>
            <a:r>
              <a:rPr lang="en-US" dirty="0" err="1"/>
              <a:t>Spang</a:t>
            </a:r>
            <a:r>
              <a:rPr lang="en-US" dirty="0"/>
              <a:t>, Anja, Jimmy H. Saw, Steffen L. </a:t>
            </a:r>
            <a:r>
              <a:rPr lang="en-US" dirty="0" err="1"/>
              <a:t>Jørgensen</a:t>
            </a:r>
            <a:r>
              <a:rPr lang="en-US" dirty="0"/>
              <a:t>, </a:t>
            </a:r>
            <a:r>
              <a:rPr lang="en-US" dirty="0" err="1"/>
              <a:t>Katarzyna</a:t>
            </a:r>
            <a:r>
              <a:rPr lang="en-US" dirty="0"/>
              <a:t> </a:t>
            </a:r>
            <a:r>
              <a:rPr lang="en-US" dirty="0" err="1"/>
              <a:t>Zaremba-Niedzwiedzka</a:t>
            </a:r>
            <a:r>
              <a:rPr lang="en-US" dirty="0"/>
              <a:t>, Joran </a:t>
            </a:r>
            <a:r>
              <a:rPr lang="en-US" dirty="0" err="1"/>
              <a:t>Martijn</a:t>
            </a:r>
            <a:r>
              <a:rPr lang="en-US" dirty="0"/>
              <a:t>, Anders E. Lind, </a:t>
            </a:r>
            <a:r>
              <a:rPr lang="en-US" dirty="0" err="1"/>
              <a:t>Roel</a:t>
            </a:r>
            <a:r>
              <a:rPr lang="en-US" dirty="0"/>
              <a:t> van </a:t>
            </a:r>
            <a:r>
              <a:rPr lang="en-US" dirty="0" err="1"/>
              <a:t>Eijk</a:t>
            </a:r>
            <a:r>
              <a:rPr lang="en-US" dirty="0"/>
              <a:t>, Christa </a:t>
            </a:r>
            <a:r>
              <a:rPr lang="en-US" dirty="0" err="1"/>
              <a:t>Schleper</a:t>
            </a:r>
            <a:r>
              <a:rPr lang="en-US" dirty="0"/>
              <a:t>, Lionel Guy, and Thijs J. G. </a:t>
            </a:r>
            <a:r>
              <a:rPr lang="en-US" dirty="0" err="1"/>
              <a:t>Ettema</a:t>
            </a:r>
            <a:r>
              <a:rPr lang="en-US" dirty="0"/>
              <a:t>. “Complex Archaea That Bridge the Gap between Prokaryotes and Eukaryotes.” </a:t>
            </a:r>
            <a:r>
              <a:rPr lang="en-US" i="1" dirty="0"/>
              <a:t>Nature</a:t>
            </a:r>
            <a:r>
              <a:rPr lang="en-US" dirty="0"/>
              <a:t> 521, no. 7551 (May 14, 2015): 173–79. doi:10.1038/nature14447</a:t>
            </a:r>
            <a:r>
              <a:rPr lang="en-US" dirty="0" smtClean="0"/>
              <a:t>.</a:t>
            </a:r>
          </a:p>
          <a:p>
            <a:r>
              <a:rPr lang="en-US" dirty="0" smtClean="0"/>
              <a:t>Williams</a:t>
            </a:r>
            <a:r>
              <a:rPr lang="en-US" dirty="0"/>
              <a:t>, Tom A., Peter G. Foster, </a:t>
            </a:r>
            <a:r>
              <a:rPr lang="en-US" dirty="0" err="1"/>
              <a:t>Cymon</a:t>
            </a:r>
            <a:r>
              <a:rPr lang="en-US" dirty="0"/>
              <a:t> J. Cox, and T. Martin </a:t>
            </a:r>
            <a:r>
              <a:rPr lang="en-US" dirty="0" err="1"/>
              <a:t>Embley</a:t>
            </a:r>
            <a:r>
              <a:rPr lang="en-US" dirty="0"/>
              <a:t>. “An Archaeal Origin of Eukaryotes Supports Only Two Primary Domains of Life.” </a:t>
            </a:r>
            <a:r>
              <a:rPr lang="en-US" i="1" dirty="0"/>
              <a:t>Nature</a:t>
            </a:r>
            <a:r>
              <a:rPr lang="en-US" dirty="0"/>
              <a:t> 504, no. 7479 (December 12, 2013): 231–36. doi:10.1038/nature12779</a:t>
            </a:r>
            <a:r>
              <a:rPr lang="en-US" dirty="0" smtClean="0"/>
              <a:t>.</a:t>
            </a:r>
          </a:p>
          <a:p>
            <a:r>
              <a:rPr lang="en-US" dirty="0" err="1"/>
              <a:t>Zaremba-Niedzwiedzka</a:t>
            </a:r>
            <a:r>
              <a:rPr lang="en-US" dirty="0"/>
              <a:t>, </a:t>
            </a:r>
            <a:r>
              <a:rPr lang="en-US" dirty="0" err="1"/>
              <a:t>Katarzyna</a:t>
            </a:r>
            <a:r>
              <a:rPr lang="en-US" dirty="0"/>
              <a:t>, Eva F. Caceres, Jimmy H. Saw, </a:t>
            </a:r>
            <a:r>
              <a:rPr lang="en-US" dirty="0" err="1"/>
              <a:t>Disa</a:t>
            </a:r>
            <a:r>
              <a:rPr lang="en-US" dirty="0"/>
              <a:t> </a:t>
            </a:r>
            <a:r>
              <a:rPr lang="en-US" dirty="0" err="1"/>
              <a:t>Bäckström</a:t>
            </a:r>
            <a:r>
              <a:rPr lang="en-US" dirty="0"/>
              <a:t>, Lina </a:t>
            </a:r>
            <a:r>
              <a:rPr lang="en-US" dirty="0" err="1"/>
              <a:t>Juzokaite</a:t>
            </a:r>
            <a:r>
              <a:rPr lang="en-US" dirty="0"/>
              <a:t>, </a:t>
            </a:r>
            <a:r>
              <a:rPr lang="en-US" dirty="0" err="1"/>
              <a:t>Emmelien</a:t>
            </a:r>
            <a:r>
              <a:rPr lang="en-US" dirty="0"/>
              <a:t> </a:t>
            </a:r>
            <a:r>
              <a:rPr lang="en-US" dirty="0" err="1"/>
              <a:t>Vancaester</a:t>
            </a:r>
            <a:r>
              <a:rPr lang="en-US" dirty="0"/>
              <a:t>, Kiley W. Seitz, et al. “Asgard Archaea Illuminate the Origin of Eukaryotic Cellular Complexity.” </a:t>
            </a:r>
            <a:r>
              <a:rPr lang="en-US" i="1" dirty="0"/>
              <a:t>Nature</a:t>
            </a:r>
            <a:r>
              <a:rPr lang="en-US" dirty="0"/>
              <a:t> 541, no. 7637 (January 19, 2017): 353–58. doi:10.1038/nature21031.</a:t>
            </a:r>
            <a:endParaRPr lang="en-US" dirty="0"/>
          </a:p>
        </p:txBody>
      </p:sp>
    </p:spTree>
    <p:extLst>
      <p:ext uri="{BB962C8B-B14F-4D97-AF65-F5344CB8AC3E}">
        <p14:creationId xmlns:p14="http://schemas.microsoft.com/office/powerpoint/2010/main" val="172581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Two Domain Hypothesis</a:t>
            </a:r>
            <a:endParaRPr lang="en-US" dirty="0"/>
          </a:p>
        </p:txBody>
      </p:sp>
    </p:spTree>
    <p:extLst>
      <p:ext uri="{BB962C8B-B14F-4D97-AF65-F5344CB8AC3E}">
        <p14:creationId xmlns:p14="http://schemas.microsoft.com/office/powerpoint/2010/main" val="545294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tree shows the two domain hypothesis? </a:t>
            </a:r>
            <a:endParaRPr lang="en-US" dirty="0"/>
          </a:p>
        </p:txBody>
      </p:sp>
      <p:pic>
        <p:nvPicPr>
          <p:cNvPr id="2050" name="Picture 2" descr="Image result for two vs. three domain tree"/>
          <p:cNvPicPr>
            <a:picLocks noChangeAspect="1" noChangeArrowheads="1"/>
          </p:cNvPicPr>
          <p:nvPr/>
        </p:nvPicPr>
        <p:blipFill rotWithShape="1">
          <a:blip r:embed="rId3">
            <a:extLst>
              <a:ext uri="{28A0092B-C50C-407E-A947-70E740481C1C}">
                <a14:useLocalDpi xmlns:a14="http://schemas.microsoft.com/office/drawing/2010/main" val="0"/>
              </a:ext>
            </a:extLst>
          </a:blip>
          <a:srcRect b="65365"/>
          <a:stretch/>
        </p:blipFill>
        <p:spPr bwMode="auto">
          <a:xfrm>
            <a:off x="1564940" y="3032448"/>
            <a:ext cx="4062700" cy="1744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wo vs. three domain tree"/>
          <p:cNvPicPr>
            <a:picLocks noChangeAspect="1" noChangeArrowheads="1"/>
          </p:cNvPicPr>
          <p:nvPr/>
        </p:nvPicPr>
        <p:blipFill rotWithShape="1">
          <a:blip r:embed="rId3">
            <a:extLst>
              <a:ext uri="{28A0092B-C50C-407E-A947-70E740481C1C}">
                <a14:useLocalDpi xmlns:a14="http://schemas.microsoft.com/office/drawing/2010/main" val="0"/>
              </a:ext>
            </a:extLst>
          </a:blip>
          <a:srcRect t="43482" b="7538"/>
          <a:stretch/>
        </p:blipFill>
        <p:spPr bwMode="auto">
          <a:xfrm>
            <a:off x="6904328" y="2794518"/>
            <a:ext cx="3656368" cy="2220686"/>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7152536" y="2439954"/>
            <a:ext cx="3159951" cy="292981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330851" y="5693620"/>
            <a:ext cx="1963271" cy="369332"/>
          </a:xfrm>
          <a:prstGeom prst="rect">
            <a:avLst/>
          </a:prstGeom>
          <a:noFill/>
        </p:spPr>
        <p:txBody>
          <a:bodyPr wrap="square" rtlCol="0">
            <a:spAutoFit/>
          </a:bodyPr>
          <a:lstStyle/>
          <a:p>
            <a:pPr algn="r"/>
            <a:r>
              <a:rPr lang="en-US" dirty="0" smtClean="0"/>
              <a:t>Wikipedia</a:t>
            </a:r>
            <a:endParaRPr lang="en-US" dirty="0"/>
          </a:p>
        </p:txBody>
      </p:sp>
    </p:spTree>
    <p:extLst>
      <p:ext uri="{BB962C8B-B14F-4D97-AF65-F5344CB8AC3E}">
        <p14:creationId xmlns:p14="http://schemas.microsoft.com/office/powerpoint/2010/main" val="148122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tree shows the two domain hypothesis? </a:t>
            </a:r>
          </a:p>
        </p:txBody>
      </p:sp>
      <p:pic>
        <p:nvPicPr>
          <p:cNvPr id="3074" name="Picture 2" descr="Image result for two vs. three domain tree"/>
          <p:cNvPicPr>
            <a:picLocks noChangeAspect="1" noChangeArrowheads="1"/>
          </p:cNvPicPr>
          <p:nvPr/>
        </p:nvPicPr>
        <p:blipFill rotWithShape="1">
          <a:blip r:embed="rId3">
            <a:extLst>
              <a:ext uri="{28A0092B-C50C-407E-A947-70E740481C1C}">
                <a14:useLocalDpi xmlns:a14="http://schemas.microsoft.com/office/drawing/2010/main" val="0"/>
              </a:ext>
            </a:extLst>
          </a:blip>
          <a:srcRect b="19805"/>
          <a:stretch/>
        </p:blipFill>
        <p:spPr bwMode="auto">
          <a:xfrm>
            <a:off x="2936049" y="2698879"/>
            <a:ext cx="6319902" cy="278752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5853404" y="2698878"/>
            <a:ext cx="3159951" cy="292981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43248" y="5728447"/>
            <a:ext cx="1479176" cy="369332"/>
          </a:xfrm>
          <a:prstGeom prst="rect">
            <a:avLst/>
          </a:prstGeom>
          <a:noFill/>
        </p:spPr>
        <p:txBody>
          <a:bodyPr wrap="square" rtlCol="0">
            <a:spAutoFit/>
          </a:bodyPr>
          <a:lstStyle/>
          <a:p>
            <a:pPr algn="r"/>
            <a:r>
              <a:rPr lang="en-US" dirty="0" smtClean="0"/>
              <a:t>Wikipedia</a:t>
            </a:r>
            <a:endParaRPr lang="en-US" dirty="0"/>
          </a:p>
        </p:txBody>
      </p:sp>
    </p:spTree>
    <p:extLst>
      <p:ext uri="{BB962C8B-B14F-4D97-AF65-F5344CB8AC3E}">
        <p14:creationId xmlns:p14="http://schemas.microsoft.com/office/powerpoint/2010/main" val="12231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tree shows the two domain hypothesis?</a:t>
            </a:r>
            <a:endParaRPr lang="en-US" dirty="0"/>
          </a:p>
        </p:txBody>
      </p:sp>
      <p:pic>
        <p:nvPicPr>
          <p:cNvPr id="4098" name="Picture 2" descr="Image result for two vs. three domain tree"/>
          <p:cNvPicPr>
            <a:picLocks noChangeAspect="1" noChangeArrowheads="1"/>
          </p:cNvPicPr>
          <p:nvPr/>
        </p:nvPicPr>
        <p:blipFill rotWithShape="1">
          <a:blip r:embed="rId3">
            <a:extLst>
              <a:ext uri="{28A0092B-C50C-407E-A947-70E740481C1C}">
                <a14:useLocalDpi xmlns:a14="http://schemas.microsoft.com/office/drawing/2010/main" val="0"/>
              </a:ext>
            </a:extLst>
          </a:blip>
          <a:srcRect l="7011" t="8555" r="6625" b="25016"/>
          <a:stretch/>
        </p:blipFill>
        <p:spPr bwMode="auto">
          <a:xfrm>
            <a:off x="1730857" y="2817844"/>
            <a:ext cx="8730286" cy="2761861"/>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394580" y="2463280"/>
            <a:ext cx="3887755" cy="37695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189259" y="5809129"/>
            <a:ext cx="3092823" cy="369332"/>
          </a:xfrm>
          <a:prstGeom prst="rect">
            <a:avLst/>
          </a:prstGeom>
          <a:noFill/>
        </p:spPr>
        <p:txBody>
          <a:bodyPr wrap="square" rtlCol="0">
            <a:spAutoFit/>
          </a:bodyPr>
          <a:lstStyle/>
          <a:p>
            <a:pPr algn="r"/>
            <a:r>
              <a:rPr lang="en-US" dirty="0" smtClean="0"/>
              <a:t>Williams et. al. 2013, Nature </a:t>
            </a:r>
            <a:endParaRPr lang="en-US" dirty="0"/>
          </a:p>
        </p:txBody>
      </p:sp>
    </p:spTree>
    <p:extLst>
      <p:ext uri="{BB962C8B-B14F-4D97-AF65-F5344CB8AC3E}">
        <p14:creationId xmlns:p14="http://schemas.microsoft.com/office/powerpoint/2010/main" val="6465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vs. three domain hypothesis</a:t>
            </a:r>
            <a:endParaRPr lang="en-US" dirty="0"/>
          </a:p>
        </p:txBody>
      </p:sp>
      <p:pic>
        <p:nvPicPr>
          <p:cNvPr id="4" name="Picture 2" descr="Image result for two vs. three domain tree"/>
          <p:cNvPicPr>
            <a:picLocks noChangeAspect="1" noChangeArrowheads="1"/>
          </p:cNvPicPr>
          <p:nvPr/>
        </p:nvPicPr>
        <p:blipFill rotWithShape="1">
          <a:blip r:embed="rId3">
            <a:extLst>
              <a:ext uri="{28A0092B-C50C-407E-A947-70E740481C1C}">
                <a14:useLocalDpi xmlns:a14="http://schemas.microsoft.com/office/drawing/2010/main" val="0"/>
              </a:ext>
            </a:extLst>
          </a:blip>
          <a:srcRect l="-716" r="-2040" b="3129"/>
          <a:stretch/>
        </p:blipFill>
        <p:spPr bwMode="auto">
          <a:xfrm>
            <a:off x="2915207" y="3331476"/>
            <a:ext cx="3852245" cy="19973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two vs. three domain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079" y="2972232"/>
            <a:ext cx="2190220" cy="27158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wo vs. three domain tree"/>
          <p:cNvPicPr>
            <a:picLocks noChangeAspect="1" noChangeArrowheads="1"/>
          </p:cNvPicPr>
          <p:nvPr/>
        </p:nvPicPr>
        <p:blipFill rotWithShape="1">
          <a:blip r:embed="rId5">
            <a:extLst>
              <a:ext uri="{28A0092B-C50C-407E-A947-70E740481C1C}">
                <a14:useLocalDpi xmlns:a14="http://schemas.microsoft.com/office/drawing/2010/main" val="0"/>
              </a:ext>
            </a:extLst>
          </a:blip>
          <a:srcRect l="10941" t="11956" r="10650" b="16415"/>
          <a:stretch/>
        </p:blipFill>
        <p:spPr bwMode="auto">
          <a:xfrm>
            <a:off x="6589058" y="3398003"/>
            <a:ext cx="4961965" cy="186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226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US" sz="3200" dirty="0" smtClean="0"/>
              <a:t>New discoveries </a:t>
            </a:r>
          </a:p>
          <a:p>
            <a:r>
              <a:rPr lang="en-US" sz="3200" dirty="0" smtClean="0"/>
              <a:t>Genes with eukaryotic complexity</a:t>
            </a:r>
          </a:p>
          <a:p>
            <a:r>
              <a:rPr lang="en-US" sz="3200" dirty="0" smtClean="0"/>
              <a:t>Improvements in phylogenetic analysis</a:t>
            </a:r>
          </a:p>
          <a:p>
            <a:r>
              <a:rPr lang="en-US" sz="3200" dirty="0" smtClean="0"/>
              <a:t>Room for improvement </a:t>
            </a:r>
            <a:endParaRPr lang="en-US" sz="3200" dirty="0"/>
          </a:p>
        </p:txBody>
      </p:sp>
    </p:spTree>
    <p:extLst>
      <p:ext uri="{BB962C8B-B14F-4D97-AF65-F5344CB8AC3E}">
        <p14:creationId xmlns:p14="http://schemas.microsoft.com/office/powerpoint/2010/main" val="2190128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discoveries</a:t>
            </a:r>
            <a:endParaRPr lang="en-US" dirty="0"/>
          </a:p>
        </p:txBody>
      </p:sp>
      <p:sp>
        <p:nvSpPr>
          <p:cNvPr id="4" name="Content Placeholder 3"/>
          <p:cNvSpPr>
            <a:spLocks noGrp="1"/>
          </p:cNvSpPr>
          <p:nvPr>
            <p:ph idx="1"/>
          </p:nvPr>
        </p:nvSpPr>
        <p:spPr/>
        <p:txBody>
          <a:bodyPr>
            <a:normAutofit/>
          </a:bodyPr>
          <a:lstStyle/>
          <a:p>
            <a:r>
              <a:rPr lang="en-US" b="1" dirty="0" smtClean="0"/>
              <a:t>Lokiarchaeota, Asgard superphylum, and TACK superphylum</a:t>
            </a:r>
          </a:p>
        </p:txBody>
      </p:sp>
      <p:sp>
        <p:nvSpPr>
          <p:cNvPr id="9" name="TextBox 8"/>
          <p:cNvSpPr txBox="1"/>
          <p:nvPr/>
        </p:nvSpPr>
        <p:spPr>
          <a:xfrm>
            <a:off x="7476564" y="5857656"/>
            <a:ext cx="4128247" cy="369332"/>
          </a:xfrm>
          <a:prstGeom prst="rect">
            <a:avLst/>
          </a:prstGeom>
          <a:noFill/>
        </p:spPr>
        <p:txBody>
          <a:bodyPr wrap="square" rtlCol="0">
            <a:spAutoFit/>
          </a:bodyPr>
          <a:lstStyle/>
          <a:p>
            <a:pPr algn="r"/>
            <a:r>
              <a:rPr lang="en-US" dirty="0" err="1" smtClean="0"/>
              <a:t>Zaremba-Niedzwiedzka</a:t>
            </a:r>
            <a:r>
              <a:rPr lang="en-US" dirty="0" smtClean="0"/>
              <a:t> et. al, 2017, Nature</a:t>
            </a:r>
            <a:endParaRPr lang="en-US" dirty="0"/>
          </a:p>
        </p:txBody>
      </p:sp>
      <p:pic>
        <p:nvPicPr>
          <p:cNvPr id="10" name="Picture 9"/>
          <p:cNvPicPr>
            <a:picLocks noChangeAspect="1"/>
          </p:cNvPicPr>
          <p:nvPr/>
        </p:nvPicPr>
        <p:blipFill>
          <a:blip r:embed="rId3"/>
          <a:stretch>
            <a:fillRect/>
          </a:stretch>
        </p:blipFill>
        <p:spPr>
          <a:xfrm>
            <a:off x="2718405" y="3267144"/>
            <a:ext cx="6755187" cy="2455045"/>
          </a:xfrm>
          <a:prstGeom prst="rect">
            <a:avLst/>
          </a:prstGeom>
        </p:spPr>
      </p:pic>
    </p:spTree>
    <p:extLst>
      <p:ext uri="{BB962C8B-B14F-4D97-AF65-F5344CB8AC3E}">
        <p14:creationId xmlns:p14="http://schemas.microsoft.com/office/powerpoint/2010/main" val="926235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13607</TotalTime>
  <Words>2677</Words>
  <Application>Microsoft Office PowerPoint</Application>
  <PresentationFormat>Widescreen</PresentationFormat>
  <Paragraphs>217</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Garamond</vt:lpstr>
      <vt:lpstr>Wingdings</vt:lpstr>
      <vt:lpstr>Organic</vt:lpstr>
      <vt:lpstr>Rooting the Tree of Life</vt:lpstr>
      <vt:lpstr>Schedule</vt:lpstr>
      <vt:lpstr>Introduction: Two Domain Hypothesis</vt:lpstr>
      <vt:lpstr>Which tree shows the two domain hypothesis? </vt:lpstr>
      <vt:lpstr>Which tree shows the two domain hypothesis? </vt:lpstr>
      <vt:lpstr>Which tree shows the two domain hypothesis?</vt:lpstr>
      <vt:lpstr>Two vs. three domain hypothesis</vt:lpstr>
      <vt:lpstr>Topics:</vt:lpstr>
      <vt:lpstr>New discoveries</vt:lpstr>
      <vt:lpstr>Genes with eukaryotic complexity</vt:lpstr>
      <vt:lpstr>Improvements in phylogenetic analysis</vt:lpstr>
      <vt:lpstr>Improvements in phylogenetic analysis</vt:lpstr>
      <vt:lpstr>Improvements in phylogenetic analysis</vt:lpstr>
      <vt:lpstr>Room for improvement</vt:lpstr>
      <vt:lpstr>Research: Three Domain Hypothesis</vt:lpstr>
      <vt:lpstr>Pointers while searching for information</vt:lpstr>
      <vt:lpstr>New discoveries</vt:lpstr>
      <vt:lpstr>Genes with eukaryotic complexity </vt:lpstr>
      <vt:lpstr>Improvements in phylogenetic analysis</vt:lpstr>
      <vt:lpstr>Room for improvement</vt:lpstr>
      <vt:lpstr>Follow up Discussion: Two or Three Domains? </vt:lpstr>
      <vt:lpstr>Follow-up discussion: Two or three domains?</vt:lpstr>
      <vt:lpstr>Looking to the Future</vt:lpstr>
      <vt:lpstr>Looking to the Future</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Rooting the Tree of Life</dc:title>
  <dc:creator>Ivana Premasinghe</dc:creator>
  <cp:lastModifiedBy>Ivana Premasinghe</cp:lastModifiedBy>
  <cp:revision>144</cp:revision>
  <dcterms:created xsi:type="dcterms:W3CDTF">2017-10-21T05:04:52Z</dcterms:created>
  <dcterms:modified xsi:type="dcterms:W3CDTF">2017-10-31T18:37:52Z</dcterms:modified>
</cp:coreProperties>
</file>