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56" r:id="rId3"/>
    <p:sldId id="257" r:id="rId4"/>
    <p:sldId id="273" r:id="rId5"/>
    <p:sldId id="274" r:id="rId6"/>
    <p:sldId id="271" r:id="rId7"/>
    <p:sldId id="26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4"/>
    <p:restoredTop sz="94684"/>
  </p:normalViewPr>
  <p:slideViewPr>
    <p:cSldViewPr snapToGrid="0" snapToObjects="1">
      <p:cViewPr varScale="1">
        <p:scale>
          <a:sx n="112" d="100"/>
          <a:sy n="112" d="100"/>
        </p:scale>
        <p:origin x="22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C56B7-B93C-C245-9900-7ECC58D2BC88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0B2AE-9010-1E42-9765-8919B4F92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6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happened during the gap between earth’s formation and the origins of cellular life?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438C2-3BEB-B340-9C0F-190600BC0B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2E17-1A01-3449-8704-AF5BE865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72EB-0667-CD42-896C-F115A59FE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06AD-0605-404C-9F5B-F99AAD4B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86837-4544-CB44-80E7-F25FB214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DC53-797A-324E-B5DC-A5C47E8D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C6E0-CB1C-C541-85AA-B09E02B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AB418-644B-F547-A993-CB92E670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A775-B1C6-9545-B9D7-8A7A4BA3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FDF40-BF51-7743-B7EE-3D3DA81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A9630-9714-FF4D-BED5-2D025B4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DCE22-1AB6-6244-B1F7-1B848303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52DD8-9750-2B46-8EA8-B4323642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0EE8-6419-4E40-93F6-6D4E89A4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D90A3-749E-4F4C-860A-15422B2D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F3C91-FC13-BD42-A443-3AD7C5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744-EF00-2846-8904-6E651964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6641-6368-B044-A4BE-8C385CED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315E-9C79-9940-AFA4-F2F7AAEC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932C-ED8B-FA48-97E2-6C625D35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8956-73AF-FC47-B3C6-17FAB61D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542-3E05-0541-A978-AA614551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E8DC-5E57-F340-8198-AD8E9DE3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0A82F-8CE9-E84F-BD16-54BC1B5B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B58F-6B4A-9440-84EC-38822671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F949-424A-FB4D-B211-07C6E5AF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7901-E38D-AF4A-973F-EBD47302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E953-6E66-3D48-996E-1F47320AA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77E86-D54C-3F48-8C17-3398E554D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3E137-9DD8-5D4B-AA45-9BE0ADD9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FF00-1653-BA41-B4D7-61C006A6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FABBB-476F-E34B-8871-E9854394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3711-9A7D-3549-B914-A069F690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E420-E676-DA49-B81A-440A0BBE8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8708F-7506-584F-9A2A-109C8DE7C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B4A98-9DE6-F040-90E8-1A1994664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9BAC9-2DBA-F34E-8298-FF4BDE7BF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36AD-129A-9940-8995-1D78345A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C9067-E3A5-8248-A409-4FB0DC90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4BF3C-0A5D-1D42-988D-13DBB35A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3447-9FB6-334A-85E3-D201980B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E73E8-04E5-0744-833F-394F4109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84676-60C6-F343-B854-389D1D51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D6DDC-1E48-8C4D-B580-4469508D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C1477-2B7D-624E-B0C4-050FE186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AE89D-DD2B-3344-97BE-F361CE89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8A2D1-CD06-B444-91C8-69EDE1A7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6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CAF2-7537-DA4F-AEAE-0110EE10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8AC7-663D-C14D-B0CB-31781FEE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0B72E-73C2-6F43-9BFD-87561938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16984-BDF4-6649-AFB4-827B08A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4EE5D-7B62-5B44-83EB-BF274C6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DAE0C-A24D-B442-A93C-91B803E8D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5DE6-F9D3-E648-9FA9-41C0DE92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A184C-DE50-034A-A356-F1E1AEBC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F6896-4FB7-CC4A-85C2-4EA2172D3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6BE23-6E3F-4247-83A5-2E1C1B7E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30D91-8647-A54A-AB8B-2901D20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F37B8-FB51-1245-962D-87222BCF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BD92-7671-4040-896C-AB3572C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11EC9-CD7E-9541-BC1E-637C91F7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1F86-A531-2141-AA7A-2C19082B7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5B9F-6CC8-9148-B54C-092B998A3E2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D5A4-7A5F-EB48-B6CC-CFA810BAF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5A18-E130-7A47-B01A-6E7547BB5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A5C6-630F-A34E-91DA-929F14A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2AC3-7065-211E-E543-4B1F172C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F307-BB17-DAE6-572E-8C102318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Syllabus updated</a:t>
            </a:r>
          </a:p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Send in your topic choices by </a:t>
            </a:r>
            <a:r>
              <a:rPr lang="en-US" b="1" dirty="0"/>
              <a:t>Friday at 11:59pm</a:t>
            </a:r>
            <a:endParaRPr lang="en-US" dirty="0"/>
          </a:p>
          <a:p>
            <a:pPr lvl="1"/>
            <a:r>
              <a:rPr lang="en-US" dirty="0"/>
              <a:t>Top 3 choices </a:t>
            </a:r>
          </a:p>
          <a:p>
            <a:pPr lvl="1"/>
            <a:r>
              <a:rPr lang="en-US" dirty="0"/>
              <a:t>Your partner’s name OR whether you’d like to be paired by topic choice.</a:t>
            </a:r>
          </a:p>
          <a:p>
            <a:pPr lvl="1"/>
            <a:r>
              <a:rPr lang="en-US" dirty="0"/>
              <a:t>Class roster is now 15 not 16 –One person won’t have a partner, but only needs to do lead discussion for ½ the time (like everyone else), I’ll do the other ½.</a:t>
            </a:r>
          </a:p>
        </p:txBody>
      </p:sp>
    </p:spTree>
    <p:extLst>
      <p:ext uri="{BB962C8B-B14F-4D97-AF65-F5344CB8AC3E}">
        <p14:creationId xmlns:p14="http://schemas.microsoft.com/office/powerpoint/2010/main" val="138196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03BE-80AB-224F-9891-71424C37C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Signs of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DDBB5-C304-8144-A822-30AFC16D3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Earth and first biosignatures</a:t>
            </a:r>
          </a:p>
        </p:txBody>
      </p:sp>
    </p:spTree>
    <p:extLst>
      <p:ext uri="{BB962C8B-B14F-4D97-AF65-F5344CB8AC3E}">
        <p14:creationId xmlns:p14="http://schemas.microsoft.com/office/powerpoint/2010/main" val="805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1692"/>
            <a:ext cx="8229600" cy="1143000"/>
          </a:xfrm>
        </p:spPr>
        <p:txBody>
          <a:bodyPr/>
          <a:lstStyle/>
          <a:p>
            <a:r>
              <a:rPr lang="en-US" dirty="0"/>
              <a:t>Origins: an overview &amp; deep time</a:t>
            </a:r>
          </a:p>
        </p:txBody>
      </p:sp>
      <p:pic>
        <p:nvPicPr>
          <p:cNvPr id="6" name="Content Placeholder 5" descr="figure_12_01_labeled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83" r="-14983"/>
          <a:stretch>
            <a:fillRect/>
          </a:stretch>
        </p:blipFill>
        <p:spPr>
          <a:xfrm>
            <a:off x="5057924" y="920681"/>
            <a:ext cx="5245641" cy="5878665"/>
          </a:xfrm>
        </p:spPr>
      </p:pic>
      <p:sp>
        <p:nvSpPr>
          <p:cNvPr id="3" name="TextBox 2"/>
          <p:cNvSpPr txBox="1"/>
          <p:nvPr/>
        </p:nvSpPr>
        <p:spPr>
          <a:xfrm>
            <a:off x="2363133" y="606701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of earth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3757" y="5023719"/>
            <a:ext cx="401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Anaerobic life; mostly </a:t>
            </a:r>
            <a:r>
              <a:rPr lang="en-US" dirty="0" err="1"/>
              <a:t>chemolithotrophic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3511" y="3722815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3512" y="3353483"/>
            <a:ext cx="157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Endosymbiosis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1022" y="2219461"/>
            <a:ext cx="152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3E520-F65D-AE49-9457-A3774ADD735A}"/>
              </a:ext>
            </a:extLst>
          </p:cNvPr>
          <p:cNvSpPr txBox="1"/>
          <p:nvPr/>
        </p:nvSpPr>
        <p:spPr>
          <a:xfrm>
            <a:off x="8178209" y="6488668"/>
            <a:ext cx="401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Brock Biology of Microorganisms, 15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6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B4A3-A555-808E-8191-9BFE9854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events in the formation of Earth (Hadean era)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29D0-C7AE-6E90-304F-6732512F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7146" cy="4351338"/>
          </a:xfrm>
        </p:spPr>
        <p:txBody>
          <a:bodyPr/>
          <a:lstStyle/>
          <a:p>
            <a:r>
              <a:rPr lang="en-US" dirty="0"/>
              <a:t>Accretion</a:t>
            </a:r>
          </a:p>
          <a:p>
            <a:r>
              <a:rPr lang="en-US" dirty="0"/>
              <a:t>Separation of the iron core from the liquid mantle</a:t>
            </a:r>
          </a:p>
          <a:p>
            <a:r>
              <a:rPr lang="en-US" dirty="0"/>
              <a:t> (formation of magnetic poles – timing unclear, maybe 4.4 Ga)</a:t>
            </a:r>
          </a:p>
          <a:p>
            <a:r>
              <a:rPr lang="en-US" dirty="0"/>
              <a:t>Moon</a:t>
            </a:r>
          </a:p>
          <a:p>
            <a:r>
              <a:rPr lang="en-US" dirty="0"/>
              <a:t>Crust</a:t>
            </a:r>
          </a:p>
          <a:p>
            <a:r>
              <a:rPr lang="en-US" dirty="0"/>
              <a:t>Water oceans</a:t>
            </a:r>
          </a:p>
          <a:p>
            <a:r>
              <a:rPr lang="en-US" dirty="0"/>
              <a:t>Late Heavy Bombardment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D0D64-7492-6C7F-B6BA-BEA041B1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55" y="146596"/>
            <a:ext cx="5181599" cy="67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3B6A-3C62-0D4F-5676-11249985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about the early earth?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9587-F8BF-D201-1A70-D0C5C8D1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Radioisotope ratio dating</a:t>
            </a:r>
          </a:p>
          <a:p>
            <a:r>
              <a:rPr lang="en-US" dirty="0"/>
              <a:t>Meteorite analysis</a:t>
            </a:r>
          </a:p>
          <a:p>
            <a:r>
              <a:rPr lang="en-US" dirty="0"/>
              <a:t>Old rocks that remain relatively undisturbed by geological activity (Jack Hills zircons, Greenland gneisses,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Zircons are the most reliable. They are very hard minerals, grow in layers like tree rings, and contain uranium, a radioactive mineral that is a highly accurate chronometer.</a:t>
            </a:r>
          </a:p>
          <a:p>
            <a:r>
              <a:rPr lang="en-US" dirty="0"/>
              <a:t>Still many parts of the Earth’s history are debated, unknown.</a:t>
            </a:r>
          </a:p>
        </p:txBody>
      </p:sp>
    </p:spTree>
    <p:extLst>
      <p:ext uri="{BB962C8B-B14F-4D97-AF65-F5344CB8AC3E}">
        <p14:creationId xmlns:p14="http://schemas.microsoft.com/office/powerpoint/2010/main" val="13879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5A8A-D262-1052-A917-00755B8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the earth vs origin of life: how do these fit on the deep timeline?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B54C-7F48-6504-ACE5-D4CD2B9E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 is 4.5-4.6 Billion years old (BYA)</a:t>
            </a:r>
          </a:p>
          <a:p>
            <a:r>
              <a:rPr lang="en-US" dirty="0"/>
              <a:t>According to fossil evidence, life was estimated to begin 3.9-4 BYA (Gray et al., 2017).</a:t>
            </a:r>
          </a:p>
          <a:p>
            <a:r>
              <a:rPr lang="en-US" dirty="0"/>
              <a:t>What happened during those 0.5 BYA?</a:t>
            </a:r>
          </a:p>
          <a:p>
            <a:pPr lvl="1"/>
            <a:r>
              <a:rPr lang="en-US" dirty="0"/>
              <a:t>Violent early earth during the Hadean </a:t>
            </a:r>
          </a:p>
          <a:p>
            <a:pPr lvl="1"/>
            <a:r>
              <a:rPr lang="en-US" dirty="0"/>
              <a:t>Cooling and condensation of the oceans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453-6587-524D-B093-16EA02A2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Oparin paper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47C8-6F81-7D4C-B281-D7D7E974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Oparin discusses :</a:t>
            </a:r>
          </a:p>
          <a:p>
            <a:pPr lvl="1"/>
            <a:r>
              <a:rPr lang="en-US" dirty="0"/>
              <a:t>how disproof of spontaneous generation led scientists to ask how life first originated if all extant life descended from other life. Provides a motivation for the entire Origins field.</a:t>
            </a:r>
          </a:p>
          <a:p>
            <a:pPr lvl="1"/>
            <a:r>
              <a:rPr lang="en-US" dirty="0"/>
              <a:t>Definition of life</a:t>
            </a:r>
          </a:p>
          <a:p>
            <a:pPr lvl="1"/>
            <a:r>
              <a:rPr lang="en-US" dirty="0"/>
              <a:t>Origin of the earth</a:t>
            </a:r>
          </a:p>
          <a:p>
            <a:pPr lvl="1"/>
            <a:r>
              <a:rPr lang="en-US" dirty="0"/>
              <a:t>First TESTABLE hypothesis about the origin of life.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4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D727-57A3-FE03-CE18-3991065E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Oparin’s ”surface origin”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79CE-4FBD-4526-A2CD-5C10656A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oceans formed, organic molecules had a place to aggregate to make more and more complex macromolecules</a:t>
            </a:r>
          </a:p>
          <a:p>
            <a:r>
              <a:rPr lang="en-US" dirty="0"/>
              <a:t>Eventually these molecules were encapsulated to make the first primordial cells</a:t>
            </a:r>
          </a:p>
          <a:p>
            <a:r>
              <a:rPr lang="en-US" dirty="0"/>
              <a:t>We can study living microorganisms to understand how the first cells formed.</a:t>
            </a:r>
          </a:p>
          <a:p>
            <a:r>
              <a:rPr lang="en-US" dirty="0">
                <a:solidFill>
                  <a:srgbClr val="FF0000"/>
                </a:solidFill>
              </a:rPr>
              <a:t>Subsurface hydrothermal vents were not yet been discovered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8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417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Announcements</vt:lpstr>
      <vt:lpstr>Signs of life</vt:lpstr>
      <vt:lpstr>Origins: an overview &amp; deep time</vt:lpstr>
      <vt:lpstr>Summary of events in the formation of Earth (Hadean era)</vt:lpstr>
      <vt:lpstr>How do we know about the early earth?</vt:lpstr>
      <vt:lpstr>Origin of the earth vs origin of life: how do these fit on the deep timeline?</vt:lpstr>
      <vt:lpstr>Why is the Oparin paper important?</vt:lpstr>
      <vt:lpstr>Oparin’s ”surface origin” 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Signs of life</dc:title>
  <dc:creator>Prof Amy Schmid, Ph.D.</dc:creator>
  <cp:lastModifiedBy>Prof Amy Schmid, Ph.D.</cp:lastModifiedBy>
  <cp:revision>43</cp:revision>
  <dcterms:created xsi:type="dcterms:W3CDTF">2019-09-03T21:05:25Z</dcterms:created>
  <dcterms:modified xsi:type="dcterms:W3CDTF">2025-01-22T18:07:26Z</dcterms:modified>
</cp:coreProperties>
</file>