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0" r:id="rId5"/>
    <p:sldId id="258" r:id="rId6"/>
    <p:sldId id="260" r:id="rId7"/>
    <p:sldId id="262" r:id="rId8"/>
    <p:sldId id="264" r:id="rId9"/>
    <p:sldId id="261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30"/>
  </p:normalViewPr>
  <p:slideViewPr>
    <p:cSldViewPr snapToGrid="0" snapToObjects="1">
      <p:cViewPr>
        <p:scale>
          <a:sx n="100" d="100"/>
          <a:sy n="100" d="100"/>
        </p:scale>
        <p:origin x="-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191D-5912-3349-BE3C-FEAA0A2B8B45}" type="datetimeFigureOut">
              <a:rPr lang="en-US" smtClean="0"/>
              <a:t>11/8/17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798C2-0086-B842-B677-720F42FB4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1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798C2-0086-B842-B677-720F42FB4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11/8/17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Universal Molecular Characteristics: Transcription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Mera Liccione</a:t>
            </a:r>
            <a:br>
              <a:rPr lang="en-US" dirty="0" smtClean="0"/>
            </a:br>
            <a:r>
              <a:rPr lang="en-US" dirty="0" smtClean="0"/>
              <a:t>Bio590S</a:t>
            </a:r>
            <a:br>
              <a:rPr lang="en-US" dirty="0" smtClean="0"/>
            </a:br>
            <a:r>
              <a:rPr lang="en-US" dirty="0" smtClean="0"/>
              <a:t>November 8,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3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Smollett’s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What is it? How does it work? What does it tell us?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What are the strengths of or advantages to using the technique?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What are the weaknesses or disadvantages to using the technique?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Ø"/>
              <a:tabLst/>
              <a:defRPr/>
            </a:pPr>
            <a:r>
              <a:rPr lang="en-US" dirty="0" smtClean="0"/>
              <a:t>Evaluate the use of it in Smollett (2017)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err="1" smtClean="0"/>
              <a:t>ChIP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endParaRPr lang="en-US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Alignment Motifs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Pairwise Genome-wide Correlation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681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701" y="244386"/>
            <a:ext cx="6409220" cy="5813514"/>
          </a:xfrm>
        </p:spPr>
        <p:txBody>
          <a:bodyPr/>
          <a:lstStyle/>
          <a:p>
            <a:r>
              <a:rPr lang="en-US" dirty="0" smtClean="0"/>
              <a:t>What does the current data (since 2011) say about the validity of the elongation-first hypothesis? Does it corroborate or challenge it? </a:t>
            </a:r>
          </a:p>
          <a:p>
            <a:r>
              <a:rPr lang="en-US" dirty="0" smtClean="0"/>
              <a:t>What is known about “simple” eukaryotes, such as </a:t>
            </a:r>
            <a:r>
              <a:rPr lang="en-US" dirty="0" err="1" smtClean="0"/>
              <a:t>protists</a:t>
            </a:r>
            <a:r>
              <a:rPr lang="en-US" dirty="0" smtClean="0"/>
              <a:t>, regarding their transcription machinery? How do these mechanisms fit in with what we know about other transcription mechanism, and what could it tell us about the machinery of LUCA?</a:t>
            </a:r>
          </a:p>
          <a:p>
            <a:r>
              <a:rPr lang="en-US" dirty="0" smtClean="0"/>
              <a:t>What influence, if any, does analysis of transcription machinery data exert on the three versus two domain tree argument? </a:t>
            </a:r>
          </a:p>
          <a:p>
            <a:r>
              <a:rPr lang="en-US" dirty="0" smtClean="0"/>
              <a:t>What is known about non-canonical RNAPs and how does that data fit in to the evolutionary history of transcription?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4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Elevator Pitch R21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4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</a:t>
            </a:r>
            <a:br>
              <a:rPr lang="en-US" dirty="0" smtClean="0"/>
            </a:br>
            <a:r>
              <a:rPr lang="en-US" dirty="0" smtClean="0"/>
              <a:t>Anatomy of an R21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Specific Aims</a:t>
            </a:r>
          </a:p>
          <a:p>
            <a:r>
              <a:rPr lang="en-US" sz="3600" dirty="0" smtClean="0"/>
              <a:t>Research Strategy</a:t>
            </a:r>
          </a:p>
          <a:p>
            <a:pPr lvl="1"/>
            <a:r>
              <a:rPr lang="en-US" sz="3600" dirty="0" smtClean="0"/>
              <a:t>Significance</a:t>
            </a:r>
          </a:p>
          <a:p>
            <a:pPr lvl="1"/>
            <a:r>
              <a:rPr lang="en-US" sz="3600" dirty="0" smtClean="0"/>
              <a:t>Innovation </a:t>
            </a:r>
          </a:p>
          <a:p>
            <a:pPr lvl="1"/>
            <a:r>
              <a:rPr lang="en-US" sz="3600" dirty="0" smtClean="0"/>
              <a:t>Approach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challenge!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your discussion question, identify a gap in the current literature </a:t>
            </a:r>
          </a:p>
          <a:p>
            <a:pPr lvl="1"/>
            <a:r>
              <a:rPr lang="en-US" dirty="0" smtClean="0"/>
              <a:t>What do we not know? </a:t>
            </a:r>
          </a:p>
          <a:p>
            <a:r>
              <a:rPr lang="en-US" dirty="0" smtClean="0"/>
              <a:t>Formulate a research question and hypothesis </a:t>
            </a:r>
          </a:p>
          <a:p>
            <a:r>
              <a:rPr lang="en-US" dirty="0" smtClean="0"/>
              <a:t>Select one aim </a:t>
            </a:r>
          </a:p>
          <a:p>
            <a:pPr lvl="1"/>
            <a:r>
              <a:rPr lang="en-US" dirty="0" smtClean="0"/>
              <a:t>What’s one piece of the puzzle you can solve with an experiment/analysis? </a:t>
            </a:r>
          </a:p>
          <a:p>
            <a:r>
              <a:rPr lang="en-US" dirty="0" smtClean="0"/>
              <a:t>Describe your methods and rationale </a:t>
            </a:r>
          </a:p>
          <a:p>
            <a:pPr lvl="1"/>
            <a:r>
              <a:rPr lang="en-US" dirty="0" smtClean="0"/>
              <a:t>What do we think? What do we know? What can we prove?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842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05 </a:t>
            </a:r>
            <a:r>
              <a:rPr lang="mr-IN" dirty="0" smtClean="0"/>
              <a:t>–</a:t>
            </a:r>
            <a:r>
              <a:rPr lang="en-US" dirty="0" smtClean="0"/>
              <a:t> 3</a:t>
            </a:r>
            <a:r>
              <a:rPr lang="en-US" baseline="30000" dirty="0" smtClean="0"/>
              <a:t>20</a:t>
            </a:r>
            <a:r>
              <a:rPr lang="en-US" dirty="0" smtClean="0"/>
              <a:t>: Review Key Topics</a:t>
            </a:r>
          </a:p>
          <a:p>
            <a:pPr lvl="1"/>
            <a:r>
              <a:rPr lang="en-US" dirty="0" smtClean="0"/>
              <a:t>Transcription Mechanisms </a:t>
            </a:r>
          </a:p>
          <a:p>
            <a:pPr lvl="1"/>
            <a:r>
              <a:rPr lang="en-US" dirty="0" smtClean="0"/>
              <a:t>Transcription Regulation</a:t>
            </a:r>
          </a:p>
          <a:p>
            <a:pPr lvl="1"/>
            <a:r>
              <a:rPr lang="en-US" dirty="0" smtClean="0"/>
              <a:t>Elongation First Hypothesis</a:t>
            </a:r>
          </a:p>
          <a:p>
            <a:pPr lvl="1"/>
            <a:r>
              <a:rPr lang="en-US" dirty="0" smtClean="0"/>
              <a:t>Other RNA polymerases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20 </a:t>
            </a:r>
            <a:r>
              <a:rPr lang="mr-IN" dirty="0" smtClean="0"/>
              <a:t>–</a:t>
            </a:r>
            <a:r>
              <a:rPr lang="en-US" dirty="0" smtClean="0"/>
              <a:t> 3</a:t>
            </a:r>
            <a:r>
              <a:rPr lang="en-US" baseline="30000" dirty="0" smtClean="0"/>
              <a:t>45</a:t>
            </a:r>
            <a:r>
              <a:rPr lang="en-US" dirty="0"/>
              <a:t>:</a:t>
            </a:r>
            <a:r>
              <a:rPr lang="en-US" dirty="0" smtClean="0"/>
              <a:t> Journal Club of Smollett Paper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45 </a:t>
            </a:r>
            <a:r>
              <a:rPr lang="mr-IN" dirty="0" smtClean="0"/>
              <a:t>–</a:t>
            </a:r>
            <a:r>
              <a:rPr lang="en-US" dirty="0" smtClean="0"/>
              <a:t> 4</a:t>
            </a:r>
            <a:r>
              <a:rPr lang="en-US" baseline="30000" dirty="0" smtClean="0"/>
              <a:t>15</a:t>
            </a:r>
            <a:r>
              <a:rPr lang="en-US" dirty="0" smtClean="0"/>
              <a:t>: Research discussion questions 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15</a:t>
            </a:r>
            <a:r>
              <a:rPr lang="mr-IN" dirty="0"/>
              <a:t> –</a:t>
            </a:r>
            <a:r>
              <a:rPr lang="en-US" dirty="0" smtClean="0"/>
              <a:t> 4</a:t>
            </a:r>
            <a:r>
              <a:rPr lang="en-US" baseline="30000" dirty="0" smtClean="0"/>
              <a:t>30</a:t>
            </a:r>
            <a:r>
              <a:rPr lang="en-US" dirty="0" smtClean="0"/>
              <a:t>: Discuss Findings </a:t>
            </a:r>
          </a:p>
          <a:p>
            <a:r>
              <a:rPr lang="en-US" dirty="0" smtClean="0"/>
              <a:t>4</a:t>
            </a:r>
            <a:r>
              <a:rPr lang="en-US" baseline="30000" dirty="0" smtClean="0"/>
              <a:t>30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5</a:t>
            </a:r>
            <a:r>
              <a:rPr lang="en-US" baseline="30000" dirty="0" smtClean="0"/>
              <a:t>10</a:t>
            </a:r>
            <a:r>
              <a:rPr lang="en-US" dirty="0" smtClean="0"/>
              <a:t>: “Elevator-Pitch R21” Activity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16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of Transcription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220" y="614610"/>
            <a:ext cx="5843587" cy="5499100"/>
          </a:xfrm>
        </p:spPr>
      </p:pic>
    </p:spTree>
    <p:extLst>
      <p:ext uri="{BB962C8B-B14F-4D97-AF65-F5344CB8AC3E}">
        <p14:creationId xmlns:p14="http://schemas.microsoft.com/office/powerpoint/2010/main" val="206240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of Transcription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6753"/>
          <a:stretch/>
        </p:blipFill>
        <p:spPr>
          <a:xfrm>
            <a:off x="5050390" y="794719"/>
            <a:ext cx="6394220" cy="4624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1384" y="5419166"/>
            <a:ext cx="3587926" cy="308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4" dirty="0"/>
              <a:t>Hinton (2013) Annual Rev Microbiol 67:113-39 </a:t>
            </a:r>
          </a:p>
        </p:txBody>
      </p:sp>
    </p:spTree>
    <p:extLst>
      <p:ext uri="{BB962C8B-B14F-4D97-AF65-F5344CB8AC3E}">
        <p14:creationId xmlns:p14="http://schemas.microsoft.com/office/powerpoint/2010/main" val="128162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Conserved Mechanism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956544"/>
            <a:ext cx="6281738" cy="294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13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Differences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241423" y="803186"/>
            <a:ext cx="3978080" cy="4983535"/>
            <a:chOff x="-1940491" y="1121779"/>
            <a:chExt cx="4480536" cy="4983533"/>
          </a:xfrm>
        </p:grpSpPr>
        <p:sp>
          <p:nvSpPr>
            <p:cNvPr id="6" name="Rectangle 5"/>
            <p:cNvSpPr/>
            <p:nvPr/>
          </p:nvSpPr>
          <p:spPr>
            <a:xfrm>
              <a:off x="-1940491" y="1121779"/>
              <a:ext cx="4480536" cy="49835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4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-1876318" y="1182688"/>
              <a:ext cx="4368800" cy="4910915"/>
              <a:chOff x="2133600" y="1371600"/>
              <a:chExt cx="4368800" cy="4910915"/>
            </a:xfrm>
          </p:grpSpPr>
          <p:grpSp>
            <p:nvGrpSpPr>
              <p:cNvPr id="8" name="Group 11"/>
              <p:cNvGrpSpPr>
                <a:grpSpLocks/>
              </p:cNvGrpSpPr>
              <p:nvPr/>
            </p:nvGrpSpPr>
            <p:grpSpPr bwMode="auto">
              <a:xfrm>
                <a:off x="3806825" y="1371600"/>
                <a:ext cx="2695575" cy="1188311"/>
                <a:chOff x="4876800" y="1447800"/>
                <a:chExt cx="2743200" cy="1336849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5295900" y="1738639"/>
                  <a:ext cx="1142999" cy="58546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lvl1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4572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9144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1371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18288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4">
                      <a:solidFill>
                        <a:srgbClr val="FFFFFF"/>
                      </a:solidFill>
                      <a:latin typeface="Symbol" charset="0"/>
                    </a:rPr>
                    <a:t>s</a:t>
                  </a:r>
                  <a:endParaRPr lang="en-US" sz="1404">
                    <a:solidFill>
                      <a:srgbClr val="FFFFFF"/>
                    </a:solidFill>
                    <a:latin typeface="Calibri" charset="0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6400800" y="1447800"/>
                  <a:ext cx="1005050" cy="106680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 prstMaterial="metal">
                  <a:bevelT w="184150" h="1079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4" dirty="0"/>
                    <a:t>RNA Pol</a:t>
                  </a:r>
                </a:p>
              </p:txBody>
            </p:sp>
            <p:grpSp>
              <p:nvGrpSpPr>
                <p:cNvPr id="42" name="Group 41"/>
                <p:cNvGrpSpPr>
                  <a:grpSpLocks/>
                </p:cNvGrpSpPr>
                <p:nvPr/>
              </p:nvGrpSpPr>
              <p:grpSpPr bwMode="auto">
                <a:xfrm>
                  <a:off x="4876800" y="2133600"/>
                  <a:ext cx="2743200" cy="651049"/>
                  <a:chOff x="4876800" y="2133600"/>
                  <a:chExt cx="2743200" cy="651049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4876800" y="2362200"/>
                    <a:ext cx="2743200" cy="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Elbow Connector 43"/>
                  <p:cNvCxnSpPr/>
                  <p:nvPr/>
                </p:nvCxnSpPr>
                <p:spPr>
                  <a:xfrm flipV="1">
                    <a:off x="6781531" y="2133600"/>
                    <a:ext cx="610677" cy="228600"/>
                  </a:xfrm>
                  <a:prstGeom prst="bentConnector3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29201" y="2252990"/>
                    <a:ext cx="762000" cy="484747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100" dirty="0"/>
                      <a:t>TTGACA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096000" y="2252989"/>
                    <a:ext cx="762000" cy="484747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100" dirty="0"/>
                      <a:t>TATAAT</a:t>
                    </a:r>
                  </a:p>
                </p:txBody>
              </p:sp>
              <p:sp>
                <p:nvSpPr>
                  <p:cNvPr id="47" name="Text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81600" y="2438398"/>
                    <a:ext cx="602666" cy="3462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/>
                      <a:t>-35</a:t>
                    </a:r>
                  </a:p>
                </p:txBody>
              </p:sp>
              <p:sp>
                <p:nvSpPr>
                  <p:cNvPr id="48" name="Text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248401" y="2438400"/>
                    <a:ext cx="602666" cy="3462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/>
                      <a:t>-10</a:t>
                    </a:r>
                  </a:p>
                </p:txBody>
              </p:sp>
              <p:sp>
                <p:nvSpPr>
                  <p:cNvPr id="49" name="Text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72450" y="2362200"/>
                    <a:ext cx="528322" cy="3462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/>
                      <a:t>+1</a:t>
                    </a:r>
                  </a:p>
                </p:txBody>
              </p:sp>
            </p:grpSp>
          </p:grpSp>
          <p:grpSp>
            <p:nvGrpSpPr>
              <p:cNvPr id="9" name="Group 12"/>
              <p:cNvGrpSpPr>
                <a:grpSpLocks/>
              </p:cNvGrpSpPr>
              <p:nvPr/>
            </p:nvGrpSpPr>
            <p:grpSpPr bwMode="auto">
              <a:xfrm>
                <a:off x="3581400" y="4619629"/>
                <a:ext cx="2921000" cy="1662886"/>
                <a:chOff x="4724400" y="4492823"/>
                <a:chExt cx="2971800" cy="187013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5410822" y="5256956"/>
                  <a:ext cx="381166" cy="341004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4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5029656" y="5333727"/>
                  <a:ext cx="381166" cy="341003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4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4876220" y="5603315"/>
                  <a:ext cx="381166" cy="341004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404"/>
                </a:p>
              </p:txBody>
            </p:sp>
            <p:grpSp>
              <p:nvGrpSpPr>
                <p:cNvPr id="30" name="Group 29"/>
                <p:cNvGrpSpPr>
                  <a:grpSpLocks/>
                </p:cNvGrpSpPr>
                <p:nvPr/>
              </p:nvGrpSpPr>
              <p:grpSpPr bwMode="auto">
                <a:xfrm>
                  <a:off x="4724400" y="4492823"/>
                  <a:ext cx="2971800" cy="1870138"/>
                  <a:chOff x="4724400" y="4492823"/>
                  <a:chExt cx="2971800" cy="1870138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5105400" y="5407223"/>
                    <a:ext cx="838200" cy="533400"/>
                  </a:xfrm>
                  <a:prstGeom prst="ellipse">
                    <a:avLst/>
                  </a:prstGeom>
                  <a:solidFill>
                    <a:schemeClr val="tx2">
                      <a:lumMod val="75000"/>
                    </a:schemeClr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freezing" dir="t"/>
                  </a:scene3d>
                  <a:sp3d prstMaterial="dkEdge">
                    <a:bevelT w="171450" h="139700"/>
                    <a:bevelB w="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400" b="1" dirty="0">
                        <a:ln w="12700">
                          <a:solidFill>
                            <a:schemeClr val="tx2">
                              <a:satMod val="155000"/>
                            </a:schemeClr>
                          </a:solidFill>
                          <a:prstDash val="solid"/>
                        </a:ln>
                        <a:solidFill>
                          <a:schemeClr val="bg2">
                            <a:tint val="85000"/>
                            <a:satMod val="155000"/>
                          </a:schemeClr>
                        </a:solidFill>
                        <a:effectLst>
                          <a:outerShdw blurRad="41275" dist="20320" dir="18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a:rPr>
                      <a:t>TBP</a:t>
                    </a: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6096000" y="4492823"/>
                    <a:ext cx="1600200" cy="1524000"/>
                  </a:xfrm>
                  <a:prstGeom prst="ellipse">
                    <a:avLst/>
                  </a:prstGeom>
                  <a:scene3d>
                    <a:camera prst="orthographicFront"/>
                    <a:lightRig rig="threePt" dir="t"/>
                  </a:scene3d>
                  <a:sp3d prstMaterial="metal">
                    <a:bevelT w="184150" h="10795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404" dirty="0"/>
                      <a:t>RNA Pol</a:t>
                    </a:r>
                  </a:p>
                </p:txBody>
              </p:sp>
              <p:grpSp>
                <p:nvGrpSpPr>
                  <p:cNvPr id="33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724400" y="5712223"/>
                    <a:ext cx="2742454" cy="650738"/>
                    <a:chOff x="4876800" y="5029400"/>
                    <a:chExt cx="2742454" cy="650738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>
                      <a:off x="4876800" y="5257926"/>
                      <a:ext cx="2742454" cy="0"/>
                    </a:xfrm>
                    <a:prstGeom prst="line">
                      <a:avLst/>
                    </a:prstGeom>
                    <a:ln/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Elbow Connector 35"/>
                    <p:cNvCxnSpPr/>
                    <p:nvPr/>
                  </p:nvCxnSpPr>
                  <p:spPr>
                    <a:xfrm flipV="1">
                      <a:off x="6781013" y="5029400"/>
                      <a:ext cx="610511" cy="228526"/>
                    </a:xfrm>
                    <a:prstGeom prst="bentConnector3">
                      <a:avLst/>
                    </a:prstGeom>
                    <a:ln>
                      <a:tailEnd type="arrow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5410201" y="5148590"/>
                      <a:ext cx="609600" cy="484590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>
                      <a:sp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TATA</a:t>
                      </a:r>
                    </a:p>
                  </p:txBody>
                </p:sp>
                <p:sp>
                  <p:nvSpPr>
                    <p:cNvPr id="38" name="Text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486400" y="5334002"/>
                      <a:ext cx="602502" cy="3461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eaLnBrk="1" hangingPunct="1"/>
                      <a:r>
                        <a:rPr lang="en-US" sz="1400" b="1"/>
                        <a:t>-30</a:t>
                      </a:r>
                    </a:p>
                  </p:txBody>
                </p:sp>
                <p:sp>
                  <p:nvSpPr>
                    <p:cNvPr id="39" name="Text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58000" y="5254822"/>
                      <a:ext cx="528178" cy="34613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  <a:cs typeface="ＭＳ Ｐゴシック" charset="0"/>
                        </a:defRPr>
                      </a:lvl1pPr>
                      <a:lvl2pPr marL="742950" indent="-28575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2pPr>
                      <a:lvl3pPr marL="11430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3pPr>
                      <a:lvl4pPr marL="16002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4pPr>
                      <a:lvl5pPr marL="2057400" indent="-228600" eaLnBrk="0" hangingPunct="0"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0"/>
                        </a:defRPr>
                      </a:lvl9pPr>
                    </a:lstStyle>
                    <a:p>
                      <a:pPr eaLnBrk="1" hangingPunct="1"/>
                      <a:r>
                        <a:rPr lang="en-US" sz="1400" b="1"/>
                        <a:t>+1</a:t>
                      </a:r>
                    </a:p>
                  </p:txBody>
                </p:sp>
              </p:grpSp>
              <p:sp>
                <p:nvSpPr>
                  <p:cNvPr id="34" name="Rounded Rectangle 33"/>
                  <p:cNvSpPr/>
                  <p:nvPr/>
                </p:nvSpPr>
                <p:spPr>
                  <a:xfrm>
                    <a:off x="5867400" y="5407223"/>
                    <a:ext cx="762000" cy="533400"/>
                  </a:xfrm>
                  <a:prstGeom prst="roundRect">
                    <a:avLst/>
                  </a:prstGeom>
                  <a:solidFill>
                    <a:srgbClr val="45661C"/>
                  </a:solidFill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400" dirty="0"/>
                      <a:t>TFIIB</a:t>
                    </a:r>
                  </a:p>
                </p:txBody>
              </p:sp>
            </p:grpSp>
          </p:grpSp>
          <p:grpSp>
            <p:nvGrpSpPr>
              <p:cNvPr id="10" name="Group 13"/>
              <p:cNvGrpSpPr>
                <a:grpSpLocks/>
              </p:cNvGrpSpPr>
              <p:nvPr/>
            </p:nvGrpSpPr>
            <p:grpSpPr bwMode="auto">
              <a:xfrm>
                <a:off x="3730625" y="2725739"/>
                <a:ext cx="2771775" cy="1594708"/>
                <a:chOff x="4876800" y="2362200"/>
                <a:chExt cx="2819400" cy="1794047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5257800" y="3200400"/>
                  <a:ext cx="838200" cy="533400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freezing" dir="t"/>
                </a:scene3d>
                <a:sp3d prstMaterial="dkEdge">
                  <a:bevelT w="171450" h="139700"/>
                  <a:bevelB w="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b="1" dirty="0">
                      <a:ln w="12700">
                        <a:solidFill>
                          <a:schemeClr val="tx2">
                            <a:satMod val="155000"/>
                          </a:schemeClr>
                        </a:solidFill>
                        <a:prstDash val="solid"/>
                      </a:ln>
                      <a:solidFill>
                        <a:schemeClr val="bg2">
                          <a:tint val="85000"/>
                          <a:satMod val="155000"/>
                        </a:schemeClr>
                      </a:solidFill>
                      <a:effectLst>
                        <a:outerShdw blurRad="41275" dist="20320" dir="1800000" algn="tl" rotWithShape="0">
                          <a:srgbClr val="000000">
                            <a:alpha val="40000"/>
                          </a:srgbClr>
                        </a:outerShdw>
                      </a:effectLst>
                    </a:rPr>
                    <a:t>TBP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248400" y="2362200"/>
                  <a:ext cx="1447800" cy="1447800"/>
                </a:xfrm>
                <a:prstGeom prst="ellipse">
                  <a:avLst/>
                </a:prstGeom>
                <a:scene3d>
                  <a:camera prst="orthographicFront"/>
                  <a:lightRig rig="threePt" dir="t"/>
                </a:scene3d>
                <a:sp3d prstMaterial="metal">
                  <a:bevelT w="184150" h="10795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4" dirty="0"/>
                    <a:t>RNA Pol</a:t>
                  </a:r>
                </a:p>
              </p:txBody>
            </p:sp>
            <p:grpSp>
              <p:nvGrpSpPr>
                <p:cNvPr id="20" name="Group 19"/>
                <p:cNvGrpSpPr>
                  <a:grpSpLocks/>
                </p:cNvGrpSpPr>
                <p:nvPr/>
              </p:nvGrpSpPr>
              <p:grpSpPr bwMode="auto">
                <a:xfrm>
                  <a:off x="4876800" y="3505201"/>
                  <a:ext cx="2743506" cy="651046"/>
                  <a:chOff x="4876800" y="3505201"/>
                  <a:chExt cx="2743506" cy="651046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4876800" y="3733801"/>
                    <a:ext cx="2743506" cy="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Elbow Connector 22"/>
                  <p:cNvCxnSpPr/>
                  <p:nvPr/>
                </p:nvCxnSpPr>
                <p:spPr>
                  <a:xfrm flipV="1">
                    <a:off x="6782237" y="3505201"/>
                    <a:ext cx="608771" cy="228600"/>
                  </a:xfrm>
                  <a:prstGeom prst="bentConnector3">
                    <a:avLst/>
                  </a:prstGeom>
                  <a:ln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181599" y="3624589"/>
                    <a:ext cx="1066800" cy="484748"/>
                  </a:xfrm>
                  <a:prstGeom prst="rect">
                    <a:avLst/>
                  </a:prstGeom>
                  <a:ln>
                    <a:noFill/>
                  </a:ln>
                  <a:effectLst>
                    <a:outerShdw blurRad="44450" dist="27940" dir="5400000" algn="ctr">
                      <a:srgbClr val="000000">
                        <a:alpha val="32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balanced" dir="t">
                      <a:rot lat="0" lon="0" rev="8700000"/>
                    </a:lightRig>
                  </a:scene3d>
                  <a:sp3d>
                    <a:bevelT w="190500" h="38100"/>
                  </a:sp3d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sz="1100" dirty="0"/>
                      <a:t>TTTA(A/T)A</a:t>
                    </a:r>
                  </a:p>
                </p:txBody>
              </p:sp>
              <p:sp>
                <p:nvSpPr>
                  <p:cNvPr id="25" name="Text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72451" y="3730824"/>
                    <a:ext cx="528069" cy="3462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/>
                      <a:t>+1</a:t>
                    </a:r>
                  </a:p>
                </p:txBody>
              </p:sp>
              <p:sp>
                <p:nvSpPr>
                  <p:cNvPr id="26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0849" y="3809998"/>
                    <a:ext cx="602378" cy="34624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/>
                      <a:t>-30</a:t>
                    </a:r>
                  </a:p>
                </p:txBody>
              </p:sp>
            </p:grpSp>
            <p:sp>
              <p:nvSpPr>
                <p:cNvPr id="21" name="Rounded Rectangle 20"/>
                <p:cNvSpPr/>
                <p:nvPr/>
              </p:nvSpPr>
              <p:spPr>
                <a:xfrm>
                  <a:off x="6019800" y="3200400"/>
                  <a:ext cx="762000" cy="533400"/>
                </a:xfrm>
                <a:prstGeom prst="roundRect">
                  <a:avLst/>
                </a:prstGeom>
                <a:solidFill>
                  <a:srgbClr val="45661C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400" dirty="0"/>
                    <a:t>TFB</a:t>
                  </a:r>
                </a:p>
              </p:txBody>
            </p:sp>
          </p:grpSp>
          <p:sp>
            <p:nvSpPr>
              <p:cNvPr id="11" name="TextBox 14"/>
              <p:cNvSpPr txBox="1">
                <a:spLocks noChangeArrowheads="1"/>
              </p:cNvSpPr>
              <p:nvPr/>
            </p:nvSpPr>
            <p:spPr bwMode="auto">
              <a:xfrm>
                <a:off x="2133600" y="1981200"/>
                <a:ext cx="18658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 dirty="0"/>
                  <a:t>Bacteria</a:t>
                </a:r>
              </a:p>
            </p:txBody>
          </p:sp>
          <p:sp>
            <p:nvSpPr>
              <p:cNvPr id="12" name="TextBox 15"/>
              <p:cNvSpPr txBox="1">
                <a:spLocks noChangeArrowheads="1"/>
              </p:cNvSpPr>
              <p:nvPr/>
            </p:nvSpPr>
            <p:spPr bwMode="auto">
              <a:xfrm>
                <a:off x="2133600" y="3675065"/>
                <a:ext cx="186585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/>
                  <a:t>Archaea</a:t>
                </a:r>
              </a:p>
            </p:txBody>
          </p:sp>
          <p:sp>
            <p:nvSpPr>
              <p:cNvPr id="13" name="TextBox 16"/>
              <p:cNvSpPr txBox="1">
                <a:spLocks noChangeArrowheads="1"/>
              </p:cNvSpPr>
              <p:nvPr/>
            </p:nvSpPr>
            <p:spPr bwMode="auto">
              <a:xfrm>
                <a:off x="2133600" y="5649912"/>
                <a:ext cx="1843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/>
                  <a:t>Eukarya</a:t>
                </a: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730625" y="1782763"/>
                <a:ext cx="509588" cy="304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4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945063" y="1782763"/>
                <a:ext cx="511175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4" dirty="0">
                    <a:solidFill>
                      <a:srgbClr val="000000"/>
                    </a:solidFill>
                  </a:rPr>
                  <a:t>R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3627438" y="3589338"/>
                <a:ext cx="509587" cy="304800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4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4841875" y="3589338"/>
                <a:ext cx="511175" cy="3048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404" dirty="0">
                    <a:solidFill>
                      <a:srgbClr val="000000"/>
                    </a:solidFill>
                  </a:rPr>
                  <a:t>R</a:t>
                </a:r>
              </a:p>
            </p:txBody>
          </p:sp>
        </p:grpSp>
      </p:grpSp>
      <p:sp>
        <p:nvSpPr>
          <p:cNvPr id="50" name="TextBox 49"/>
          <p:cNvSpPr txBox="1"/>
          <p:nvPr/>
        </p:nvSpPr>
        <p:spPr>
          <a:xfrm>
            <a:off x="6783986" y="5867681"/>
            <a:ext cx="3587926" cy="3083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4" dirty="0"/>
              <a:t>Hinton (2013) Annual Rev Microbiol 67:113-39 </a:t>
            </a:r>
          </a:p>
        </p:txBody>
      </p:sp>
    </p:spTree>
    <p:extLst>
      <p:ext uri="{BB962C8B-B14F-4D97-AF65-F5344CB8AC3E}">
        <p14:creationId xmlns:p14="http://schemas.microsoft.com/office/powerpoint/2010/main" val="119759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Elongation First 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1" y="-150459"/>
            <a:ext cx="3865418" cy="3643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What’s there? What isn’t? </a:t>
            </a:r>
          </a:p>
          <a:p>
            <a:r>
              <a:rPr lang="en-US" dirty="0" smtClean="0"/>
              <a:t>Conserved transcription factors </a:t>
            </a:r>
          </a:p>
          <a:p>
            <a:pPr lvl="1"/>
            <a:r>
              <a:rPr lang="en-US" dirty="0" smtClean="0"/>
              <a:t>Spt5-SPT5-NusG Family </a:t>
            </a:r>
          </a:p>
          <a:p>
            <a:r>
              <a:rPr lang="en-US" dirty="0" smtClean="0"/>
              <a:t>Absence of homologues</a:t>
            </a:r>
          </a:p>
          <a:p>
            <a:pPr lvl="1"/>
            <a:r>
              <a:rPr lang="en-US" dirty="0" smtClean="0"/>
              <a:t>Sigma factors</a:t>
            </a:r>
          </a:p>
          <a:p>
            <a:pPr lvl="1"/>
            <a:r>
              <a:rPr lang="en-US" dirty="0" smtClean="0"/>
              <a:t>TBP/TFIIB</a:t>
            </a:r>
          </a:p>
          <a:p>
            <a:r>
              <a:rPr lang="en-US" dirty="0" smtClean="0"/>
              <a:t>Number of evolutionary events </a:t>
            </a:r>
          </a:p>
          <a:p>
            <a:r>
              <a:rPr lang="en-US" dirty="0" smtClean="0"/>
              <a:t>Significance of Elongation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7" y="807237"/>
            <a:ext cx="62865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RNAPs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“Right handed” RNA polymerases</a:t>
            </a:r>
          </a:p>
          <a:p>
            <a:pPr lvl="1"/>
            <a:r>
              <a:rPr lang="en-US" dirty="0" smtClean="0"/>
              <a:t>RNA-dependent RNA polymerases</a:t>
            </a:r>
          </a:p>
          <a:p>
            <a:pPr lvl="1"/>
            <a:r>
              <a:rPr lang="en-US" dirty="0" smtClean="0"/>
              <a:t>Viral DNA-dependent DNA polymerases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746" y="279400"/>
            <a:ext cx="4495453" cy="433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7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Smollett’s Work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68" y="942109"/>
            <a:ext cx="7226452" cy="5214333"/>
          </a:xfrm>
        </p:spPr>
      </p:pic>
    </p:spTree>
    <p:extLst>
      <p:ext uri="{BB962C8B-B14F-4D97-AF65-F5344CB8AC3E}">
        <p14:creationId xmlns:p14="http://schemas.microsoft.com/office/powerpoint/2010/main" val="615357384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97</TotalTime>
  <Words>400</Words>
  <Application>Microsoft Macintosh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Mangal</vt:lpstr>
      <vt:lpstr>ＭＳ Ｐゴシック</vt:lpstr>
      <vt:lpstr>Rockwell</vt:lpstr>
      <vt:lpstr>Symbol</vt:lpstr>
      <vt:lpstr>Wingdings</vt:lpstr>
      <vt:lpstr>Atlas</vt:lpstr>
      <vt:lpstr>Universal Molecular Characteristics: Transcription </vt:lpstr>
      <vt:lpstr>Overview </vt:lpstr>
      <vt:lpstr>Core of Transcription </vt:lpstr>
      <vt:lpstr>Core of Transcription</vt:lpstr>
      <vt:lpstr>Conserved Mechanism </vt:lpstr>
      <vt:lpstr>Key Differences </vt:lpstr>
      <vt:lpstr>  Elongation First Hypothesis</vt:lpstr>
      <vt:lpstr>Other RNAPs</vt:lpstr>
      <vt:lpstr>Smollett’s Work </vt:lpstr>
      <vt:lpstr>Evaluating Smollett’s Methods </vt:lpstr>
      <vt:lpstr>Discussion Questions </vt:lpstr>
      <vt:lpstr>The Elevator Pitch R21 </vt:lpstr>
      <vt:lpstr>Critical Anatomy of an R21 </vt:lpstr>
      <vt:lpstr>Your challenge!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Molecular Characteristics: Transcription </dc:title>
  <dc:creator>Mera Liccione</dc:creator>
  <cp:lastModifiedBy>Mera Liccione</cp:lastModifiedBy>
  <cp:revision>13</cp:revision>
  <dcterms:created xsi:type="dcterms:W3CDTF">2017-11-08T02:21:32Z</dcterms:created>
  <dcterms:modified xsi:type="dcterms:W3CDTF">2017-11-08T19:16:14Z</dcterms:modified>
</cp:coreProperties>
</file>