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9" r:id="rId20"/>
    <p:sldId id="274" r:id="rId21"/>
    <p:sldId id="275" r:id="rId22"/>
    <p:sldId id="276" r:id="rId23"/>
    <p:sldId id="277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767" autoAdjust="0"/>
  </p:normalViewPr>
  <p:slideViewPr>
    <p:cSldViewPr snapToGrid="0">
      <p:cViewPr varScale="1">
        <p:scale>
          <a:sx n="116" d="100"/>
          <a:sy n="116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5B43-42F0-49EC-ACD1-4851455FF141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BEE2B-6A89-47D3-ABFE-FEA230865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1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some examples on the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FBEE2B-6A89-47D3-ABFE-FEA2308654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3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7C25-A3FF-61D5-E213-61AD25E87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054F8-8F5D-4AC2-5BB3-3E310B611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86E8F-D4AC-7E3D-20C9-EC707A65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781-8137-498D-9C8C-246080229871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4DCDE-C694-FA58-65F2-E4FC6361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5C42-A199-07DC-806C-43CF4FF0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A93-862D-48F7-9EE2-A6879888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6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69C0-0F9F-D2E1-A882-5A06512D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2D227-8F83-539E-93F7-C17AAA6ED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C5773-FEF1-C814-0FEC-E05E2DF1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781-8137-498D-9C8C-246080229871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9CCAF-E089-5F1C-B83B-AF07F1F3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6912-DD35-BDB1-53AD-76C1D2EB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A93-862D-48F7-9EE2-A6879888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7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2C409-EDC8-70F9-097B-7E7776ED9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6B5A7-7D12-317C-A87A-0D13D7F9F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2421-F8C1-6EEF-EB41-7457B87B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781-8137-498D-9C8C-246080229871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EF35D-6B7E-DF9A-F5E3-EDE4AF0E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76012-F85B-E3F0-DFBA-1EAEB711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A93-862D-48F7-9EE2-A6879888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5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E5F3-5970-AB98-D8A9-274D22FB4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FB5F-64EE-100C-EC1F-ABE35EBD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609AA-75A3-FC30-19A4-DB85B9DB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781-8137-498D-9C8C-246080229871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9DEAA-24EB-3993-8C4C-D11468CB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93B32-9021-F913-7F41-09D92F4B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A93-862D-48F7-9EE2-A6879888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4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DCD8-00EB-5849-0880-23EEB7CA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DF3E1-E747-FD02-748B-0C44F8982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19D58-97D1-06F2-7960-8928989A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781-8137-498D-9C8C-246080229871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8F382-28AE-007D-F712-44509A48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B51C7-5439-76B4-5F07-4BBAC10F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A93-862D-48F7-9EE2-A6879888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9138B-CB50-51BA-8ED5-9B63B256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8C74-B18D-8F92-A6D5-8E839667C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57963-971D-767D-D379-42871AFF7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0A2A7-74DD-2E09-8ECF-2E403C81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781-8137-498D-9C8C-246080229871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A947A-18E4-0929-B59C-DF9BC77A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812A3-4D8C-683A-506F-5F2C0A70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A93-862D-48F7-9EE2-A6879888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7228-9965-B522-EE86-339B80FE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39826-6101-7439-00C4-2B8447422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FB4DF-CDCA-E989-7F3E-0112649E7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76D1F-BD4F-C06E-A9AA-D05CB4559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C8094-6A59-3EB9-4097-488AE014F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1AD2C-D720-6343-7AE5-0CED55D6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781-8137-498D-9C8C-246080229871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130DF-DE4A-88AB-3FC9-1750203A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2A214-C858-2A10-FE67-DD85CDC7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A93-862D-48F7-9EE2-A6879888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2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EDEF-B022-414F-0B9F-DF97EFCF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95D1D-24FF-1DA2-B973-9461A2D5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781-8137-498D-9C8C-246080229871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0CD77-082F-8041-914C-D5DE9D3C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1C483-EBC4-429F-30F9-590A47B2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A93-862D-48F7-9EE2-A6879888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3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CB8FA-C5E2-C0D0-5F82-F4DC91CA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781-8137-498D-9C8C-246080229871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DB255-2CE3-E5A9-8019-1C2C718C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DDB09-0B83-0BD5-5E2F-0B81B98B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A93-862D-48F7-9EE2-A6879888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ED2D-7699-4D51-FAE3-DC206E4D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6231-64F3-20BB-A0DA-32B0E196C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65761-8EC3-C232-C0CC-314BF505D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DE314-1D52-69B9-8D45-01E2C555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781-8137-498D-9C8C-246080229871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00F62-DD86-4F25-06D4-6E8283BE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DD526-36F2-418B-25FC-47BB0022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A93-862D-48F7-9EE2-A6879888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1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4D3F-5B4D-78C8-A760-3592BE50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4115-CFF8-2811-89CE-A044336A6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8BEE7-2BF2-4F7D-3F10-0FF039A39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EA8AC-37C5-1D7C-3E85-0AA4BBD8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781-8137-498D-9C8C-246080229871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5AF3D-7DF8-209D-245D-D55BEF85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65BC4-56F0-1186-30B8-E8289ABD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1EA93-862D-48F7-9EE2-A6879888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8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F1C61-FFA1-B939-E919-A9A0A3F4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8C17-CD0F-CD29-831A-D7B77CB56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51CD-67C5-3782-6BBA-E50DA60F9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1F7781-8137-498D-9C8C-246080229871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2CC2-ED41-8B1C-431E-B86C4F85D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1BCEA-3FC3-5130-D253-297883C6E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51EA93-862D-48F7-9EE2-A68798882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B571-242D-3CCB-0315-1D017D8E8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statistical methods and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E1CF2-59C4-0373-390C-091727482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2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55E6-88A4-E2AF-3B27-708334D8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– Standard Error (of the mean)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47AB1E-74BF-12D3-C5DE-792F4D2C0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 measures the accuracy of our estimate of the population mean</a:t>
                </a:r>
              </a:p>
              <a:p>
                <a:pPr lvl="1"/>
                <a:r>
                  <a:rPr lang="en-US" dirty="0"/>
                  <a:t>IE, how close is our sample mean to the true, underlying population mean</a:t>
                </a:r>
              </a:p>
              <a:p>
                <a:r>
                  <a:rPr lang="en-US" dirty="0"/>
                  <a:t>Intuitively</a:t>
                </a:r>
              </a:p>
              <a:p>
                <a:pPr lvl="1"/>
                <a:r>
                  <a:rPr lang="en-US" dirty="0"/>
                  <a:t>Low SD should increase confidence</a:t>
                </a:r>
              </a:p>
              <a:p>
                <a:pPr lvl="1"/>
                <a:r>
                  <a:rPr lang="en-US" dirty="0"/>
                  <a:t>High sample size should increase confidence</a:t>
                </a:r>
              </a:p>
              <a:p>
                <a:r>
                  <a:rPr lang="en-US" dirty="0"/>
                  <a:t>Formula: </a:t>
                </a:r>
              </a:p>
              <a:p>
                <a:pPr lvl="1"/>
                <a:r>
                  <a:rPr lang="en-US" dirty="0"/>
                  <a:t>If we know population variance,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we don’t know population variance,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≈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47AB1E-74BF-12D3-C5DE-792F4D2C0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92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04A1-1C0E-F923-2D6F-26EC2C59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 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0536-168C-5C7E-E557-0735FE99E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134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our measurement experiment:</a:t>
            </a:r>
          </a:p>
          <a:p>
            <a:pPr lvl="1"/>
            <a:r>
              <a:rPr lang="en-US" dirty="0"/>
              <a:t>Lets say we want to know about the population of NCSSM students and we do not want to sample every student</a:t>
            </a:r>
          </a:p>
          <a:p>
            <a:pPr lvl="1"/>
            <a:r>
              <a:rPr lang="en-US" dirty="0"/>
              <a:t>Each of our two groups is an independent (?) sample of the population</a:t>
            </a:r>
          </a:p>
          <a:p>
            <a:pPr lvl="1"/>
            <a:r>
              <a:rPr lang="en-US" dirty="0"/>
              <a:t>Each group produces a sample mean </a:t>
            </a:r>
          </a:p>
          <a:p>
            <a:pPr lvl="1"/>
            <a:r>
              <a:rPr lang="en-US" dirty="0"/>
              <a:t>Lets now say we take more samples, each with their own sample mean</a:t>
            </a:r>
          </a:p>
          <a:p>
            <a:pPr lvl="1"/>
            <a:r>
              <a:rPr lang="en-US" dirty="0"/>
              <a:t>Given some mild conditions, the central limit theorem tells us that these sample means follow a normal distribution</a:t>
            </a:r>
          </a:p>
          <a:p>
            <a:pPr lvl="2"/>
            <a:r>
              <a:rPr lang="en-US" dirty="0"/>
              <a:t>Mean = population mean</a:t>
            </a:r>
          </a:p>
          <a:p>
            <a:pPr lvl="2"/>
            <a:r>
              <a:rPr lang="en-US" dirty="0"/>
              <a:t>SD = SE</a:t>
            </a:r>
          </a:p>
          <a:p>
            <a:pPr lvl="1"/>
            <a:r>
              <a:rPr lang="en-US" dirty="0"/>
              <a:t>Essentially, SE estimates how distant our sample mean is from the true mean</a:t>
            </a:r>
          </a:p>
          <a:p>
            <a:pPr lvl="2"/>
            <a:r>
              <a:rPr lang="en-US" dirty="0"/>
              <a:t>Here, lower is better!</a:t>
            </a:r>
          </a:p>
        </p:txBody>
      </p:sp>
    </p:spTree>
    <p:extLst>
      <p:ext uri="{BB962C8B-B14F-4D97-AF65-F5344CB8AC3E}">
        <p14:creationId xmlns:p14="http://schemas.microsoft.com/office/powerpoint/2010/main" val="180599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65BE-E295-E31D-2E94-7E91BD51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1E4D-DFDA-76E3-B2A9-E39C7BD5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AKA, how do I know that 2 groups are mathematically different?</a:t>
            </a:r>
          </a:p>
          <a:p>
            <a:pPr lvl="1"/>
            <a:r>
              <a:rPr lang="en-US" dirty="0"/>
              <a:t>How do I know that the differences I’m observing are (likely) not due to noise</a:t>
            </a:r>
          </a:p>
          <a:p>
            <a:r>
              <a:rPr lang="en-US" dirty="0"/>
              <a:t>First lets test your intuition, consider the following scenario</a:t>
            </a:r>
          </a:p>
          <a:p>
            <a:pPr lvl="1"/>
            <a:r>
              <a:rPr lang="en-US" dirty="0"/>
              <a:t>2 groups</a:t>
            </a:r>
          </a:p>
          <a:p>
            <a:pPr lvl="1"/>
            <a:r>
              <a:rPr lang="en-US" dirty="0"/>
              <a:t>10 individuals in each group</a:t>
            </a:r>
          </a:p>
          <a:p>
            <a:pPr lvl="1"/>
            <a:r>
              <a:rPr lang="en-US" dirty="0"/>
              <a:t>All individuals measured identically, same method etc.</a:t>
            </a:r>
          </a:p>
        </p:txBody>
      </p:sp>
    </p:spTree>
    <p:extLst>
      <p:ext uri="{BB962C8B-B14F-4D97-AF65-F5344CB8AC3E}">
        <p14:creationId xmlns:p14="http://schemas.microsoft.com/office/powerpoint/2010/main" val="143259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FFE7-C538-C0A4-5E67-8198C540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5AD4-65CF-84DA-8C19-BDB4B9F70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1 mean = 5.5</a:t>
            </a:r>
          </a:p>
          <a:p>
            <a:r>
              <a:rPr lang="en-US" dirty="0"/>
              <a:t>Group 2 mean = 6.5</a:t>
            </a:r>
          </a:p>
          <a:p>
            <a:r>
              <a:rPr lang="en-US" dirty="0"/>
              <a:t>Are these groups different?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 1 mean = 5.5</a:t>
            </a:r>
          </a:p>
          <a:p>
            <a:r>
              <a:rPr lang="en-US" dirty="0"/>
              <a:t>Group 2 mean = 600.5</a:t>
            </a:r>
          </a:p>
          <a:p>
            <a:r>
              <a:rPr lang="en-US" dirty="0"/>
              <a:t>Are these groups different?</a:t>
            </a:r>
          </a:p>
        </p:txBody>
      </p:sp>
    </p:spTree>
    <p:extLst>
      <p:ext uri="{BB962C8B-B14F-4D97-AF65-F5344CB8AC3E}">
        <p14:creationId xmlns:p14="http://schemas.microsoft.com/office/powerpoint/2010/main" val="3270428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36DA-1A09-1542-3317-E5A9DD2D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EB24-FD8F-372F-A0DE-A3BBD60A0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1 mean = 5.5</a:t>
            </a:r>
          </a:p>
          <a:p>
            <a:r>
              <a:rPr lang="en-US" dirty="0"/>
              <a:t>Group 2 mean = 6.5</a:t>
            </a:r>
          </a:p>
          <a:p>
            <a:r>
              <a:rPr lang="en-US" dirty="0"/>
              <a:t>Population SD = .05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 1 mean = 5.5</a:t>
            </a:r>
          </a:p>
          <a:p>
            <a:r>
              <a:rPr lang="en-US" dirty="0"/>
              <a:t>Group 2 mean = 600.5</a:t>
            </a:r>
          </a:p>
          <a:p>
            <a:r>
              <a:rPr lang="en-US" dirty="0"/>
              <a:t>Population SD = 1000</a:t>
            </a:r>
          </a:p>
        </p:txBody>
      </p:sp>
    </p:spTree>
    <p:extLst>
      <p:ext uri="{BB962C8B-B14F-4D97-AF65-F5344CB8AC3E}">
        <p14:creationId xmlns:p14="http://schemas.microsoft.com/office/powerpoint/2010/main" val="3920888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4112-6C5B-10AB-7145-3DD347C8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9A4D-526B-DBF1-E6DC-CAE4758FF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1 mean = 5.5</a:t>
            </a:r>
          </a:p>
          <a:p>
            <a:r>
              <a:rPr lang="en-US" dirty="0"/>
              <a:t>Group 2 mean = 6.5</a:t>
            </a:r>
          </a:p>
          <a:p>
            <a:r>
              <a:rPr lang="en-US" dirty="0"/>
              <a:t>Population SD =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Group 1 mean = 5.5</a:t>
            </a:r>
          </a:p>
          <a:p>
            <a:r>
              <a:rPr lang="en-US" dirty="0"/>
              <a:t>Group 2 mean = 600.5</a:t>
            </a:r>
          </a:p>
          <a:p>
            <a:r>
              <a:rPr lang="en-US" dirty="0"/>
              <a:t>Population SD = 150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0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C3F0-1DEF-1B32-7E7C-303C119B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T-tests and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182C-F9AC-D3C5-1BBE-C37E266E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Lets try and formalize our question a bit</a:t>
            </a:r>
          </a:p>
          <a:p>
            <a:r>
              <a:rPr lang="en-US" dirty="0"/>
              <a:t>Null Hypothesis:</a:t>
            </a:r>
          </a:p>
          <a:p>
            <a:pPr lvl="1"/>
            <a:r>
              <a:rPr lang="en-US" dirty="0"/>
              <a:t>The default, boring, status quo</a:t>
            </a:r>
          </a:p>
          <a:p>
            <a:pPr lvl="1"/>
            <a:r>
              <a:rPr lang="en-US" dirty="0"/>
              <a:t>How we expect the world would be if we had no data to tell us otherwise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o</a:t>
            </a:r>
            <a:r>
              <a:rPr lang="en-US" dirty="0"/>
              <a:t> : There is no difference between population A and B</a:t>
            </a:r>
          </a:p>
          <a:p>
            <a:r>
              <a:rPr lang="en-US" dirty="0"/>
              <a:t>Alternative hypothesis:</a:t>
            </a:r>
          </a:p>
          <a:p>
            <a:pPr lvl="1"/>
            <a:r>
              <a:rPr lang="en-US" dirty="0"/>
              <a:t>The exciting possibility that breaks our assumption</a:t>
            </a:r>
          </a:p>
          <a:p>
            <a:pPr lvl="1"/>
            <a:r>
              <a:rPr lang="en-US" dirty="0"/>
              <a:t>A change in our views that requires proof, negation of H</a:t>
            </a:r>
            <a:r>
              <a:rPr lang="en-US" baseline="-25000" dirty="0"/>
              <a:t>o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There is a difference between population A and B</a:t>
            </a:r>
          </a:p>
          <a:p>
            <a:r>
              <a:rPr lang="en-US" dirty="0"/>
              <a:t>Given information about the mean AND spread of our data, do we have enough data to reject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2405795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57D3-FA3F-89B1-3B47-6EEC1403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4BF5-FF16-3764-4843-3A0EEAC0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Assume each of our samples is normally distributed</a:t>
            </a:r>
          </a:p>
          <a:p>
            <a:r>
              <a:rPr lang="en-US" dirty="0"/>
              <a:t>Then, the difference between group A and B follows a T-distribution centered at 0</a:t>
            </a:r>
          </a:p>
          <a:p>
            <a:pPr lvl="1"/>
            <a:r>
              <a:rPr lang="en-US" dirty="0"/>
              <a:t>Basically normal, but fatter tails and a nastier equation</a:t>
            </a:r>
          </a:p>
          <a:p>
            <a:r>
              <a:rPr lang="en-US" dirty="0"/>
              <a:t>Given our distribution, calculate the probability of obtaining a value AT LEAST as extreme as what we did</a:t>
            </a:r>
          </a:p>
          <a:p>
            <a:pPr lvl="1"/>
            <a:r>
              <a:rPr lang="en-US" dirty="0"/>
              <a:t>This is our p-value</a:t>
            </a:r>
          </a:p>
          <a:p>
            <a:r>
              <a:rPr lang="en-US" dirty="0"/>
              <a:t>If our p-value is smaller than some threshold (traditionally .05), we reject H</a:t>
            </a:r>
            <a:r>
              <a:rPr lang="en-US" baseline="-25000" dirty="0"/>
              <a:t>o</a:t>
            </a:r>
            <a:r>
              <a:rPr lang="en-US" dirty="0"/>
              <a:t> and accept H</a:t>
            </a:r>
            <a:r>
              <a:rPr lang="en-US" baseline="-25000" dirty="0"/>
              <a:t>A</a:t>
            </a:r>
            <a:endParaRPr lang="en-US" dirty="0"/>
          </a:p>
          <a:p>
            <a:r>
              <a:rPr lang="en-US" dirty="0"/>
              <a:t>Otherwise, we fail to reject H</a:t>
            </a:r>
            <a:r>
              <a:rPr lang="en-US" baseline="-25000" dirty="0"/>
              <a:t>o</a:t>
            </a:r>
          </a:p>
          <a:p>
            <a:pPr lvl="1"/>
            <a:r>
              <a:rPr lang="en-US" dirty="0"/>
              <a:t>We do NOT reject H</a:t>
            </a:r>
            <a:r>
              <a:rPr lang="en-US" baseline="-25000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30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30D6-9034-F815-0496-4E582875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AE2C-051A-CBCD-8B01-400871EB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calculate these by hand, typically with a table in a textbook</a:t>
            </a:r>
          </a:p>
          <a:p>
            <a:pPr lvl="1"/>
            <a:r>
              <a:rPr lang="en-US" dirty="0"/>
              <a:t>You probably have or will have to in a class</a:t>
            </a:r>
          </a:p>
          <a:p>
            <a:r>
              <a:rPr lang="en-US" dirty="0"/>
              <a:t>In practice, we plug these into a computer and have it do the calculation for us, lets take a look in R</a:t>
            </a:r>
          </a:p>
        </p:txBody>
      </p:sp>
    </p:spTree>
    <p:extLst>
      <p:ext uri="{BB962C8B-B14F-4D97-AF65-F5344CB8AC3E}">
        <p14:creationId xmlns:p14="http://schemas.microsoft.com/office/powerpoint/2010/main" val="2102243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32E8-E3E9-ABCD-C208-EBD2375C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72D92-FF64-A6AC-9738-FF991F3D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The observations in each sample must be normally distributed</a:t>
            </a:r>
          </a:p>
          <a:p>
            <a:pPr marL="514350" indent="-514350">
              <a:buAutoNum type="arabicPeriod"/>
            </a:pPr>
            <a:r>
              <a:rPr lang="en-US" dirty="0"/>
              <a:t>The variance in each group is identical</a:t>
            </a:r>
          </a:p>
          <a:p>
            <a:pPr marL="514350" indent="-514350">
              <a:buAutoNum type="arabicPeriod"/>
            </a:pPr>
            <a:r>
              <a:rPr lang="en-US" dirty="0"/>
              <a:t>Every sample is independent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r>
              <a:rPr lang="en-US" dirty="0"/>
              <a:t>A t-test will NOT work for all data, but it will work for most</a:t>
            </a:r>
          </a:p>
          <a:p>
            <a:pPr lvl="1"/>
            <a:r>
              <a:rPr lang="en-US" dirty="0"/>
              <a:t>You can always run one, no one will stop you. It’s up to you as a researcher to decide whether your test is valid</a:t>
            </a:r>
          </a:p>
          <a:p>
            <a:r>
              <a:rPr lang="en-US" dirty="0"/>
              <a:t>Assumption 1 we can check with a </a:t>
            </a:r>
            <a:r>
              <a:rPr lang="en-US" dirty="0" err="1"/>
              <a:t>qq</a:t>
            </a:r>
            <a:r>
              <a:rPr lang="en-US" dirty="0"/>
              <a:t>-plot, is a bit </a:t>
            </a:r>
            <a:r>
              <a:rPr lang="en-US" dirty="0" err="1"/>
              <a:t>fudgable</a:t>
            </a:r>
            <a:r>
              <a:rPr lang="en-US" dirty="0"/>
              <a:t> in most cases</a:t>
            </a:r>
          </a:p>
          <a:p>
            <a:r>
              <a:rPr lang="en-US" dirty="0"/>
              <a:t>Assumption 2 we generally ignore and do a slight variation of the test that relaxes this constraint at the cost of power</a:t>
            </a:r>
          </a:p>
          <a:p>
            <a:r>
              <a:rPr lang="en-US" dirty="0"/>
              <a:t>Assumption 3 is critical and needs to be baked into your 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163978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A975-651A-CCEF-3459-328503A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99E9-0C7D-2AC4-CBCC-6F97CC98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statistics and T-testing</a:t>
            </a:r>
          </a:p>
          <a:p>
            <a:pPr lvl="1"/>
            <a:r>
              <a:rPr lang="en-US" dirty="0"/>
              <a:t>“I collected all this data, how do I summarize my measurements”</a:t>
            </a:r>
          </a:p>
          <a:p>
            <a:pPr lvl="1"/>
            <a:r>
              <a:rPr lang="en-US" dirty="0"/>
              <a:t>“How do I know data from group A and group B are </a:t>
            </a:r>
            <a:r>
              <a:rPr lang="en-US" i="1" dirty="0"/>
              <a:t>really</a:t>
            </a:r>
            <a:r>
              <a:rPr lang="en-US" dirty="0"/>
              <a:t> different”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“How can I think about the process underlying my data using math”</a:t>
            </a:r>
          </a:p>
        </p:txBody>
      </p:sp>
    </p:spTree>
    <p:extLst>
      <p:ext uri="{BB962C8B-B14F-4D97-AF65-F5344CB8AC3E}">
        <p14:creationId xmlns:p14="http://schemas.microsoft.com/office/powerpoint/2010/main" val="2497872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C2E8-0CBB-74D1-8FFF-47C95FCB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E621-99ED-60E2-B450-B25EC853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Generally: Linking a set of independent variables to a dependent variable through a mathematical equation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Tangentially: Learning the values of the those parameters given observed data to better understand and think about our observed data.</a:t>
            </a:r>
          </a:p>
        </p:txBody>
      </p:sp>
    </p:spTree>
    <p:extLst>
      <p:ext uri="{BB962C8B-B14F-4D97-AF65-F5344CB8AC3E}">
        <p14:creationId xmlns:p14="http://schemas.microsoft.com/office/powerpoint/2010/main" val="1771912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78EA-1EAB-CC71-83B6-1593DFB8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47574-E4B8-3017-A270-BADD04530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Equation:              Y = </a:t>
            </a:r>
            <a:r>
              <a:rPr lang="en-US" dirty="0" err="1"/>
              <a:t>mX</a:t>
            </a:r>
            <a:r>
              <a:rPr lang="en-US" dirty="0"/>
              <a:t> + 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Outcome value Y is equal to parameter m times input variable X, plus parameter b</a:t>
            </a:r>
          </a:p>
          <a:p>
            <a:r>
              <a:rPr lang="en-US" dirty="0"/>
              <a:t>We first need to estimate the parameter values given X,Y data</a:t>
            </a:r>
          </a:p>
          <a:p>
            <a:pPr lvl="1"/>
            <a:r>
              <a:rPr lang="en-US" dirty="0"/>
              <a:t>Then, if we want, we can predict new values of Y given only X data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010641-4B4C-D733-C623-796273059E7C}"/>
              </a:ext>
            </a:extLst>
          </p:cNvPr>
          <p:cNvCxnSpPr>
            <a:cxnSpLocks/>
          </p:cNvCxnSpPr>
          <p:nvPr/>
        </p:nvCxnSpPr>
        <p:spPr>
          <a:xfrm flipV="1">
            <a:off x="3046269" y="2192482"/>
            <a:ext cx="540327" cy="509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B353F7-A7C9-AD37-F98B-D4CB39E643C4}"/>
              </a:ext>
            </a:extLst>
          </p:cNvPr>
          <p:cNvCxnSpPr>
            <a:cxnSpLocks/>
          </p:cNvCxnSpPr>
          <p:nvPr/>
        </p:nvCxnSpPr>
        <p:spPr>
          <a:xfrm flipV="1">
            <a:off x="4158915" y="2326595"/>
            <a:ext cx="197318" cy="946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52B6A7-B1FC-B1CF-DA4B-64BEE1F6C458}"/>
              </a:ext>
            </a:extLst>
          </p:cNvPr>
          <p:cNvCxnSpPr>
            <a:cxnSpLocks/>
          </p:cNvCxnSpPr>
          <p:nvPr/>
        </p:nvCxnSpPr>
        <p:spPr>
          <a:xfrm flipH="1" flipV="1">
            <a:off x="5372100" y="2162402"/>
            <a:ext cx="1950028" cy="328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917DB-0121-B2E2-1220-FA2E90AFC359}"/>
              </a:ext>
            </a:extLst>
          </p:cNvPr>
          <p:cNvCxnSpPr>
            <a:cxnSpLocks/>
          </p:cNvCxnSpPr>
          <p:nvPr/>
        </p:nvCxnSpPr>
        <p:spPr>
          <a:xfrm flipH="1" flipV="1">
            <a:off x="4668944" y="2265218"/>
            <a:ext cx="621408" cy="363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352FC1-A4DB-C88A-4D5A-351B9083BAC9}"/>
              </a:ext>
            </a:extLst>
          </p:cNvPr>
          <p:cNvSpPr txBox="1"/>
          <p:nvPr/>
        </p:nvSpPr>
        <p:spPr>
          <a:xfrm>
            <a:off x="1887370" y="2701636"/>
            <a:ext cx="213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Dependent variable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5D1F6-B169-24C1-0509-8E93A5521ED1}"/>
              </a:ext>
            </a:extLst>
          </p:cNvPr>
          <p:cNvSpPr txBox="1"/>
          <p:nvPr/>
        </p:nvSpPr>
        <p:spPr>
          <a:xfrm>
            <a:off x="4356233" y="2701636"/>
            <a:ext cx="229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variable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E57819-30C6-7833-9743-41BAE8920932}"/>
              </a:ext>
            </a:extLst>
          </p:cNvPr>
          <p:cNvSpPr txBox="1"/>
          <p:nvPr/>
        </p:nvSpPr>
        <p:spPr>
          <a:xfrm>
            <a:off x="3586596" y="3281816"/>
            <a:ext cx="12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662E1A-8DA4-9229-28FC-200D01AEAFD2}"/>
              </a:ext>
            </a:extLst>
          </p:cNvPr>
          <p:cNvSpPr txBox="1"/>
          <p:nvPr/>
        </p:nvSpPr>
        <p:spPr>
          <a:xfrm>
            <a:off x="7253899" y="2411546"/>
            <a:ext cx="121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255099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1F77-5755-FE2E-391A-4B3A0861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technical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AAD2A-A3BD-4707-AFE8-4638C920E2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one line does not perfectly fit every data point, how do we choose a “best” line?</a:t>
                </a:r>
              </a:p>
              <a:p>
                <a:r>
                  <a:rPr lang="en-US" dirty="0"/>
                  <a:t>Full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 represents the residual for a given X,Y pair, the difference between the predicted and actual Y</a:t>
                </a:r>
              </a:p>
              <a:p>
                <a:r>
                  <a:rPr lang="en-US" dirty="0"/>
                  <a:t>Now we define a loss function, such as least squares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^2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New question! What is the line that minimizes our loss</a:t>
                </a:r>
              </a:p>
              <a:p>
                <a:pPr lvl="1"/>
                <a:r>
                  <a:rPr lang="en-US" dirty="0"/>
                  <a:t>This we can do pretty easily*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AAD2A-A3BD-4707-AFE8-4638C920E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518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F406-F6BF-3A5A-EA8C-0F379980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– An equation to fit a growth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EA91-F50A-578D-EF37-80926A38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8752"/>
            <a:ext cx="10515600" cy="4351338"/>
          </a:xfrm>
        </p:spPr>
        <p:txBody>
          <a:bodyPr/>
          <a:lstStyle/>
          <a:p>
            <a:r>
              <a:rPr lang="en-US" dirty="0"/>
              <a:t>t = time</a:t>
            </a:r>
          </a:p>
          <a:p>
            <a:r>
              <a:rPr lang="en-US" dirty="0" err="1"/>
              <a:t>N</a:t>
            </a:r>
            <a:r>
              <a:rPr lang="en-US" baseline="-25000" dirty="0" err="1"/>
              <a:t>t</a:t>
            </a:r>
            <a:r>
              <a:rPr lang="en-US" dirty="0"/>
              <a:t> = observed growth at time t</a:t>
            </a:r>
          </a:p>
          <a:p>
            <a:r>
              <a:rPr lang="en-US" dirty="0"/>
              <a:t>K = carrying capacity</a:t>
            </a:r>
          </a:p>
          <a:p>
            <a:r>
              <a:rPr lang="en-US" dirty="0"/>
              <a:t>N</a:t>
            </a:r>
            <a:r>
              <a:rPr lang="en-US" baseline="-25000" dirty="0"/>
              <a:t>o</a:t>
            </a:r>
            <a:r>
              <a:rPr lang="en-US" dirty="0"/>
              <a:t> = initial growth</a:t>
            </a:r>
          </a:p>
          <a:p>
            <a:r>
              <a:rPr lang="en-US" dirty="0"/>
              <a:t>r = growth rate</a:t>
            </a:r>
          </a:p>
          <a:p>
            <a:endParaRPr lang="en-US" dirty="0"/>
          </a:p>
          <a:p>
            <a:r>
              <a:rPr lang="en-US" dirty="0"/>
              <a:t>AUC (area under curve): a single number</a:t>
            </a:r>
          </a:p>
          <a:p>
            <a:pPr marL="0" indent="0">
              <a:buNone/>
            </a:pPr>
            <a:r>
              <a:rPr lang="en-US" dirty="0"/>
              <a:t>summarizing growth quality in a condition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BB77C3-2935-4C2D-7BF6-5FEE706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336" y="1787238"/>
            <a:ext cx="4359852" cy="1410540"/>
          </a:xfrm>
          <a:prstGeom prst="rect">
            <a:avLst/>
          </a:prstGeom>
        </p:spPr>
      </p:pic>
      <p:pic>
        <p:nvPicPr>
          <p:cNvPr id="8" name="Picture 7" descr="A graph of a number&#10;&#10;Description automatically generated">
            <a:extLst>
              <a:ext uri="{FF2B5EF4-FFF2-40B4-BE49-F238E27FC236}">
                <a16:creationId xmlns:a16="http://schemas.microsoft.com/office/drawing/2014/main" id="{FCA0DAF6-0D93-DC2F-349F-1A454631C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440" y="3429000"/>
            <a:ext cx="3198463" cy="319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58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A2FB-4A10-6A12-490C-F59BB7B0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job: 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825B0-FAB8-8805-97E4-8AE010D9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pPr lvl="1"/>
            <a:r>
              <a:rPr lang="en-US" dirty="0"/>
              <a:t>Clean your data, remove anything that looks obviously bad that you can justify</a:t>
            </a:r>
          </a:p>
          <a:p>
            <a:pPr lvl="1"/>
            <a:r>
              <a:rPr lang="en-US" dirty="0"/>
              <a:t>Normalize your data to the level of your blanks</a:t>
            </a:r>
          </a:p>
          <a:p>
            <a:pPr lvl="2"/>
            <a:r>
              <a:rPr lang="en-US" dirty="0"/>
              <a:t>These machines are noisy! But consistently noisy</a:t>
            </a:r>
          </a:p>
          <a:p>
            <a:pPr lvl="1"/>
            <a:r>
              <a:rPr lang="en-US" dirty="0"/>
              <a:t>Initial data exploration and a principal component analysis</a:t>
            </a:r>
          </a:p>
          <a:p>
            <a:pPr lvl="1"/>
            <a:r>
              <a:rPr lang="en-US" dirty="0"/>
              <a:t>Plotting raw data and figure making</a:t>
            </a:r>
          </a:p>
          <a:p>
            <a:pPr lvl="1"/>
            <a:r>
              <a:rPr lang="en-US" dirty="0"/>
              <a:t>Logistic regression using </a:t>
            </a:r>
            <a:r>
              <a:rPr lang="en-US" dirty="0" err="1"/>
              <a:t>growthcurver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Plotting fitted models, calculating AUC and more figure making</a:t>
            </a:r>
          </a:p>
          <a:p>
            <a:pPr lvl="1"/>
            <a:r>
              <a:rPr lang="en-US" dirty="0"/>
              <a:t>T-tests between groups using AUC</a:t>
            </a:r>
          </a:p>
        </p:txBody>
      </p:sp>
    </p:spTree>
    <p:extLst>
      <p:ext uri="{BB962C8B-B14F-4D97-AF65-F5344CB8AC3E}">
        <p14:creationId xmlns:p14="http://schemas.microsoft.com/office/powerpoint/2010/main" val="385942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7175D-BA0E-440F-DAC4-D2B839DC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versus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562B-A28B-C7D1-46CF-B621FFD2F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Probability:</a:t>
            </a:r>
          </a:p>
          <a:p>
            <a:pPr lvl="1"/>
            <a:r>
              <a:rPr lang="en-US" dirty="0"/>
              <a:t>Given the underlying model, lets predict the future!</a:t>
            </a:r>
          </a:p>
          <a:p>
            <a:pPr lvl="1"/>
            <a:r>
              <a:rPr lang="en-US" dirty="0"/>
              <a:t>“What is the chance of pulling a blue ball?”</a:t>
            </a:r>
          </a:p>
          <a:p>
            <a:pPr lvl="1"/>
            <a:r>
              <a:rPr lang="en-US" dirty="0"/>
              <a:t>“What is the chance of pulling 3 red balls and no blue?”</a:t>
            </a:r>
          </a:p>
        </p:txBody>
      </p:sp>
      <p:pic>
        <p:nvPicPr>
          <p:cNvPr id="7" name="Picture 6" descr="A bag of balls with blue and red balls&#10;&#10;Description automatically generated">
            <a:extLst>
              <a:ext uri="{FF2B5EF4-FFF2-40B4-BE49-F238E27FC236}">
                <a16:creationId xmlns:a16="http://schemas.microsoft.com/office/drawing/2014/main" id="{8DA3EE1D-562A-9741-1308-4DFB20FBF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8" t="5420" r="23868" b="7312"/>
          <a:stretch/>
        </p:blipFill>
        <p:spPr>
          <a:xfrm>
            <a:off x="9515788" y="2069961"/>
            <a:ext cx="2451799" cy="31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4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3320F-E66F-7354-E8C6-E1DA2C77A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BA66-B978-5524-1E8A-CB3C947E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versus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4E0F-4EF8-89CC-6476-32303E7DE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Probability:</a:t>
            </a:r>
          </a:p>
          <a:p>
            <a:pPr lvl="1"/>
            <a:r>
              <a:rPr lang="en-US" dirty="0"/>
              <a:t>Given the underlying model, lets predict the future!</a:t>
            </a:r>
          </a:p>
          <a:p>
            <a:pPr lvl="1"/>
            <a:r>
              <a:rPr lang="en-US" dirty="0"/>
              <a:t>“What is the chance of pulling a blue ball?”</a:t>
            </a:r>
          </a:p>
          <a:p>
            <a:pPr lvl="1"/>
            <a:r>
              <a:rPr lang="en-US" dirty="0"/>
              <a:t>“What is the chance of pulling 3 red balls and no blue?”</a:t>
            </a:r>
          </a:p>
          <a:p>
            <a:r>
              <a:rPr lang="en-US" dirty="0"/>
              <a:t>Statistics:</a:t>
            </a:r>
          </a:p>
          <a:p>
            <a:pPr lvl="1"/>
            <a:r>
              <a:rPr lang="en-US" dirty="0"/>
              <a:t>Given some data, lets recreate the underlying model!</a:t>
            </a:r>
          </a:p>
          <a:p>
            <a:pPr lvl="1"/>
            <a:r>
              <a:rPr lang="en-US" dirty="0"/>
              <a:t>“If we sample 11 blue and 9 red balls with replacement”</a:t>
            </a:r>
          </a:p>
          <a:p>
            <a:pPr lvl="2"/>
            <a:r>
              <a:rPr lang="en-US" dirty="0"/>
              <a:t>“What is the likely ratio of balls in the bag?”</a:t>
            </a:r>
          </a:p>
          <a:p>
            <a:pPr lvl="2"/>
            <a:r>
              <a:rPr lang="en-US" dirty="0"/>
              <a:t>“How confident are we in our prediction (model)?”</a:t>
            </a:r>
          </a:p>
          <a:p>
            <a:pPr lvl="2"/>
            <a:r>
              <a:rPr lang="en-US" dirty="0"/>
              <a:t>“If we sample from 10 more bags from the bag factory, what can we say about the population of all bags?”</a:t>
            </a:r>
          </a:p>
        </p:txBody>
      </p:sp>
      <p:pic>
        <p:nvPicPr>
          <p:cNvPr id="7" name="Picture 6" descr="A bag of balls with blue and red balls&#10;&#10;Description automatically generated">
            <a:extLst>
              <a:ext uri="{FF2B5EF4-FFF2-40B4-BE49-F238E27FC236}">
                <a16:creationId xmlns:a16="http://schemas.microsoft.com/office/drawing/2014/main" id="{AC478F39-634B-8DB8-FBB4-DAD7D1729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8" t="5420" r="23868" b="7312"/>
          <a:stretch/>
        </p:blipFill>
        <p:spPr>
          <a:xfrm>
            <a:off x="9515788" y="2069961"/>
            <a:ext cx="2451799" cy="31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5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602C-42AD-626A-B5B6-11BCF3B3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sample versus the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A416E-DA2A-E2AE-7903-A3DA7DCC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study the whole population, so we take a sample and apply what we learn to the whole population.</a:t>
            </a:r>
          </a:p>
          <a:p>
            <a:pPr lvl="1"/>
            <a:r>
              <a:rPr lang="en-US" dirty="0"/>
              <a:t>What could go wrong here?</a:t>
            </a:r>
          </a:p>
        </p:txBody>
      </p:sp>
      <p:pic>
        <p:nvPicPr>
          <p:cNvPr id="5" name="Picture 4" descr="A person standing on a staircase in a ball pit&#10;&#10;Description automatically generated">
            <a:extLst>
              <a:ext uri="{FF2B5EF4-FFF2-40B4-BE49-F238E27FC236}">
                <a16:creationId xmlns:a16="http://schemas.microsoft.com/office/drawing/2014/main" id="{22FF2958-4AB6-BE66-2506-1CFF510E8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59" y="3104941"/>
            <a:ext cx="4568595" cy="2855372"/>
          </a:xfrm>
          <a:prstGeom prst="rect">
            <a:avLst/>
          </a:prstGeom>
        </p:spPr>
      </p:pic>
      <p:pic>
        <p:nvPicPr>
          <p:cNvPr id="7" name="Picture 6" descr="A bag of pink and green balls&#10;&#10;Description automatically generated">
            <a:extLst>
              <a:ext uri="{FF2B5EF4-FFF2-40B4-BE49-F238E27FC236}">
                <a16:creationId xmlns:a16="http://schemas.microsoft.com/office/drawing/2014/main" id="{74826408-18D3-ECEB-C656-104FB0C85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11687"/>
            <a:ext cx="2641879" cy="264187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B5D2CB-EF77-25FD-DB7C-B27B38981694}"/>
              </a:ext>
            </a:extLst>
          </p:cNvPr>
          <p:cNvCxnSpPr/>
          <p:nvPr/>
        </p:nvCxnSpPr>
        <p:spPr>
          <a:xfrm flipH="1">
            <a:off x="3356149" y="3677697"/>
            <a:ext cx="32958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F2846D-3431-D4B9-A288-1BD4F8B226B1}"/>
              </a:ext>
            </a:extLst>
          </p:cNvPr>
          <p:cNvCxnSpPr>
            <a:cxnSpLocks/>
          </p:cNvCxnSpPr>
          <p:nvPr/>
        </p:nvCxnSpPr>
        <p:spPr>
          <a:xfrm>
            <a:off x="3480079" y="5002587"/>
            <a:ext cx="33051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00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FEF7-40B2-196D-582E-C4B5922C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collect a dataset!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AC79-F249-338F-C8CD-01272590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8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160E-7711-2AA1-4D51-F2FF94FD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-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063AB-7515-C64A-60B6-65F3DE890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Sample mean – the average value in our sample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 represents the </a:t>
                </a:r>
                <a:r>
                  <a:rPr lang="en-US" dirty="0" err="1"/>
                  <a:t>ith</a:t>
                </a:r>
                <a:r>
                  <a:rPr lang="en-US" dirty="0"/>
                  <a:t> sample measurement</a:t>
                </a:r>
              </a:p>
              <a:p>
                <a:pPr lvl="2"/>
                <a:r>
                  <a:rPr lang="en-US" dirty="0"/>
                  <a:t>n represents the number of items in our sample</a:t>
                </a:r>
              </a:p>
              <a:p>
                <a:r>
                  <a:rPr lang="en-US" dirty="0"/>
                  <a:t>Population mean – the average value in our population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X</a:t>
                </a:r>
                <a:r>
                  <a:rPr lang="en-US" baseline="-25000" dirty="0"/>
                  <a:t>i </a:t>
                </a:r>
                <a:r>
                  <a:rPr lang="en-US" dirty="0"/>
                  <a:t>represents the </a:t>
                </a:r>
                <a:r>
                  <a:rPr lang="en-US" dirty="0" err="1"/>
                  <a:t>ith</a:t>
                </a:r>
                <a:r>
                  <a:rPr lang="en-US" dirty="0"/>
                  <a:t> population measurement</a:t>
                </a:r>
              </a:p>
              <a:p>
                <a:pPr lvl="2"/>
                <a:r>
                  <a:rPr lang="en-US" dirty="0"/>
                  <a:t>N represents the number of items in our population</a:t>
                </a:r>
              </a:p>
              <a:p>
                <a:r>
                  <a:rPr lang="en-US" dirty="0"/>
                  <a:t>In practice, we cannot calculate a population mean or we really </a:t>
                </a:r>
                <a:r>
                  <a:rPr lang="en-US" dirty="0" err="1"/>
                  <a:t>really</a:t>
                </a:r>
                <a:r>
                  <a:rPr lang="en-US" dirty="0"/>
                  <a:t> </a:t>
                </a:r>
                <a:r>
                  <a:rPr lang="en-US" dirty="0" err="1"/>
                  <a:t>really</a:t>
                </a:r>
                <a:r>
                  <a:rPr lang="en-US" dirty="0"/>
                  <a:t> don’t want to</a:t>
                </a:r>
              </a:p>
              <a:p>
                <a:pPr lvl="1"/>
                <a:r>
                  <a:rPr lang="en-US" dirty="0"/>
                  <a:t>Instead, we approximate it with the sample mean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063AB-7515-C64A-60B6-65F3DE890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25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6AF4-4E10-01E0-B837-083E19D8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– Standard Deviation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9A59-4E72-C2E3-86DC-6DC283B1E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36477" cy="39550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Measures of central tendency</a:t>
            </a:r>
          </a:p>
          <a:p>
            <a:pPr lvl="1"/>
            <a:r>
              <a:rPr lang="en-US" dirty="0"/>
              <a:t>“How far from the mean do samples tend to fall”</a:t>
            </a:r>
          </a:p>
          <a:p>
            <a:r>
              <a:rPr lang="en-US" dirty="0"/>
              <a:t>Important for understanding</a:t>
            </a:r>
          </a:p>
          <a:p>
            <a:pPr lvl="1"/>
            <a:r>
              <a:rPr lang="en-US" dirty="0"/>
              <a:t>The variability we expect to see in repeated samples and the population</a:t>
            </a:r>
          </a:p>
          <a:p>
            <a:pPr lvl="2"/>
            <a:r>
              <a:rPr lang="en-US" dirty="0"/>
              <a:t>Why?</a:t>
            </a:r>
          </a:p>
          <a:p>
            <a:pPr lvl="1"/>
            <a:r>
              <a:rPr lang="en-US" dirty="0"/>
              <a:t>How well does our sample mean approximates the population mean</a:t>
            </a:r>
          </a:p>
          <a:p>
            <a:r>
              <a:rPr lang="en-US" dirty="0"/>
              <a:t>Variance and SD measure the same thing, SD is just the square root of variance</a:t>
            </a:r>
          </a:p>
        </p:txBody>
      </p:sp>
      <p:pic>
        <p:nvPicPr>
          <p:cNvPr id="5" name="Picture 4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9F1161E2-5EEE-8BEE-39DB-2E557EAE7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0" r="96" b="52643"/>
          <a:stretch/>
        </p:blipFill>
        <p:spPr>
          <a:xfrm>
            <a:off x="6417637" y="3429000"/>
            <a:ext cx="5774363" cy="341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3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23F6-F029-A55B-AE72-4C119628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–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F5FC4A-9221-F708-D8C9-D81A2785A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Population standard deviation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μ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Note, variance is often given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and is just the square of the SD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Sample standard deviation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Note, variance is often given as s</a:t>
                </a:r>
                <a:r>
                  <a:rPr lang="en-US" baseline="30000" dirty="0"/>
                  <a:t>2 </a:t>
                </a:r>
                <a:r>
                  <a:rPr lang="en-US" dirty="0"/>
                  <a:t>and is just the square of the SD</a:t>
                </a:r>
              </a:p>
              <a:p>
                <a:pPr lvl="1"/>
                <a:r>
                  <a:rPr lang="en-US" dirty="0"/>
                  <a:t>Note the n-1 term, one way to think of this is that we are using information to estimate the population mean and so we make our estimate a little larger</a:t>
                </a:r>
              </a:p>
              <a:p>
                <a:r>
                  <a:rPr lang="en-US" dirty="0"/>
                  <a:t>In practice, we can’t or really </a:t>
                </a:r>
                <a:r>
                  <a:rPr lang="en-US" dirty="0" err="1"/>
                  <a:t>really</a:t>
                </a:r>
                <a:r>
                  <a:rPr lang="en-US" dirty="0"/>
                  <a:t> </a:t>
                </a:r>
                <a:r>
                  <a:rPr lang="en-US" dirty="0" err="1"/>
                  <a:t>really</a:t>
                </a:r>
                <a:r>
                  <a:rPr lang="en-US" dirty="0"/>
                  <a:t> don’t want to calculate population SD, so we estimate with the n-1 correction from the sample</a:t>
                </a:r>
              </a:p>
              <a:p>
                <a:r>
                  <a:rPr lang="en-US" dirty="0"/>
                  <a:t>Caution: High SD is not inherently bad, and low SD is not inherently good, it is just an aspect of the underlying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F5FC4A-9221-F708-D8C9-D81A2785A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661" r="-1217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06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1532</Words>
  <Application>Microsoft Macintosh PowerPoint</Application>
  <PresentationFormat>Widescreen</PresentationFormat>
  <Paragraphs>194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Office Theme</vt:lpstr>
      <vt:lpstr>Introduction to statistical methods and regression</vt:lpstr>
      <vt:lpstr>The plan</vt:lpstr>
      <vt:lpstr>Probability versus statistics</vt:lpstr>
      <vt:lpstr>Probability versus statistics</vt:lpstr>
      <vt:lpstr>The sample versus the population</vt:lpstr>
      <vt:lpstr>Lets collect a dataset!</vt:lpstr>
      <vt:lpstr>Summary statistics - Mean</vt:lpstr>
      <vt:lpstr>Summary statistics – Standard Deviation and Variance</vt:lpstr>
      <vt:lpstr>Summary statistics – Standard Deviation</vt:lpstr>
      <vt:lpstr>Summary statistics – Standard Error (of the mean)</vt:lpstr>
      <vt:lpstr>Standard Error technical details</vt:lpstr>
      <vt:lpstr>T-tests</vt:lpstr>
      <vt:lpstr>Question 1</vt:lpstr>
      <vt:lpstr>Question 2 </vt:lpstr>
      <vt:lpstr>Question 3</vt:lpstr>
      <vt:lpstr>T-tests and hypothesis testing</vt:lpstr>
      <vt:lpstr>T-Test intuition</vt:lpstr>
      <vt:lpstr>T-Test in practice</vt:lpstr>
      <vt:lpstr>T-test assumptions</vt:lpstr>
      <vt:lpstr>Regression</vt:lpstr>
      <vt:lpstr>Example: Linear Regression</vt:lpstr>
      <vt:lpstr>Linear Regression technical details</vt:lpstr>
      <vt:lpstr>Logistic Regression – An equation to fit a growth curve</vt:lpstr>
      <vt:lpstr>Your job: 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Soborowski</dc:creator>
  <cp:lastModifiedBy>Prof Amy Schmid, Ph.D.</cp:lastModifiedBy>
  <cp:revision>5</cp:revision>
  <dcterms:created xsi:type="dcterms:W3CDTF">2025-01-23T16:09:45Z</dcterms:created>
  <dcterms:modified xsi:type="dcterms:W3CDTF">2025-01-24T12:56:09Z</dcterms:modified>
</cp:coreProperties>
</file>