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Lobster" pitchFamily="2" charset="77"/>
      <p:regular r:id="rId40"/>
    </p:embeddedFont>
    <p:embeddedFont>
      <p:font typeface="Merriweather" pitchFamily="2" charset="77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138" d="100"/>
          <a:sy n="138" d="100"/>
        </p:scale>
        <p:origin x="8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305ca933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0305ca933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305ca933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0305ca933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305ca93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0305ca93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305ca933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0305ca933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305ca933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0305ca933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305ca933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0305ca933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305ca933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305ca933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52e4470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052e4470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52e44707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052e44707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305ca93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305ca93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b638e4d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104b638e4d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4b638e4d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04b638e4d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4b638e4d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04b638e4d7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4b638e4d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104b638e4d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Offer products to replace sweets that are targeted towards customers with children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4b638e4d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4b638e4d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4b638e4d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104b638e4d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513617e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0513617e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4b638e4d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04b638e4d7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3 times in one month was chosen because that is the average number of web visits for a person in the highest income bracket.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4b638e4d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4b638e4d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 dataset had lots of information about who accepted previous campaigns.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3rd interesting finding, we wanted to classify who these customers were.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5c354b9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05c354b9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you can see, the right side of the tree, going from Wine to Income, is what lead to the class 1 outcomes.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4b638e4d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04b638e4d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5c354b92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5c354b92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4b638e4d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104b638e4d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Once we plotted the data, it clearly showed that higher income customers, which is the orange line, were more likely to accept a campaign, especially those who had purchased more wine.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4b638e4d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104b638e4d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Create an elite group to purchase wine: target them in a campaign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5c354b92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05c354b92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conclusion, our first finding showed that…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Our second finding showed that…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And our third finding showed that…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5c354b92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105c354b92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Thank you for your attention and we hope you’ve enjoyed our Customer Personality Analysis.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5c354b92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105c354b92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Customer personality analysis helps a business to modify its product based on its target customers from different types of customer segments. For example, instead of spending money to market a new product to every customer in the company’s database, a company can analyze which customer segment is most likely to buy the product and then market the product only on that particular segment.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5c354b92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05c354b928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5c354b928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105c354b928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5c354b928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5c354b928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305ca93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0305ca93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imakash3011/customer-personality-analysi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253550"/>
            <a:ext cx="85206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7632"/>
              <a:buNone/>
            </a:pPr>
            <a:r>
              <a:rPr lang="en" sz="4600"/>
              <a:t>Customer Personality Analysis</a:t>
            </a:r>
            <a:endParaRPr sz="460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96900" y="4238400"/>
            <a:ext cx="88323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9175"/>
              <a:buNone/>
            </a:pPr>
            <a:r>
              <a:rPr lang="en" sz="3471" b="1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Presented by: </a:t>
            </a:r>
            <a:endParaRPr sz="3471" b="1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10526"/>
              <a:buNone/>
            </a:pPr>
            <a:endParaRPr b="1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5306"/>
              <a:buNone/>
            </a:pPr>
            <a:r>
              <a:rPr lang="en" sz="244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Kalyani Ambulkar, </a:t>
            </a:r>
            <a:r>
              <a:rPr lang="en" sz="2440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Brian Frank, </a:t>
            </a:r>
            <a:r>
              <a:rPr lang="en" sz="244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Sandra Joseph, </a:t>
            </a:r>
            <a:r>
              <a:rPr lang="en" sz="2440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Amelia Mazer, Shaheen Nazar</a:t>
            </a:r>
            <a:endParaRPr sz="2440"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210526"/>
              <a:buNone/>
            </a:pPr>
            <a:endParaRPr b="1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solidFill>
                  <a:srgbClr val="FFFFFF"/>
                </a:solidFill>
              </a:rPr>
              <a:t>Replace Values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245600"/>
            <a:ext cx="8520600" cy="3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946"/>
              <a:buNone/>
            </a:pP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88" y="1245600"/>
            <a:ext cx="7807626" cy="35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solidFill>
                  <a:srgbClr val="FFFFFF"/>
                </a:solidFill>
              </a:rPr>
              <a:t>Replace Values Continued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946"/>
              <a:buNone/>
            </a:pP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225" y="1152475"/>
            <a:ext cx="7708251" cy="37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solidFill>
                  <a:srgbClr val="FFFFFF"/>
                </a:solidFill>
              </a:rPr>
              <a:t>Use get_dummies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946"/>
              <a:buNone/>
            </a:pP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62" y="1152475"/>
            <a:ext cx="8101690" cy="217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150" y="3324375"/>
            <a:ext cx="1845700" cy="13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solidFill>
                  <a:srgbClr val="FFFFFF"/>
                </a:solidFill>
              </a:rPr>
              <a:t>Add Calculated Columns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946"/>
              <a:buNone/>
            </a:pP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00" y="2014850"/>
            <a:ext cx="7847799" cy="9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solidFill>
                  <a:srgbClr val="FFFFFF"/>
                </a:solidFill>
              </a:rPr>
              <a:t>Change Column Names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946"/>
              <a:buNone/>
            </a:pP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950" y="1286700"/>
            <a:ext cx="4870099" cy="357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solidFill>
                  <a:srgbClr val="FFFFFF"/>
                </a:solidFill>
              </a:rPr>
              <a:t>Sort Columns</a:t>
            </a: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946"/>
              <a:buNone/>
            </a:pP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50" y="1522050"/>
            <a:ext cx="7827701" cy="253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Sorted Columns</a:t>
            </a:r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946"/>
              <a:buNone/>
            </a:pP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525" y="1580950"/>
            <a:ext cx="7194950" cy="19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Cleaned Data</a:t>
            </a:r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946"/>
              <a:buNone/>
            </a:pP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88" y="1588838"/>
            <a:ext cx="8458025" cy="196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solidFill>
                  <a:srgbClr val="FFFFFF"/>
                </a:solidFill>
              </a:rPr>
              <a:t>Cleaned Data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5800"/>
            <a:ext cx="8520602" cy="19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ctrTitle"/>
          </p:nvPr>
        </p:nvSpPr>
        <p:spPr>
          <a:xfrm>
            <a:off x="311700" y="1155600"/>
            <a:ext cx="8520600" cy="929100"/>
          </a:xfrm>
          <a:prstGeom prst="rect">
            <a:avLst/>
          </a:prstGeom>
          <a:solidFill>
            <a:srgbClr val="A64D79"/>
          </a:solidFill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Interesting Finding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31"/>
          <p:cNvSpPr txBox="1">
            <a:spLocks noGrp="1"/>
          </p:cNvSpPr>
          <p:nvPr>
            <p:ph type="subTitle" idx="1"/>
          </p:nvPr>
        </p:nvSpPr>
        <p:spPr>
          <a:xfrm>
            <a:off x="311700" y="2333825"/>
            <a:ext cx="85206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Sweets and Children Correlation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solidFill>
                  <a:srgbClr val="FFFFFF"/>
                </a:solidFill>
              </a:rPr>
              <a:t>Agenda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2458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8"/>
              <a:buFont typeface="Calibri"/>
              <a:buChar char="●"/>
            </a:pPr>
            <a:r>
              <a:rPr lang="en" sz="2108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Overview of Dataset</a:t>
            </a:r>
            <a:endParaRPr sz="21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245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8"/>
              <a:buFont typeface="Calibri"/>
              <a:buChar char="●"/>
            </a:pPr>
            <a:r>
              <a:rPr lang="en" sz="2108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Clean-Up Techniques</a:t>
            </a:r>
            <a:endParaRPr sz="21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245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8"/>
              <a:buFont typeface="Calibri"/>
              <a:buChar char="●"/>
            </a:pPr>
            <a:r>
              <a:rPr lang="en" sz="2108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Interesting Finding #1</a:t>
            </a:r>
            <a:endParaRPr sz="21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245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8"/>
              <a:buFont typeface="Calibri"/>
              <a:buChar char="●"/>
            </a:pPr>
            <a:r>
              <a:rPr lang="en" sz="2108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Interesting Finding #2</a:t>
            </a:r>
            <a:endParaRPr sz="2108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245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8"/>
              <a:buFont typeface="Calibri"/>
              <a:buChar char="●"/>
            </a:pPr>
            <a:r>
              <a:rPr lang="en" sz="2108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Interesting Finding #3</a:t>
            </a:r>
            <a:endParaRPr sz="2108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245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8"/>
              <a:buFont typeface="Calibri"/>
              <a:buChar char="●"/>
            </a:pPr>
            <a:r>
              <a:rPr lang="en" sz="2108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2108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946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20" b="1">
                <a:solidFill>
                  <a:srgbClr val="FFFFFF"/>
                </a:solidFill>
              </a:rPr>
              <a:t>Negative Correlation between Children and Sweets</a:t>
            </a:r>
            <a:endParaRPr sz="2220"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8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negative correlation was found between the amount of sweets purchased and the total number of children. While it wasn’t the highest inverse relationship, it seemed unusual.</a:t>
            </a:r>
            <a:endParaRPr sz="21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946"/>
              <a:buNone/>
            </a:pP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275" y="2703975"/>
            <a:ext cx="30194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solidFill>
                  <a:srgbClr val="FFFFFF"/>
                </a:solidFill>
              </a:rPr>
              <a:t>Plotting the Data</a:t>
            </a:r>
            <a:endParaRPr/>
          </a:p>
        </p:txBody>
      </p:sp>
      <p:sp>
        <p:nvSpPr>
          <p:cNvPr id="187" name="Google Shape;18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8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By graphing the relationship, it is clear that the more children you have the less you spend on sweets.</a:t>
            </a:r>
            <a:endParaRPr sz="21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946"/>
              <a:buNone/>
            </a:pP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096" y="2079900"/>
            <a:ext cx="4825817" cy="27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solidFill>
                  <a:srgbClr val="FFFFFF"/>
                </a:solidFill>
              </a:rPr>
              <a:t>Interesting Finding 1 - Managerial Insight</a:t>
            </a:r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body" idx="1"/>
          </p:nvPr>
        </p:nvSpPr>
        <p:spPr>
          <a:xfrm>
            <a:off x="311700" y="1399600"/>
            <a:ext cx="8520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8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71.44% of customers have at least one child. </a:t>
            </a:r>
            <a:endParaRPr sz="21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8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 encourage these customers to buy more of sweets products, a discount </a:t>
            </a:r>
            <a:r>
              <a:rPr lang="en" sz="2108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on sweets</a:t>
            </a:r>
            <a:r>
              <a:rPr lang="en" sz="2108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can be given to these customers. </a:t>
            </a:r>
            <a:endParaRPr sz="21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8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At the same time, offering more child-oriented sweets may also increase the sale of sweets to this demographic.</a:t>
            </a:r>
            <a:endParaRPr sz="21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946"/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option to entice customers with children would be to provide other items besides sweets that parents and children would prefer.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ctrTitle"/>
          </p:nvPr>
        </p:nvSpPr>
        <p:spPr>
          <a:xfrm>
            <a:off x="311700" y="1155600"/>
            <a:ext cx="8520600" cy="929100"/>
          </a:xfrm>
          <a:prstGeom prst="rect">
            <a:avLst/>
          </a:prstGeom>
          <a:solidFill>
            <a:srgbClr val="A64D79"/>
          </a:solidFill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Interesting Finding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p35"/>
          <p:cNvSpPr txBox="1">
            <a:spLocks noGrp="1"/>
          </p:cNvSpPr>
          <p:nvPr>
            <p:ph type="subTitle" idx="1"/>
          </p:nvPr>
        </p:nvSpPr>
        <p:spPr>
          <a:xfrm>
            <a:off x="311700" y="2333825"/>
            <a:ext cx="85206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Relationship between Monthly Web Visits,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Store Purchases, and Income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solidFill>
                  <a:srgbClr val="FFFFFF"/>
                </a:solidFill>
              </a:rPr>
              <a:t>Clustering</a:t>
            </a:r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8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Clustering showed that lower income was linked to lower web purchases and higher monthly web visits while higher income had the reverse relationship. </a:t>
            </a:r>
            <a:endParaRPr/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437" y="2694000"/>
            <a:ext cx="6529124" cy="14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After binning income based on the clusters, the graph shows that the number of monthly web visits decreases with income range while 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he number of purchases increases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solidFill>
                  <a:srgbClr val="FFFFFF"/>
                </a:solidFill>
              </a:rPr>
              <a:t>Plotting the Data</a:t>
            </a:r>
            <a:endParaRPr/>
          </a:p>
        </p:txBody>
      </p:sp>
      <p:grpSp>
        <p:nvGrpSpPr>
          <p:cNvPr id="214" name="Google Shape;214;p37"/>
          <p:cNvGrpSpPr/>
          <p:nvPr/>
        </p:nvGrpSpPr>
        <p:grpSpPr>
          <a:xfrm>
            <a:off x="1942125" y="2084300"/>
            <a:ext cx="4700016" cy="2789514"/>
            <a:chOff x="1007850" y="1170125"/>
            <a:chExt cx="4700016" cy="2789514"/>
          </a:xfrm>
        </p:grpSpPr>
        <p:pic>
          <p:nvPicPr>
            <p:cNvPr id="215" name="Google Shape;215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1171" y="1703960"/>
              <a:ext cx="4426695" cy="22556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07850" y="1170125"/>
              <a:ext cx="4563501" cy="42288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solidFill>
                  <a:srgbClr val="FFFFFF"/>
                </a:solidFill>
              </a:rPr>
              <a:t>Interesting Finding 2 - Managerial Insight</a:t>
            </a:r>
            <a:endParaRPr/>
          </a:p>
        </p:txBody>
      </p:sp>
      <p:sp>
        <p:nvSpPr>
          <p:cNvPr id="222" name="Google Shape;222;p38"/>
          <p:cNvSpPr txBox="1">
            <a:spLocks noGrp="1"/>
          </p:cNvSpPr>
          <p:nvPr>
            <p:ph type="body" idx="1"/>
          </p:nvPr>
        </p:nvSpPr>
        <p:spPr>
          <a:xfrm>
            <a:off x="311700" y="1740525"/>
            <a:ext cx="8520600" cy="18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8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 order to increase the purchase rate of lower income customers, they should be targeted with online discounts after they have visited the website 3 times in one month. </a:t>
            </a:r>
            <a:endParaRPr sz="21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946"/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>
            <a:spLocks noGrp="1"/>
          </p:cNvSpPr>
          <p:nvPr>
            <p:ph type="ctrTitle"/>
          </p:nvPr>
        </p:nvSpPr>
        <p:spPr>
          <a:xfrm>
            <a:off x="311700" y="1155600"/>
            <a:ext cx="8520600" cy="929100"/>
          </a:xfrm>
          <a:prstGeom prst="rect">
            <a:avLst/>
          </a:prstGeom>
          <a:solidFill>
            <a:srgbClr val="A64D79"/>
          </a:solidFill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Interesting Finding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39"/>
          <p:cNvSpPr txBox="1">
            <a:spLocks noGrp="1"/>
          </p:cNvSpPr>
          <p:nvPr>
            <p:ph type="subTitle" idx="1"/>
          </p:nvPr>
        </p:nvSpPr>
        <p:spPr>
          <a:xfrm>
            <a:off x="311700" y="2333825"/>
            <a:ext cx="85206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 who has accepted a previous campaign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solidFill>
                  <a:srgbClr val="FFFFFF"/>
                </a:solidFill>
              </a:rPr>
              <a:t>Decision Tree</a:t>
            </a:r>
            <a:endParaRPr/>
          </a:p>
        </p:txBody>
      </p:sp>
      <p:pic>
        <p:nvPicPr>
          <p:cNvPr id="234" name="Google Shape;2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075" y="1458075"/>
            <a:ext cx="5998224" cy="33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0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3064500" cy="25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8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decision tree was used to find the attributes linked to those who had accepted a previous campaign.</a:t>
            </a:r>
            <a:endParaRPr sz="21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946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solidFill>
                  <a:srgbClr val="FFFFFF"/>
                </a:solidFill>
              </a:rPr>
              <a:t>Binning Wine and Income</a:t>
            </a:r>
            <a:endParaRPr/>
          </a:p>
        </p:txBody>
      </p:sp>
      <p:sp>
        <p:nvSpPr>
          <p:cNvPr id="241" name="Google Shape;241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8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Wine and Income were binned, partially based on the decision tree and partially through discovery.</a:t>
            </a:r>
            <a:endParaRPr sz="21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946"/>
              <a:buNone/>
            </a:pPr>
            <a:endParaRPr/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075" y="2331875"/>
            <a:ext cx="641985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0" y="1155600"/>
            <a:ext cx="8520600" cy="929100"/>
          </a:xfrm>
          <a:prstGeom prst="rect">
            <a:avLst/>
          </a:prstGeom>
          <a:solidFill>
            <a:srgbClr val="A64D79"/>
          </a:solidFill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Overview of 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311700" y="2333825"/>
            <a:ext cx="85206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solidFill>
                  <a:srgbClr val="FFFFFF"/>
                </a:solidFill>
              </a:rPr>
              <a:t>Plotting the Data</a:t>
            </a:r>
            <a:endParaRPr/>
          </a:p>
        </p:txBody>
      </p:sp>
      <p:sp>
        <p:nvSpPr>
          <p:cNvPr id="248" name="Google Shape;248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8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plotted data shows a clear distinction.</a:t>
            </a:r>
            <a:endParaRPr sz="21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946"/>
              <a:buNone/>
            </a:pPr>
            <a:endParaRPr/>
          </a:p>
        </p:txBody>
      </p:sp>
      <p:pic>
        <p:nvPicPr>
          <p:cNvPr id="249" name="Google Shape;2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262" y="1664475"/>
            <a:ext cx="6675475" cy="32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solidFill>
                  <a:srgbClr val="FFFFFF"/>
                </a:solidFill>
              </a:rPr>
              <a:t>Interesting Finding 3 - Managerial Insight</a:t>
            </a:r>
            <a:endParaRPr/>
          </a:p>
        </p:txBody>
      </p:sp>
      <p:sp>
        <p:nvSpPr>
          <p:cNvPr id="255" name="Google Shape;255;p43"/>
          <p:cNvSpPr txBox="1">
            <a:spLocks noGrp="1"/>
          </p:cNvSpPr>
          <p:nvPr>
            <p:ph type="body" idx="1"/>
          </p:nvPr>
        </p:nvSpPr>
        <p:spPr>
          <a:xfrm>
            <a:off x="311700" y="1866125"/>
            <a:ext cx="8520600" cy="25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8945"/>
              <a:buFont typeface="Arial"/>
              <a:buNone/>
            </a:pPr>
            <a:r>
              <a:rPr lang="en" sz="3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 order to reduce campaign marketing costs and increase campaign participation rates, the next campaign should be targeted at those who have income over $82,250 and have purchased at least $500 in wine.</a:t>
            </a:r>
            <a:endParaRPr sz="3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8945"/>
              <a:buFont typeface="Arial"/>
              <a:buNone/>
            </a:pPr>
            <a:r>
              <a:rPr lang="en" sz="3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Another option would be to create an elite club for the customers who have purchased at least $500 in wine and target them with specific campaigns dedicated to high-end wine.</a:t>
            </a:r>
            <a:endParaRPr sz="3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ct val="108108"/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solidFill>
                  <a:srgbClr val="FFFFFF"/>
                </a:solidFill>
              </a:rPr>
              <a:t>Conclusion</a:t>
            </a:r>
            <a:endParaRPr/>
          </a:p>
        </p:txBody>
      </p:sp>
      <p:sp>
        <p:nvSpPr>
          <p:cNvPr id="261" name="Google Shape;261;p44"/>
          <p:cNvSpPr txBox="1">
            <a:spLocks noGrp="1"/>
          </p:cNvSpPr>
          <p:nvPr>
            <p:ph type="body" idx="1"/>
          </p:nvPr>
        </p:nvSpPr>
        <p:spPr>
          <a:xfrm>
            <a:off x="311700" y="1426525"/>
            <a:ext cx="8520600" cy="3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62458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8"/>
              <a:buFont typeface="Calibri"/>
              <a:buAutoNum type="arabicPeriod"/>
            </a:pPr>
            <a:r>
              <a:rPr lang="en" sz="2108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Customers with children need more encouragement to purchase sweets</a:t>
            </a:r>
            <a:endParaRPr sz="2108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rabicPeriod"/>
            </a:pPr>
            <a:endParaRPr sz="2108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2458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8"/>
              <a:buFont typeface="Calibri"/>
              <a:buAutoNum type="arabicPeriod"/>
            </a:pPr>
            <a:r>
              <a:rPr lang="en" sz="2108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Lower income customers visit the website more often but purchase from the website less, while higher income customers do the opposite</a:t>
            </a:r>
            <a:endParaRPr sz="2108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rabicPeriod"/>
            </a:pPr>
            <a:endParaRPr sz="2108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2458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8"/>
              <a:buFont typeface="Calibri"/>
              <a:buAutoNum type="arabicPeriod"/>
            </a:pPr>
            <a:r>
              <a:rPr lang="en" sz="2108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Higher income customers who purchased more wine are more likely to accept marketing campaigns</a:t>
            </a:r>
            <a:endParaRPr sz="2108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946"/>
              <a:buNone/>
            </a:pP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>
            <a:spLocks noGrp="1"/>
          </p:cNvSpPr>
          <p:nvPr>
            <p:ph type="title"/>
          </p:nvPr>
        </p:nvSpPr>
        <p:spPr>
          <a:xfrm>
            <a:off x="311700" y="253550"/>
            <a:ext cx="85206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7632"/>
              <a:buNone/>
            </a:pPr>
            <a:r>
              <a:rPr lang="en" sz="4600"/>
              <a:t>Questions?</a:t>
            </a:r>
            <a:endParaRPr sz="4600"/>
          </a:p>
        </p:txBody>
      </p:sp>
      <p:sp>
        <p:nvSpPr>
          <p:cNvPr id="267" name="Google Shape;267;p45"/>
          <p:cNvSpPr txBox="1">
            <a:spLocks noGrp="1"/>
          </p:cNvSpPr>
          <p:nvPr>
            <p:ph type="body" idx="1"/>
          </p:nvPr>
        </p:nvSpPr>
        <p:spPr>
          <a:xfrm>
            <a:off x="396900" y="4238400"/>
            <a:ext cx="88323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9175"/>
              <a:buNone/>
            </a:pPr>
            <a:r>
              <a:rPr lang="en" sz="3471" b="1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Presented by: </a:t>
            </a:r>
            <a:endParaRPr sz="3471" b="1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10526"/>
              <a:buNone/>
            </a:pPr>
            <a:endParaRPr b="1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5306"/>
              <a:buNone/>
            </a:pPr>
            <a:r>
              <a:rPr lang="en" sz="244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Kalyani Ambulkar, </a:t>
            </a:r>
            <a:r>
              <a:rPr lang="en" sz="2440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Brian Frank, </a:t>
            </a:r>
            <a:r>
              <a:rPr lang="en" sz="244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Sandra Joseph, </a:t>
            </a:r>
            <a:r>
              <a:rPr lang="en" sz="2440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Amelia Mazer, Shaheen Nazar</a:t>
            </a:r>
            <a:endParaRPr sz="2440"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210526"/>
              <a:buNone/>
            </a:pPr>
            <a:endParaRPr b="1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220" b="1">
                <a:solidFill>
                  <a:srgbClr val="FFFFFF"/>
                </a:solidFill>
              </a:rPr>
              <a:t>Customer Personality Analysis Dataset by Akash Patel</a:t>
            </a:r>
            <a:endParaRPr sz="222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182"/>
              <a:buFont typeface="Arial"/>
              <a:buNone/>
            </a:pPr>
            <a:r>
              <a:rPr lang="en" sz="2108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Customer Personality Analysis </a:t>
            </a:r>
            <a:r>
              <a:rPr lang="en" sz="2108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Dataset by Akash Patel</a:t>
            </a:r>
            <a:endParaRPr sz="21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182"/>
              <a:buFont typeface="Arial"/>
              <a:buNone/>
            </a:pPr>
            <a:r>
              <a:rPr lang="en" sz="2108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https://www.kaggle.com/imakash3011/customer-personality-analysis</a:t>
            </a:r>
            <a:endParaRPr sz="21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178"/>
              <a:buFont typeface="Arial"/>
              <a:buNone/>
            </a:pPr>
            <a:endParaRPr sz="21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178"/>
              <a:buFont typeface="Arial"/>
              <a:buNone/>
            </a:pPr>
            <a:r>
              <a:rPr lang="en" sz="2108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Customer Personality Analysis is a detailed analysis of a company’s ideal customers. </a:t>
            </a:r>
            <a:endParaRPr sz="21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178"/>
              <a:buFont typeface="Arial"/>
              <a:buNone/>
            </a:pPr>
            <a:endParaRPr sz="21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178"/>
              <a:buFont typeface="Arial"/>
              <a:buNone/>
            </a:pPr>
            <a:r>
              <a:rPr lang="en" sz="2108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Benefits:</a:t>
            </a:r>
            <a:endParaRPr sz="21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2339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2108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Helps a business to better understand its customers</a:t>
            </a:r>
            <a:endParaRPr sz="21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233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2108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Makes it easier for them to modify products according to the specific needs, behaviors and concerns of different types of customers.</a:t>
            </a:r>
            <a:endParaRPr sz="21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178"/>
              <a:buFont typeface="Arial"/>
              <a:buNone/>
            </a:pPr>
            <a:endParaRPr sz="21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ct val="108108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solidFill>
                  <a:srgbClr val="FFFFFF"/>
                </a:solidFill>
              </a:rPr>
              <a:t>Dataset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00" y="1808650"/>
            <a:ext cx="8385398" cy="18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solidFill>
                  <a:srgbClr val="FFFFFF"/>
                </a:solidFill>
              </a:rPr>
              <a:t>Dataset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04" y="1810512"/>
            <a:ext cx="8385050" cy="1819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solidFill>
                  <a:srgbClr val="FFFFFF"/>
                </a:solidFill>
              </a:rPr>
              <a:t>Dataset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04" y="1737360"/>
            <a:ext cx="8385050" cy="1819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ctrTitle"/>
          </p:nvPr>
        </p:nvSpPr>
        <p:spPr>
          <a:xfrm>
            <a:off x="311700" y="1155600"/>
            <a:ext cx="8520600" cy="929100"/>
          </a:xfrm>
          <a:prstGeom prst="rect">
            <a:avLst/>
          </a:prstGeom>
          <a:solidFill>
            <a:srgbClr val="A64D79"/>
          </a:solidFill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Clean-Up Techniques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1"/>
          </p:nvPr>
        </p:nvSpPr>
        <p:spPr>
          <a:xfrm>
            <a:off x="311700" y="2333825"/>
            <a:ext cx="85206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solidFill>
                  <a:srgbClr val="FFFFFF"/>
                </a:solidFill>
              </a:rPr>
              <a:t>Drop Columns and Rows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438350"/>
            <a:ext cx="8520600" cy="3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8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946"/>
              <a:buNone/>
            </a:pP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690400" y="1277250"/>
            <a:ext cx="662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5" y="1353450"/>
            <a:ext cx="7188948" cy="331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850</Words>
  <Application>Microsoft Macintosh PowerPoint</Application>
  <PresentationFormat>On-screen Show (16:9)</PresentationFormat>
  <Paragraphs>88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Lobster</vt:lpstr>
      <vt:lpstr>Merriweather</vt:lpstr>
      <vt:lpstr>Calibri</vt:lpstr>
      <vt:lpstr>Simple Light</vt:lpstr>
      <vt:lpstr>Customer Personality Analysis</vt:lpstr>
      <vt:lpstr>Agenda </vt:lpstr>
      <vt:lpstr>Overview of Dataset</vt:lpstr>
      <vt:lpstr>Customer Personality Analysis Dataset by Akash Patel</vt:lpstr>
      <vt:lpstr>Dataset</vt:lpstr>
      <vt:lpstr>Dataset</vt:lpstr>
      <vt:lpstr>Dataset</vt:lpstr>
      <vt:lpstr>Clean-Up Techniques</vt:lpstr>
      <vt:lpstr>Drop Columns and Rows</vt:lpstr>
      <vt:lpstr>Replace Values</vt:lpstr>
      <vt:lpstr>Replace Values Continued</vt:lpstr>
      <vt:lpstr>Use get_dummies</vt:lpstr>
      <vt:lpstr>Add Calculated Columns</vt:lpstr>
      <vt:lpstr>Change Column Names</vt:lpstr>
      <vt:lpstr>Sort Columns</vt:lpstr>
      <vt:lpstr>Sorted Columns</vt:lpstr>
      <vt:lpstr>Cleaned Data</vt:lpstr>
      <vt:lpstr>Cleaned Data</vt:lpstr>
      <vt:lpstr>Interesting Finding 1</vt:lpstr>
      <vt:lpstr>Negative Correlation between Children and Sweets</vt:lpstr>
      <vt:lpstr>Plotting the Data</vt:lpstr>
      <vt:lpstr>Interesting Finding 1 - Managerial Insight</vt:lpstr>
      <vt:lpstr>Interesting Finding 2</vt:lpstr>
      <vt:lpstr>Clustering</vt:lpstr>
      <vt:lpstr>Plotting the Data</vt:lpstr>
      <vt:lpstr>Interesting Finding 2 - Managerial Insight</vt:lpstr>
      <vt:lpstr>Interesting Finding 3</vt:lpstr>
      <vt:lpstr>Decision Tree</vt:lpstr>
      <vt:lpstr>Binning Wine and Income</vt:lpstr>
      <vt:lpstr>Plotting the Data</vt:lpstr>
      <vt:lpstr>Interesting Finding 3 - Managerial Insight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Personality Analysis</dc:title>
  <cp:lastModifiedBy>Amelia Mazer</cp:lastModifiedBy>
  <cp:revision>1</cp:revision>
  <dcterms:modified xsi:type="dcterms:W3CDTF">2021-12-04T04:45:50Z</dcterms:modified>
</cp:coreProperties>
</file>