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Average"/>
      <p:regular r:id="rId46"/>
    </p:embeddedFont>
    <p:embeddedFont>
      <p:font typeface="Oswald"/>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Average-regular.fntdata"/><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Oswald-bold.fntdata"/><Relationship Id="rId25" Type="http://schemas.openxmlformats.org/officeDocument/2006/relationships/slide" Target="slides/slide20.xml"/><Relationship Id="rId47" Type="http://schemas.openxmlformats.org/officeDocument/2006/relationships/font" Target="fonts/Oswald-regular.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95802e884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95802e884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5802e8842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5802e884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95802e884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95802e884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5802e884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95802e884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95802e8842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95802e884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5802e884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95802e884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5802e8842_0_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95802e884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95802e884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95802e884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95802e8842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95802e8842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95802e8842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95802e8842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95802e884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95802e884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95802e8842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95802e8842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95802e8842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95802e8842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95802e8842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95802e8842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95802e8842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95802e8842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95802e8842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95802e8842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95802e8842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95802e8842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95802e8842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95802e8842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95802e8842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95802e8842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95802e884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95802e884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95802e8842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95802e8842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95802e8842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95802e8842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c6f980f91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c6f980f9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95802e8842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95802e8842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95802e8842_0_2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95802e8842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95802e8842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95802e8842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95802e8842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95802e8842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95802e8842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95802e8842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95802e8842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95802e8842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95802e884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95802e884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5802e884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5802e884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95802e8842_0_1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95802e884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95802e884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95802e884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5802e8842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95802e884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3.jpg"/><Relationship Id="rId4"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30.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14.png"/><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23.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2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3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9.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Project 1: Data Analysis of Restaurants in </a:t>
            </a:r>
            <a:r>
              <a:rPr lang="en"/>
              <a:t>Washington</a:t>
            </a:r>
            <a:r>
              <a:rPr lang="en"/>
              <a:t> DC</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Amy Sylla &amp; Oluwatobi Akinsanya</a:t>
            </a:r>
            <a:endParaRPr/>
          </a:p>
          <a:p>
            <a:pPr indent="0" lvl="0" marL="0" rtl="0" algn="ctr">
              <a:spcBef>
                <a:spcPts val="0"/>
              </a:spcBef>
              <a:spcAft>
                <a:spcPts val="0"/>
              </a:spcAft>
              <a:buNone/>
            </a:pPr>
            <a:r>
              <a:rPr lang="en"/>
              <a:t>September 8,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278600" y="964400"/>
            <a:ext cx="4010700" cy="237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Retrieving data:</a:t>
            </a:r>
            <a:endParaRPr/>
          </a:p>
          <a:p>
            <a:pPr indent="0" lvl="0" marL="0" rtl="0" algn="ctr">
              <a:spcBef>
                <a:spcPts val="0"/>
              </a:spcBef>
              <a:spcAft>
                <a:spcPts val="0"/>
              </a:spcAft>
              <a:buNone/>
            </a:pPr>
            <a:r>
              <a:rPr lang="en"/>
              <a:t>Population</a:t>
            </a:r>
            <a:endParaRPr/>
          </a:p>
        </p:txBody>
      </p:sp>
      <p:sp>
        <p:nvSpPr>
          <p:cNvPr id="143" name="Google Shape;143;p22"/>
          <p:cNvSpPr txBox="1"/>
          <p:nvPr>
            <p:ph idx="2" type="body"/>
          </p:nvPr>
        </p:nvSpPr>
        <p:spPr>
          <a:xfrm>
            <a:off x="4779175" y="150025"/>
            <a:ext cx="3804000" cy="13824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b="1" lang="en" sz="2000"/>
              <a:t>DC Health </a:t>
            </a:r>
            <a:endParaRPr/>
          </a:p>
        </p:txBody>
      </p:sp>
      <p:cxnSp>
        <p:nvCxnSpPr>
          <p:cNvPr id="144" name="Google Shape;144;p22"/>
          <p:cNvCxnSpPr/>
          <p:nvPr/>
        </p:nvCxnSpPr>
        <p:spPr>
          <a:xfrm>
            <a:off x="6681175" y="1768075"/>
            <a:ext cx="0" cy="2244900"/>
          </a:xfrm>
          <a:prstGeom prst="straightConnector1">
            <a:avLst/>
          </a:prstGeom>
          <a:noFill/>
          <a:ln cap="flat" cmpd="sng" w="9525">
            <a:solidFill>
              <a:schemeClr val="dk2"/>
            </a:solidFill>
            <a:prstDash val="solid"/>
            <a:round/>
            <a:headEnd len="med" w="med" type="none"/>
            <a:tailEnd len="med" w="med" type="none"/>
          </a:ln>
        </p:spPr>
      </p:cxnSp>
      <p:pic>
        <p:nvPicPr>
          <p:cNvPr id="145" name="Google Shape;145;p22"/>
          <p:cNvPicPr preferRelativeResize="0"/>
          <p:nvPr/>
        </p:nvPicPr>
        <p:blipFill>
          <a:blip r:embed="rId3">
            <a:alphaModFix/>
          </a:blip>
          <a:stretch>
            <a:fillRect/>
          </a:stretch>
        </p:blipFill>
        <p:spPr>
          <a:xfrm>
            <a:off x="7404500" y="0"/>
            <a:ext cx="1628775" cy="1465600"/>
          </a:xfrm>
          <a:prstGeom prst="rect">
            <a:avLst/>
          </a:prstGeom>
          <a:noFill/>
          <a:ln>
            <a:noFill/>
          </a:ln>
        </p:spPr>
      </p:pic>
      <p:sp>
        <p:nvSpPr>
          <p:cNvPr id="146" name="Google Shape;146;p22"/>
          <p:cNvSpPr txBox="1"/>
          <p:nvPr/>
        </p:nvSpPr>
        <p:spPr>
          <a:xfrm>
            <a:off x="4661300" y="1843100"/>
            <a:ext cx="1875300" cy="1907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verage"/>
              <a:buChar char="-"/>
            </a:pPr>
            <a:r>
              <a:rPr lang="en">
                <a:latin typeface="Average"/>
                <a:ea typeface="Average"/>
                <a:cs typeface="Average"/>
                <a:sym typeface="Average"/>
              </a:rPr>
              <a:t>Very detailed</a:t>
            </a:r>
            <a:endParaRPr>
              <a:latin typeface="Average"/>
              <a:ea typeface="Average"/>
              <a:cs typeface="Average"/>
              <a:sym typeface="Average"/>
            </a:endParaRPr>
          </a:p>
          <a:p>
            <a:pPr indent="-317500" lvl="0" marL="457200" rtl="0" algn="l">
              <a:spcBef>
                <a:spcPts val="0"/>
              </a:spcBef>
              <a:spcAft>
                <a:spcPts val="0"/>
              </a:spcAft>
              <a:buSzPts val="1400"/>
              <a:buFont typeface="Average"/>
              <a:buChar char="-"/>
            </a:pPr>
            <a:r>
              <a:rPr lang="en">
                <a:latin typeface="Average"/>
                <a:ea typeface="Average"/>
                <a:cs typeface="Average"/>
                <a:sym typeface="Average"/>
              </a:rPr>
              <a:t>Trusted</a:t>
            </a:r>
            <a:endParaRPr>
              <a:latin typeface="Average"/>
              <a:ea typeface="Average"/>
              <a:cs typeface="Average"/>
              <a:sym typeface="Average"/>
            </a:endParaRPr>
          </a:p>
          <a:p>
            <a:pPr indent="-317500" lvl="0" marL="457200" rtl="0" algn="l">
              <a:spcBef>
                <a:spcPts val="0"/>
              </a:spcBef>
              <a:spcAft>
                <a:spcPts val="0"/>
              </a:spcAft>
              <a:buSzPts val="1400"/>
              <a:buFont typeface="Average"/>
              <a:buChar char="-"/>
            </a:pPr>
            <a:r>
              <a:rPr lang="en">
                <a:latin typeface="Average"/>
                <a:ea typeface="Average"/>
                <a:cs typeface="Average"/>
                <a:sym typeface="Average"/>
              </a:rPr>
              <a:t>CSV files included</a:t>
            </a:r>
            <a:endParaRPr>
              <a:latin typeface="Average"/>
              <a:ea typeface="Average"/>
              <a:cs typeface="Average"/>
              <a:sym typeface="Average"/>
            </a:endParaRPr>
          </a:p>
          <a:p>
            <a:pPr indent="0" lvl="0" marL="457200" rtl="0" algn="l">
              <a:spcBef>
                <a:spcPts val="0"/>
              </a:spcBef>
              <a:spcAft>
                <a:spcPts val="0"/>
              </a:spcAft>
              <a:buNone/>
            </a:pPr>
            <a:r>
              <a:t/>
            </a:r>
            <a:endParaRPr>
              <a:latin typeface="Average"/>
              <a:ea typeface="Average"/>
              <a:cs typeface="Average"/>
              <a:sym typeface="Average"/>
            </a:endParaRPr>
          </a:p>
        </p:txBody>
      </p:sp>
      <p:sp>
        <p:nvSpPr>
          <p:cNvPr id="147" name="Google Shape;147;p22"/>
          <p:cNvSpPr txBox="1"/>
          <p:nvPr/>
        </p:nvSpPr>
        <p:spPr>
          <a:xfrm>
            <a:off x="6954450" y="1768075"/>
            <a:ext cx="1725300" cy="1993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verage"/>
              <a:buChar char="-"/>
            </a:pPr>
            <a:r>
              <a:rPr lang="en">
                <a:latin typeface="Average"/>
                <a:ea typeface="Average"/>
                <a:cs typeface="Average"/>
                <a:sym typeface="Average"/>
              </a:rPr>
              <a:t>Not as broad as Census</a:t>
            </a:r>
            <a:endParaRPr>
              <a:latin typeface="Average"/>
              <a:ea typeface="Average"/>
              <a:cs typeface="Average"/>
              <a:sym typeface="Average"/>
            </a:endParaRPr>
          </a:p>
          <a:p>
            <a:pPr indent="-317500" lvl="0" marL="457200" rtl="0" algn="l">
              <a:spcBef>
                <a:spcPts val="0"/>
              </a:spcBef>
              <a:spcAft>
                <a:spcPts val="0"/>
              </a:spcAft>
              <a:buSzPts val="1400"/>
              <a:buFont typeface="Average"/>
              <a:buChar char="-"/>
            </a:pPr>
            <a:r>
              <a:rPr lang="en">
                <a:latin typeface="Average"/>
                <a:ea typeface="Average"/>
                <a:cs typeface="Average"/>
                <a:sym typeface="Average"/>
              </a:rPr>
              <a:t>“Messy”</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Processing data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Loading data: Json and CSV</a:t>
            </a:r>
            <a:endParaRPr/>
          </a:p>
          <a:p>
            <a:pPr indent="0" lvl="0" marL="0" rtl="0" algn="l">
              <a:spcBef>
                <a:spcPts val="0"/>
              </a:spcBef>
              <a:spcAft>
                <a:spcPts val="0"/>
              </a:spcAft>
              <a:buNone/>
            </a:pPr>
            <a:r>
              <a:t/>
            </a:r>
            <a:endParaRPr/>
          </a:p>
        </p:txBody>
      </p:sp>
      <p:sp>
        <p:nvSpPr>
          <p:cNvPr id="158" name="Google Shape;158;p24"/>
          <p:cNvSpPr txBox="1"/>
          <p:nvPr>
            <p:ph idx="1" type="body"/>
          </p:nvPr>
        </p:nvSpPr>
        <p:spPr>
          <a:xfrm>
            <a:off x="311700" y="1152475"/>
            <a:ext cx="399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Json </a:t>
            </a:r>
            <a:endParaRPr/>
          </a:p>
        </p:txBody>
      </p:sp>
      <p:pic>
        <p:nvPicPr>
          <p:cNvPr id="159" name="Google Shape;159;p24"/>
          <p:cNvPicPr preferRelativeResize="0"/>
          <p:nvPr/>
        </p:nvPicPr>
        <p:blipFill>
          <a:blip r:embed="rId3">
            <a:alphaModFix/>
          </a:blip>
          <a:stretch>
            <a:fillRect/>
          </a:stretch>
        </p:blipFill>
        <p:spPr>
          <a:xfrm>
            <a:off x="311700" y="1596625"/>
            <a:ext cx="8520601" cy="3362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Loading data: Json and CSV</a:t>
            </a:r>
            <a:endParaRPr/>
          </a:p>
          <a:p>
            <a:pPr indent="0" lvl="0" marL="0" rtl="0" algn="l">
              <a:spcBef>
                <a:spcPts val="0"/>
              </a:spcBef>
              <a:spcAft>
                <a:spcPts val="0"/>
              </a:spcAft>
              <a:buNone/>
            </a:pPr>
            <a:r>
              <a:t/>
            </a:r>
            <a:endParaRPr/>
          </a:p>
        </p:txBody>
      </p:sp>
      <p:sp>
        <p:nvSpPr>
          <p:cNvPr id="165" name="Google Shape;165;p25"/>
          <p:cNvSpPr txBox="1"/>
          <p:nvPr>
            <p:ph idx="1" type="body"/>
          </p:nvPr>
        </p:nvSpPr>
        <p:spPr>
          <a:xfrm>
            <a:off x="311700" y="1152475"/>
            <a:ext cx="399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CSV </a:t>
            </a:r>
            <a:endParaRPr/>
          </a:p>
        </p:txBody>
      </p:sp>
      <p:pic>
        <p:nvPicPr>
          <p:cNvPr id="166" name="Google Shape;166;p25"/>
          <p:cNvPicPr preferRelativeResize="0"/>
          <p:nvPr/>
        </p:nvPicPr>
        <p:blipFill>
          <a:blip r:embed="rId3">
            <a:alphaModFix/>
          </a:blip>
          <a:stretch>
            <a:fillRect/>
          </a:stretch>
        </p:blipFill>
        <p:spPr>
          <a:xfrm>
            <a:off x="238125" y="1802575"/>
            <a:ext cx="8839201" cy="266792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311700" y="380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Framing the data: Pandas</a:t>
            </a:r>
            <a:endParaRPr/>
          </a:p>
        </p:txBody>
      </p:sp>
      <p:pic>
        <p:nvPicPr>
          <p:cNvPr id="172" name="Google Shape;172;p26"/>
          <p:cNvPicPr preferRelativeResize="0"/>
          <p:nvPr/>
        </p:nvPicPr>
        <p:blipFill>
          <a:blip r:embed="rId3">
            <a:alphaModFix/>
          </a:blip>
          <a:stretch>
            <a:fillRect/>
          </a:stretch>
        </p:blipFill>
        <p:spPr>
          <a:xfrm>
            <a:off x="311700" y="1221575"/>
            <a:ext cx="8520600" cy="3441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Plotting Data:</a:t>
            </a:r>
            <a:endParaRPr/>
          </a:p>
        </p:txBody>
      </p:sp>
      <p:pic>
        <p:nvPicPr>
          <p:cNvPr id="178" name="Google Shape;178;p27"/>
          <p:cNvPicPr preferRelativeResize="0"/>
          <p:nvPr/>
        </p:nvPicPr>
        <p:blipFill>
          <a:blip r:embed="rId3">
            <a:alphaModFix/>
          </a:blip>
          <a:stretch>
            <a:fillRect/>
          </a:stretch>
        </p:blipFill>
        <p:spPr>
          <a:xfrm>
            <a:off x="606600" y="1596675"/>
            <a:ext cx="8051602" cy="2239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8"/>
          <p:cNvPicPr preferRelativeResize="0"/>
          <p:nvPr/>
        </p:nvPicPr>
        <p:blipFill>
          <a:blip r:embed="rId3">
            <a:alphaModFix/>
          </a:blip>
          <a:stretch>
            <a:fillRect/>
          </a:stretch>
        </p:blipFill>
        <p:spPr>
          <a:xfrm>
            <a:off x="4572000" y="1403750"/>
            <a:ext cx="3121825" cy="3073000"/>
          </a:xfrm>
          <a:prstGeom prst="rect">
            <a:avLst/>
          </a:prstGeom>
          <a:noFill/>
          <a:ln>
            <a:noFill/>
          </a:ln>
        </p:spPr>
      </p:pic>
      <p:sp>
        <p:nvSpPr>
          <p:cNvPr id="184" name="Google Shape;184;p28"/>
          <p:cNvSpPr txBox="1"/>
          <p:nvPr/>
        </p:nvSpPr>
        <p:spPr>
          <a:xfrm>
            <a:off x="600075" y="310750"/>
            <a:ext cx="8133300" cy="9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Analysis</a:t>
            </a:r>
            <a:r>
              <a:rPr lang="en" sz="3000">
                <a:solidFill>
                  <a:schemeClr val="dk1"/>
                </a:solidFill>
                <a:latin typeface="Oswald"/>
                <a:ea typeface="Oswald"/>
                <a:cs typeface="Oswald"/>
                <a:sym typeface="Oswald"/>
              </a:rPr>
              <a:t>: Pandas, logic and a lot of courage</a:t>
            </a:r>
            <a:endParaRPr>
              <a:latin typeface="Average"/>
              <a:ea typeface="Average"/>
              <a:cs typeface="Average"/>
              <a:sym typeface="Average"/>
            </a:endParaRPr>
          </a:p>
        </p:txBody>
      </p:sp>
      <p:pic>
        <p:nvPicPr>
          <p:cNvPr id="185" name="Google Shape;185;p28"/>
          <p:cNvPicPr preferRelativeResize="0"/>
          <p:nvPr/>
        </p:nvPicPr>
        <p:blipFill>
          <a:blip r:embed="rId4">
            <a:alphaModFix/>
          </a:blip>
          <a:stretch>
            <a:fillRect/>
          </a:stretch>
        </p:blipFill>
        <p:spPr>
          <a:xfrm>
            <a:off x="1031100" y="1367900"/>
            <a:ext cx="2055000" cy="3144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671250" y="150025"/>
            <a:ext cx="7852200" cy="98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Northwest</a:t>
            </a:r>
            <a:endParaRPr/>
          </a:p>
        </p:txBody>
      </p:sp>
      <p:pic>
        <p:nvPicPr>
          <p:cNvPr id="196" name="Google Shape;196;p30"/>
          <p:cNvPicPr preferRelativeResize="0"/>
          <p:nvPr/>
        </p:nvPicPr>
        <p:blipFill>
          <a:blip r:embed="rId3">
            <a:alphaModFix/>
          </a:blip>
          <a:stretch>
            <a:fillRect/>
          </a:stretch>
        </p:blipFill>
        <p:spPr>
          <a:xfrm>
            <a:off x="825213" y="1135825"/>
            <a:ext cx="7698235" cy="37028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671250" y="107150"/>
            <a:ext cx="7852200" cy="11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Northwest</a:t>
            </a:r>
            <a:endParaRPr/>
          </a:p>
        </p:txBody>
      </p:sp>
      <p:pic>
        <p:nvPicPr>
          <p:cNvPr id="202" name="Google Shape;202;p31"/>
          <p:cNvPicPr preferRelativeResize="0"/>
          <p:nvPr/>
        </p:nvPicPr>
        <p:blipFill>
          <a:blip r:embed="rId3">
            <a:alphaModFix/>
          </a:blip>
          <a:stretch>
            <a:fillRect/>
          </a:stretch>
        </p:blipFill>
        <p:spPr>
          <a:xfrm>
            <a:off x="152400" y="1468025"/>
            <a:ext cx="8839201" cy="2688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66" name="Google Shape;66;p14"/>
          <p:cNvSpPr txBox="1"/>
          <p:nvPr>
            <p:ph idx="1" type="body"/>
          </p:nvPr>
        </p:nvSpPr>
        <p:spPr>
          <a:xfrm>
            <a:off x="311700" y="1017725"/>
            <a:ext cx="8520600" cy="39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client wants to open a restaurant in </a:t>
            </a:r>
            <a:r>
              <a:rPr lang="en"/>
              <a:t>Washington</a:t>
            </a:r>
            <a:r>
              <a:rPr lang="en"/>
              <a:t> DC. What type of restaurant should they open and where in DC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Our Analysis will answer </a:t>
            </a:r>
            <a:r>
              <a:rPr b="1" lang="en"/>
              <a:t>4</a:t>
            </a:r>
            <a:r>
              <a:rPr b="1" lang="en"/>
              <a:t> questions</a:t>
            </a:r>
            <a:r>
              <a:rPr lang="en"/>
              <a:t>:</a:t>
            </a:r>
            <a:endParaRPr/>
          </a:p>
          <a:p>
            <a:pPr indent="-342900" lvl="0" marL="457200" rtl="0" algn="l">
              <a:spcBef>
                <a:spcPts val="1600"/>
              </a:spcBef>
              <a:spcAft>
                <a:spcPts val="0"/>
              </a:spcAft>
              <a:buSzPts val="1800"/>
              <a:buChar char="-"/>
            </a:pPr>
            <a:r>
              <a:rPr lang="en"/>
              <a:t>What is the most competitive restaurant type in each DC Quadrant? </a:t>
            </a:r>
            <a:endParaRPr/>
          </a:p>
          <a:p>
            <a:pPr indent="-342900" lvl="0" marL="457200" rtl="0" algn="l">
              <a:spcBef>
                <a:spcPts val="0"/>
              </a:spcBef>
              <a:spcAft>
                <a:spcPts val="0"/>
              </a:spcAft>
              <a:buSzPts val="1800"/>
              <a:buChar char="-"/>
            </a:pPr>
            <a:r>
              <a:rPr lang="en"/>
              <a:t>What is the average restaurant quality for restaurant types in each DC Quadrant?</a:t>
            </a:r>
            <a:r>
              <a:rPr lang="en"/>
              <a:t>  </a:t>
            </a:r>
            <a:endParaRPr/>
          </a:p>
          <a:p>
            <a:pPr indent="-342900" lvl="0" marL="457200" rtl="0" algn="l">
              <a:spcBef>
                <a:spcPts val="0"/>
              </a:spcBef>
              <a:spcAft>
                <a:spcPts val="0"/>
              </a:spcAft>
              <a:buSzPts val="1800"/>
              <a:buChar char="-"/>
            </a:pPr>
            <a:r>
              <a:rPr lang="en"/>
              <a:t>What are the best graded restaurants in DC ? Do they reflect their demographics ? </a:t>
            </a:r>
            <a:endParaRPr/>
          </a:p>
          <a:p>
            <a:pPr indent="-342900" lvl="0" marL="457200" rtl="0" algn="l">
              <a:spcBef>
                <a:spcPts val="0"/>
              </a:spcBef>
              <a:spcAft>
                <a:spcPts val="0"/>
              </a:spcAft>
              <a:buSzPts val="1800"/>
              <a:buChar char="-"/>
            </a:pPr>
            <a:r>
              <a:rPr lang="en"/>
              <a:t>Food trucks vs Restaurants, what to pick ?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671250" y="107150"/>
            <a:ext cx="7852200" cy="11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Northwest</a:t>
            </a:r>
            <a:endParaRPr/>
          </a:p>
        </p:txBody>
      </p:sp>
      <p:pic>
        <p:nvPicPr>
          <p:cNvPr id="208" name="Google Shape;208;p32"/>
          <p:cNvPicPr preferRelativeResize="0"/>
          <p:nvPr/>
        </p:nvPicPr>
        <p:blipFill>
          <a:blip r:embed="rId3">
            <a:alphaModFix/>
          </a:blip>
          <a:stretch>
            <a:fillRect/>
          </a:stretch>
        </p:blipFill>
        <p:spPr>
          <a:xfrm>
            <a:off x="152400" y="1527163"/>
            <a:ext cx="8839199" cy="234638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671250" y="150025"/>
            <a:ext cx="7852200" cy="98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Northeast</a:t>
            </a:r>
            <a:endParaRPr/>
          </a:p>
        </p:txBody>
      </p:sp>
      <p:pic>
        <p:nvPicPr>
          <p:cNvPr id="214" name="Google Shape;214;p33"/>
          <p:cNvPicPr preferRelativeResize="0"/>
          <p:nvPr/>
        </p:nvPicPr>
        <p:blipFill>
          <a:blip r:embed="rId3">
            <a:alphaModFix/>
          </a:blip>
          <a:stretch>
            <a:fillRect/>
          </a:stretch>
        </p:blipFill>
        <p:spPr>
          <a:xfrm>
            <a:off x="728675" y="1135825"/>
            <a:ext cx="7794776" cy="3579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671250" y="150025"/>
            <a:ext cx="7852200" cy="98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Northeast</a:t>
            </a:r>
            <a:endParaRPr/>
          </a:p>
        </p:txBody>
      </p:sp>
      <p:pic>
        <p:nvPicPr>
          <p:cNvPr id="220" name="Google Shape;220;p34"/>
          <p:cNvPicPr preferRelativeResize="0"/>
          <p:nvPr/>
        </p:nvPicPr>
        <p:blipFill>
          <a:blip r:embed="rId3">
            <a:alphaModFix/>
          </a:blip>
          <a:stretch>
            <a:fillRect/>
          </a:stretch>
        </p:blipFill>
        <p:spPr>
          <a:xfrm>
            <a:off x="177750" y="1536725"/>
            <a:ext cx="8839200" cy="232721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671250" y="150025"/>
            <a:ext cx="7852200" cy="98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Northeast</a:t>
            </a:r>
            <a:endParaRPr/>
          </a:p>
        </p:txBody>
      </p:sp>
      <p:pic>
        <p:nvPicPr>
          <p:cNvPr id="226" name="Google Shape;226;p35"/>
          <p:cNvPicPr preferRelativeResize="0"/>
          <p:nvPr/>
        </p:nvPicPr>
        <p:blipFill>
          <a:blip r:embed="rId3">
            <a:alphaModFix/>
          </a:blip>
          <a:stretch>
            <a:fillRect/>
          </a:stretch>
        </p:blipFill>
        <p:spPr>
          <a:xfrm>
            <a:off x="152400" y="1513275"/>
            <a:ext cx="8839201" cy="2719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671250" y="150025"/>
            <a:ext cx="7852200" cy="98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Sou</a:t>
            </a:r>
            <a:r>
              <a:rPr lang="en"/>
              <a:t>theast</a:t>
            </a:r>
            <a:endParaRPr/>
          </a:p>
        </p:txBody>
      </p:sp>
      <p:pic>
        <p:nvPicPr>
          <p:cNvPr id="232" name="Google Shape;232;p36"/>
          <p:cNvPicPr preferRelativeResize="0"/>
          <p:nvPr/>
        </p:nvPicPr>
        <p:blipFill>
          <a:blip r:embed="rId3">
            <a:alphaModFix/>
          </a:blip>
          <a:stretch>
            <a:fillRect/>
          </a:stretch>
        </p:blipFill>
        <p:spPr>
          <a:xfrm>
            <a:off x="862750" y="1135825"/>
            <a:ext cx="7469197" cy="37028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671250" y="150025"/>
            <a:ext cx="7852200" cy="98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Sou</a:t>
            </a:r>
            <a:r>
              <a:rPr lang="en"/>
              <a:t>theast</a:t>
            </a:r>
            <a:endParaRPr/>
          </a:p>
        </p:txBody>
      </p:sp>
      <p:pic>
        <p:nvPicPr>
          <p:cNvPr id="238" name="Google Shape;238;p37"/>
          <p:cNvPicPr preferRelativeResize="0"/>
          <p:nvPr/>
        </p:nvPicPr>
        <p:blipFill>
          <a:blip r:embed="rId3">
            <a:alphaModFix/>
          </a:blip>
          <a:stretch>
            <a:fillRect/>
          </a:stretch>
        </p:blipFill>
        <p:spPr>
          <a:xfrm>
            <a:off x="177750" y="1545400"/>
            <a:ext cx="8839202" cy="246873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8"/>
          <p:cNvSpPr txBox="1"/>
          <p:nvPr>
            <p:ph type="title"/>
          </p:nvPr>
        </p:nvSpPr>
        <p:spPr>
          <a:xfrm>
            <a:off x="671250" y="150025"/>
            <a:ext cx="7852200" cy="98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Southeast</a:t>
            </a:r>
            <a:endParaRPr/>
          </a:p>
        </p:txBody>
      </p:sp>
      <p:pic>
        <p:nvPicPr>
          <p:cNvPr id="244" name="Google Shape;244;p38"/>
          <p:cNvPicPr preferRelativeResize="0"/>
          <p:nvPr/>
        </p:nvPicPr>
        <p:blipFill>
          <a:blip r:embed="rId3">
            <a:alphaModFix/>
          </a:blip>
          <a:stretch>
            <a:fillRect/>
          </a:stretch>
        </p:blipFill>
        <p:spPr>
          <a:xfrm>
            <a:off x="152400" y="1256075"/>
            <a:ext cx="8839200" cy="2815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9"/>
          <p:cNvSpPr txBox="1"/>
          <p:nvPr>
            <p:ph type="title"/>
          </p:nvPr>
        </p:nvSpPr>
        <p:spPr>
          <a:xfrm>
            <a:off x="671250" y="150025"/>
            <a:ext cx="7852200" cy="98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Southwest</a:t>
            </a:r>
            <a:endParaRPr/>
          </a:p>
        </p:txBody>
      </p:sp>
      <p:pic>
        <p:nvPicPr>
          <p:cNvPr id="250" name="Google Shape;250;p39"/>
          <p:cNvPicPr preferRelativeResize="0"/>
          <p:nvPr/>
        </p:nvPicPr>
        <p:blipFill>
          <a:blip r:embed="rId3">
            <a:alphaModFix/>
          </a:blip>
          <a:stretch>
            <a:fillRect/>
          </a:stretch>
        </p:blipFill>
        <p:spPr>
          <a:xfrm>
            <a:off x="714125" y="1135825"/>
            <a:ext cx="7852201" cy="3702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0"/>
          <p:cNvSpPr txBox="1"/>
          <p:nvPr>
            <p:ph type="title"/>
          </p:nvPr>
        </p:nvSpPr>
        <p:spPr>
          <a:xfrm>
            <a:off x="671250" y="150025"/>
            <a:ext cx="7852200" cy="98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Southwest</a:t>
            </a:r>
            <a:endParaRPr/>
          </a:p>
        </p:txBody>
      </p:sp>
      <p:pic>
        <p:nvPicPr>
          <p:cNvPr id="256" name="Google Shape;256;p40"/>
          <p:cNvPicPr preferRelativeResize="0"/>
          <p:nvPr/>
        </p:nvPicPr>
        <p:blipFill>
          <a:blip r:embed="rId3">
            <a:alphaModFix/>
          </a:blip>
          <a:stretch>
            <a:fillRect/>
          </a:stretch>
        </p:blipFill>
        <p:spPr>
          <a:xfrm>
            <a:off x="177750" y="1620400"/>
            <a:ext cx="8839197" cy="227536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1"/>
          <p:cNvSpPr txBox="1"/>
          <p:nvPr>
            <p:ph type="title"/>
          </p:nvPr>
        </p:nvSpPr>
        <p:spPr>
          <a:xfrm>
            <a:off x="671250" y="150025"/>
            <a:ext cx="7852200" cy="98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Southwest</a:t>
            </a:r>
            <a:endParaRPr/>
          </a:p>
        </p:txBody>
      </p:sp>
      <p:pic>
        <p:nvPicPr>
          <p:cNvPr id="262" name="Google Shape;262;p41"/>
          <p:cNvPicPr preferRelativeResize="0"/>
          <p:nvPr/>
        </p:nvPicPr>
        <p:blipFill>
          <a:blip r:embed="rId3">
            <a:alphaModFix/>
          </a:blip>
          <a:stretch>
            <a:fillRect/>
          </a:stretch>
        </p:blipFill>
        <p:spPr>
          <a:xfrm>
            <a:off x="152400" y="1598975"/>
            <a:ext cx="8839200" cy="238820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160725"/>
            <a:ext cx="8520600" cy="85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most competitive </a:t>
            </a:r>
            <a:r>
              <a:rPr lang="en"/>
              <a:t>restaurant</a:t>
            </a:r>
            <a:r>
              <a:rPr lang="en"/>
              <a:t> type in each DC Quadrant?</a:t>
            </a:r>
            <a:endParaRPr/>
          </a:p>
        </p:txBody>
      </p:sp>
      <p:sp>
        <p:nvSpPr>
          <p:cNvPr id="72" name="Google Shape;72;p15"/>
          <p:cNvSpPr txBox="1"/>
          <p:nvPr>
            <p:ph idx="1" type="body"/>
          </p:nvPr>
        </p:nvSpPr>
        <p:spPr>
          <a:xfrm>
            <a:off x="258125" y="1596650"/>
            <a:ext cx="5710500" cy="336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data will help us find out which </a:t>
            </a:r>
            <a:r>
              <a:rPr lang="en"/>
              <a:t>restaurant</a:t>
            </a:r>
            <a:r>
              <a:rPr lang="en"/>
              <a:t> type may have been exhausted in DC and which </a:t>
            </a:r>
            <a:r>
              <a:rPr lang="en"/>
              <a:t>restaurant</a:t>
            </a:r>
            <a:r>
              <a:rPr lang="en"/>
              <a:t> types have the </a:t>
            </a:r>
            <a:r>
              <a:rPr lang="en"/>
              <a:t>opportunity</a:t>
            </a:r>
            <a:r>
              <a:rPr lang="en"/>
              <a:t> to grow</a:t>
            </a:r>
            <a:endParaRPr/>
          </a:p>
        </p:txBody>
      </p:sp>
      <p:pic>
        <p:nvPicPr>
          <p:cNvPr id="73" name="Google Shape;73;p15"/>
          <p:cNvPicPr preferRelativeResize="0"/>
          <p:nvPr/>
        </p:nvPicPr>
        <p:blipFill>
          <a:blip r:embed="rId3">
            <a:alphaModFix/>
          </a:blip>
          <a:stretch>
            <a:fillRect/>
          </a:stretch>
        </p:blipFill>
        <p:spPr>
          <a:xfrm>
            <a:off x="6204350" y="1500200"/>
            <a:ext cx="2539625" cy="2882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2"/>
          <p:cNvSpPr txBox="1"/>
          <p:nvPr>
            <p:ph type="title"/>
          </p:nvPr>
        </p:nvSpPr>
        <p:spPr>
          <a:xfrm>
            <a:off x="671250" y="64300"/>
            <a:ext cx="7852200" cy="1253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Washington DC</a:t>
            </a:r>
            <a:endParaRPr/>
          </a:p>
        </p:txBody>
      </p:sp>
      <p:pic>
        <p:nvPicPr>
          <p:cNvPr id="268" name="Google Shape;268;p42"/>
          <p:cNvPicPr preferRelativeResize="0"/>
          <p:nvPr/>
        </p:nvPicPr>
        <p:blipFill>
          <a:blip r:embed="rId3">
            <a:alphaModFix/>
          </a:blip>
          <a:stretch>
            <a:fillRect/>
          </a:stretch>
        </p:blipFill>
        <p:spPr>
          <a:xfrm>
            <a:off x="231325" y="1641825"/>
            <a:ext cx="8839200" cy="234378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3"/>
          <p:cNvSpPr txBox="1"/>
          <p:nvPr>
            <p:ph type="title"/>
          </p:nvPr>
        </p:nvSpPr>
        <p:spPr>
          <a:xfrm>
            <a:off x="671250" y="64300"/>
            <a:ext cx="7852200" cy="1253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Washington DC</a:t>
            </a:r>
            <a:endParaRPr/>
          </a:p>
        </p:txBody>
      </p:sp>
      <p:pic>
        <p:nvPicPr>
          <p:cNvPr id="274" name="Google Shape;274;p43"/>
          <p:cNvPicPr preferRelativeResize="0"/>
          <p:nvPr/>
        </p:nvPicPr>
        <p:blipFill>
          <a:blip r:embed="rId3">
            <a:alphaModFix/>
          </a:blip>
          <a:stretch>
            <a:fillRect/>
          </a:stretch>
        </p:blipFill>
        <p:spPr>
          <a:xfrm>
            <a:off x="152400" y="1459675"/>
            <a:ext cx="8839201" cy="257179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4"/>
          <p:cNvSpPr txBox="1"/>
          <p:nvPr>
            <p:ph idx="4294967295" type="title"/>
          </p:nvPr>
        </p:nvSpPr>
        <p:spPr>
          <a:xfrm>
            <a:off x="311700" y="96450"/>
            <a:ext cx="8520600" cy="9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Trend analysis</a:t>
            </a:r>
            <a:endParaRPr/>
          </a:p>
        </p:txBody>
      </p:sp>
      <p:sp>
        <p:nvSpPr>
          <p:cNvPr id="280" name="Google Shape;280;p44"/>
          <p:cNvSpPr txBox="1"/>
          <p:nvPr>
            <p:ph idx="4294967295" type="body"/>
          </p:nvPr>
        </p:nvSpPr>
        <p:spPr>
          <a:xfrm>
            <a:off x="311700" y="685800"/>
            <a:ext cx="3999900" cy="42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Findings</a:t>
            </a:r>
            <a:endParaRPr b="1" sz="2100">
              <a:solidFill>
                <a:schemeClr val="dk1"/>
              </a:solidFill>
            </a:endParaRPr>
          </a:p>
          <a:p>
            <a:pPr indent="0" lvl="0" marL="0" rtl="0" algn="l">
              <a:spcBef>
                <a:spcPts val="1600"/>
              </a:spcBef>
              <a:spcAft>
                <a:spcPts val="0"/>
              </a:spcAft>
              <a:buNone/>
            </a:pPr>
            <a:r>
              <a:rPr lang="en" sz="1300"/>
              <a:t>-The most competitive restaurant types across each quadrant are American and Asian restaurants. </a:t>
            </a:r>
            <a:endParaRPr sz="1300"/>
          </a:p>
          <a:p>
            <a:pPr indent="0" lvl="0" marL="0" rtl="0" algn="l">
              <a:spcBef>
                <a:spcPts val="1600"/>
              </a:spcBef>
              <a:spcAft>
                <a:spcPts val="0"/>
              </a:spcAft>
              <a:buNone/>
            </a:pPr>
            <a:r>
              <a:rPr lang="en" sz="1300"/>
              <a:t>- The least competitive market for restaurant types are foreign and niche restaurants. </a:t>
            </a:r>
            <a:endParaRPr sz="1300"/>
          </a:p>
          <a:p>
            <a:pPr indent="0" lvl="0" marL="0" rtl="0" algn="l">
              <a:spcBef>
                <a:spcPts val="1600"/>
              </a:spcBef>
              <a:spcAft>
                <a:spcPts val="0"/>
              </a:spcAft>
              <a:buNone/>
            </a:pPr>
            <a:r>
              <a:rPr lang="en" sz="1300"/>
              <a:t>- All restaurant types have an average rating of 3 stars or more but the restaurant types in Southwest DC have lower average ratings than any other quadrant. </a:t>
            </a:r>
            <a:endParaRPr sz="1300"/>
          </a:p>
          <a:p>
            <a:pPr indent="0" lvl="0" marL="0" rtl="0" algn="l">
              <a:spcBef>
                <a:spcPts val="1600"/>
              </a:spcBef>
              <a:spcAft>
                <a:spcPts val="1600"/>
              </a:spcAft>
              <a:buNone/>
            </a:pPr>
            <a:r>
              <a:rPr lang="en" sz="1300"/>
              <a:t>- Despite the competitive nature of Asian restaurants, few Asians are living in DC compared to White or African American. African Americans are the majority in every DC quadrant except in Northwest DC which is majority white. In Northwest DC, there were more European restaurants than any other quadrant.</a:t>
            </a:r>
            <a:endParaRPr sz="1300"/>
          </a:p>
        </p:txBody>
      </p:sp>
      <p:sp>
        <p:nvSpPr>
          <p:cNvPr id="281" name="Google Shape;281;p44"/>
          <p:cNvSpPr txBox="1"/>
          <p:nvPr>
            <p:ph idx="4294967295" type="body"/>
          </p:nvPr>
        </p:nvSpPr>
        <p:spPr>
          <a:xfrm>
            <a:off x="6847275" y="254200"/>
            <a:ext cx="1838400" cy="2190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400">
                <a:solidFill>
                  <a:schemeClr val="lt2"/>
                </a:solidFill>
              </a:rPr>
              <a:t>Average Rating</a:t>
            </a:r>
            <a:endParaRPr sz="1400">
              <a:solidFill>
                <a:schemeClr val="lt2"/>
              </a:solidFill>
            </a:endParaRPr>
          </a:p>
        </p:txBody>
      </p:sp>
      <p:sp>
        <p:nvSpPr>
          <p:cNvPr id="282" name="Google Shape;282;p44"/>
          <p:cNvSpPr/>
          <p:nvPr/>
        </p:nvSpPr>
        <p:spPr>
          <a:xfrm>
            <a:off x="8685573" y="254209"/>
            <a:ext cx="219000" cy="219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4"/>
          <p:cNvSpPr txBox="1"/>
          <p:nvPr>
            <p:ph idx="4294967295" type="body"/>
          </p:nvPr>
        </p:nvSpPr>
        <p:spPr>
          <a:xfrm>
            <a:off x="5347100" y="602125"/>
            <a:ext cx="3485100" cy="2190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400">
                <a:solidFill>
                  <a:schemeClr val="lt2"/>
                </a:solidFill>
              </a:rPr>
              <a:t>                                 Number of restaurants</a:t>
            </a:r>
            <a:endParaRPr sz="1400">
              <a:solidFill>
                <a:schemeClr val="lt2"/>
              </a:solidFill>
            </a:endParaRPr>
          </a:p>
        </p:txBody>
      </p:sp>
      <p:sp>
        <p:nvSpPr>
          <p:cNvPr id="284" name="Google Shape;284;p44"/>
          <p:cNvSpPr/>
          <p:nvPr/>
        </p:nvSpPr>
        <p:spPr>
          <a:xfrm>
            <a:off x="8685573" y="602134"/>
            <a:ext cx="219000" cy="219000"/>
          </a:xfrm>
          <a:prstGeom prst="rect">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4"/>
          <p:cNvSpPr txBox="1"/>
          <p:nvPr>
            <p:ph idx="4294967295" type="body"/>
          </p:nvPr>
        </p:nvSpPr>
        <p:spPr>
          <a:xfrm>
            <a:off x="5688925" y="4457700"/>
            <a:ext cx="689400" cy="6597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dk1"/>
                </a:solidFill>
              </a:rPr>
              <a:t>Fast Food</a:t>
            </a:r>
            <a:endParaRPr sz="1200"/>
          </a:p>
        </p:txBody>
      </p:sp>
      <p:sp>
        <p:nvSpPr>
          <p:cNvPr id="286" name="Google Shape;286;p44"/>
          <p:cNvSpPr txBox="1"/>
          <p:nvPr>
            <p:ph idx="4294967295" type="body"/>
          </p:nvPr>
        </p:nvSpPr>
        <p:spPr>
          <a:xfrm>
            <a:off x="5689050" y="274585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accent5"/>
                </a:solidFill>
              </a:rPr>
              <a:t>4</a:t>
            </a:r>
            <a:endParaRPr sz="1400">
              <a:solidFill>
                <a:schemeClr val="accent5"/>
              </a:solidFill>
            </a:endParaRPr>
          </a:p>
        </p:txBody>
      </p:sp>
      <p:sp>
        <p:nvSpPr>
          <p:cNvPr id="287" name="Google Shape;287;p44"/>
          <p:cNvSpPr/>
          <p:nvPr/>
        </p:nvSpPr>
        <p:spPr>
          <a:xfrm>
            <a:off x="5688763" y="3060256"/>
            <a:ext cx="689700" cy="371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4"/>
          <p:cNvSpPr txBox="1"/>
          <p:nvPr>
            <p:ph idx="4294967295" type="body"/>
          </p:nvPr>
        </p:nvSpPr>
        <p:spPr>
          <a:xfrm>
            <a:off x="5689000" y="3088925"/>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3.93</a:t>
            </a:r>
            <a:endParaRPr sz="1400">
              <a:solidFill>
                <a:schemeClr val="lt1"/>
              </a:solidFill>
            </a:endParaRPr>
          </a:p>
        </p:txBody>
      </p:sp>
      <p:sp>
        <p:nvSpPr>
          <p:cNvPr id="289" name="Google Shape;289;p44"/>
          <p:cNvSpPr/>
          <p:nvPr/>
        </p:nvSpPr>
        <p:spPr>
          <a:xfrm>
            <a:off x="5688775" y="3432000"/>
            <a:ext cx="689700" cy="1112700"/>
          </a:xfrm>
          <a:prstGeom prst="rect">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4"/>
          <p:cNvSpPr txBox="1"/>
          <p:nvPr>
            <p:ph idx="4294967295" type="body"/>
          </p:nvPr>
        </p:nvSpPr>
        <p:spPr>
          <a:xfrm>
            <a:off x="5689050" y="3814038"/>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91</a:t>
            </a:r>
            <a:endParaRPr sz="1400">
              <a:solidFill>
                <a:schemeClr val="lt1"/>
              </a:solidFill>
            </a:endParaRPr>
          </a:p>
        </p:txBody>
      </p:sp>
      <p:sp>
        <p:nvSpPr>
          <p:cNvPr id="291" name="Google Shape;291;p44"/>
          <p:cNvSpPr txBox="1"/>
          <p:nvPr>
            <p:ph idx="4294967295" type="body"/>
          </p:nvPr>
        </p:nvSpPr>
        <p:spPr>
          <a:xfrm>
            <a:off x="6534825" y="4457700"/>
            <a:ext cx="689400" cy="6597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dk1"/>
                </a:solidFill>
              </a:rPr>
              <a:t>Asian </a:t>
            </a:r>
            <a:endParaRPr b="1" sz="1200">
              <a:solidFill>
                <a:schemeClr val="dk1"/>
              </a:solidFill>
            </a:endParaRPr>
          </a:p>
          <a:p>
            <a:pPr indent="0" lvl="0" marL="0" rtl="0" algn="ctr">
              <a:lnSpc>
                <a:spcPct val="100000"/>
              </a:lnSpc>
              <a:spcBef>
                <a:spcPts val="0"/>
              </a:spcBef>
              <a:spcAft>
                <a:spcPts val="0"/>
              </a:spcAft>
              <a:buNone/>
            </a:pPr>
            <a:r>
              <a:rPr b="1" lang="en" sz="1200">
                <a:solidFill>
                  <a:schemeClr val="dk1"/>
                </a:solidFill>
              </a:rPr>
              <a:t>Food</a:t>
            </a:r>
            <a:endParaRPr b="1" sz="1200">
              <a:solidFill>
                <a:schemeClr val="dk1"/>
              </a:solidFill>
            </a:endParaRPr>
          </a:p>
        </p:txBody>
      </p:sp>
      <p:sp>
        <p:nvSpPr>
          <p:cNvPr id="292" name="Google Shape;292;p44"/>
          <p:cNvSpPr txBox="1"/>
          <p:nvPr>
            <p:ph idx="4294967295" type="body"/>
          </p:nvPr>
        </p:nvSpPr>
        <p:spPr>
          <a:xfrm>
            <a:off x="6534825" y="20691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accent5"/>
                </a:solidFill>
              </a:rPr>
              <a:t>2</a:t>
            </a:r>
            <a:endParaRPr sz="1400">
              <a:solidFill>
                <a:schemeClr val="accent5"/>
              </a:solidFill>
            </a:endParaRPr>
          </a:p>
        </p:txBody>
      </p:sp>
      <p:sp>
        <p:nvSpPr>
          <p:cNvPr id="293" name="Google Shape;293;p44"/>
          <p:cNvSpPr/>
          <p:nvPr/>
        </p:nvSpPr>
        <p:spPr>
          <a:xfrm>
            <a:off x="6534875" y="2383507"/>
            <a:ext cx="689400" cy="306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4"/>
          <p:cNvSpPr txBox="1"/>
          <p:nvPr>
            <p:ph idx="4294967295" type="body"/>
          </p:nvPr>
        </p:nvSpPr>
        <p:spPr>
          <a:xfrm>
            <a:off x="6534875" y="2380513"/>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4.08</a:t>
            </a:r>
            <a:endParaRPr sz="1400">
              <a:solidFill>
                <a:schemeClr val="lt1"/>
              </a:solidFill>
            </a:endParaRPr>
          </a:p>
        </p:txBody>
      </p:sp>
      <p:sp>
        <p:nvSpPr>
          <p:cNvPr id="295" name="Google Shape;295;p44"/>
          <p:cNvSpPr/>
          <p:nvPr/>
        </p:nvSpPr>
        <p:spPr>
          <a:xfrm>
            <a:off x="6534875" y="2689800"/>
            <a:ext cx="689400" cy="1855800"/>
          </a:xfrm>
          <a:prstGeom prst="rect">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4"/>
          <p:cNvSpPr txBox="1"/>
          <p:nvPr>
            <p:ph idx="4294967295" type="body"/>
          </p:nvPr>
        </p:nvSpPr>
        <p:spPr>
          <a:xfrm>
            <a:off x="6534850" y="2978950"/>
            <a:ext cx="689400" cy="718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142</a:t>
            </a:r>
            <a:endParaRPr sz="1400">
              <a:solidFill>
                <a:schemeClr val="lt1"/>
              </a:solidFill>
            </a:endParaRPr>
          </a:p>
        </p:txBody>
      </p:sp>
      <p:sp>
        <p:nvSpPr>
          <p:cNvPr id="297" name="Google Shape;297;p44"/>
          <p:cNvSpPr txBox="1"/>
          <p:nvPr>
            <p:ph idx="4294967295" type="body"/>
          </p:nvPr>
        </p:nvSpPr>
        <p:spPr>
          <a:xfrm>
            <a:off x="7275900" y="4544700"/>
            <a:ext cx="951000" cy="5022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dk1"/>
                </a:solidFill>
              </a:rPr>
              <a:t>American Food</a:t>
            </a:r>
            <a:endParaRPr sz="1200"/>
          </a:p>
        </p:txBody>
      </p:sp>
      <p:sp>
        <p:nvSpPr>
          <p:cNvPr id="298" name="Google Shape;298;p44"/>
          <p:cNvSpPr txBox="1"/>
          <p:nvPr>
            <p:ph idx="4294967295" type="body"/>
          </p:nvPr>
        </p:nvSpPr>
        <p:spPr>
          <a:xfrm>
            <a:off x="7380800" y="1152475"/>
            <a:ext cx="689400" cy="4887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accent5"/>
                </a:solidFill>
              </a:rPr>
              <a:t>1</a:t>
            </a:r>
            <a:endParaRPr sz="1400">
              <a:solidFill>
                <a:schemeClr val="accent5"/>
              </a:solidFill>
            </a:endParaRPr>
          </a:p>
        </p:txBody>
      </p:sp>
      <p:sp>
        <p:nvSpPr>
          <p:cNvPr id="299" name="Google Shape;299;p44"/>
          <p:cNvSpPr/>
          <p:nvPr/>
        </p:nvSpPr>
        <p:spPr>
          <a:xfrm>
            <a:off x="7380700" y="1641307"/>
            <a:ext cx="689400" cy="306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4"/>
          <p:cNvSpPr txBox="1"/>
          <p:nvPr>
            <p:ph idx="4294967295" type="body"/>
          </p:nvPr>
        </p:nvSpPr>
        <p:spPr>
          <a:xfrm>
            <a:off x="7374913" y="1637238"/>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3.92</a:t>
            </a:r>
            <a:endParaRPr sz="1400">
              <a:solidFill>
                <a:schemeClr val="lt1"/>
              </a:solidFill>
            </a:endParaRPr>
          </a:p>
        </p:txBody>
      </p:sp>
      <p:sp>
        <p:nvSpPr>
          <p:cNvPr id="301" name="Google Shape;301;p44"/>
          <p:cNvSpPr/>
          <p:nvPr/>
        </p:nvSpPr>
        <p:spPr>
          <a:xfrm>
            <a:off x="7380700" y="1947600"/>
            <a:ext cx="689400" cy="2597700"/>
          </a:xfrm>
          <a:prstGeom prst="rect">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4"/>
          <p:cNvSpPr txBox="1"/>
          <p:nvPr>
            <p:ph idx="4294967295" type="body"/>
          </p:nvPr>
        </p:nvSpPr>
        <p:spPr>
          <a:xfrm>
            <a:off x="7374925" y="2541400"/>
            <a:ext cx="689400" cy="801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169</a:t>
            </a:r>
            <a:endParaRPr sz="1400">
              <a:solidFill>
                <a:schemeClr val="lt1"/>
              </a:solidFill>
            </a:endParaRPr>
          </a:p>
        </p:txBody>
      </p:sp>
      <p:sp>
        <p:nvSpPr>
          <p:cNvPr id="303" name="Google Shape;303;p44"/>
          <p:cNvSpPr txBox="1"/>
          <p:nvPr>
            <p:ph idx="4294967295" type="body"/>
          </p:nvPr>
        </p:nvSpPr>
        <p:spPr>
          <a:xfrm>
            <a:off x="8226775" y="4457700"/>
            <a:ext cx="838800" cy="6597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dk1"/>
                </a:solidFill>
              </a:rPr>
              <a:t>European Food</a:t>
            </a:r>
            <a:endParaRPr sz="1200"/>
          </a:p>
        </p:txBody>
      </p:sp>
      <p:sp>
        <p:nvSpPr>
          <p:cNvPr id="304" name="Google Shape;304;p44"/>
          <p:cNvSpPr txBox="1"/>
          <p:nvPr>
            <p:ph idx="4294967295" type="body"/>
          </p:nvPr>
        </p:nvSpPr>
        <p:spPr>
          <a:xfrm>
            <a:off x="8215175" y="22213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accent5"/>
                </a:solidFill>
              </a:rPr>
              <a:t>3</a:t>
            </a:r>
            <a:endParaRPr sz="1400">
              <a:solidFill>
                <a:schemeClr val="accent5"/>
              </a:solidFill>
            </a:endParaRPr>
          </a:p>
        </p:txBody>
      </p:sp>
      <p:sp>
        <p:nvSpPr>
          <p:cNvPr id="305" name="Google Shape;305;p44"/>
          <p:cNvSpPr/>
          <p:nvPr/>
        </p:nvSpPr>
        <p:spPr>
          <a:xfrm>
            <a:off x="8215013" y="2535706"/>
            <a:ext cx="689700" cy="371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4"/>
          <p:cNvSpPr txBox="1"/>
          <p:nvPr>
            <p:ph idx="4294967295" type="body"/>
          </p:nvPr>
        </p:nvSpPr>
        <p:spPr>
          <a:xfrm>
            <a:off x="8226525" y="2564038"/>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3.99</a:t>
            </a:r>
            <a:endParaRPr sz="1400">
              <a:solidFill>
                <a:schemeClr val="lt1"/>
              </a:solidFill>
            </a:endParaRPr>
          </a:p>
        </p:txBody>
      </p:sp>
      <p:sp>
        <p:nvSpPr>
          <p:cNvPr id="307" name="Google Shape;307;p44"/>
          <p:cNvSpPr/>
          <p:nvPr/>
        </p:nvSpPr>
        <p:spPr>
          <a:xfrm>
            <a:off x="8215175" y="2906800"/>
            <a:ext cx="689400" cy="1638600"/>
          </a:xfrm>
          <a:prstGeom prst="rect">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4"/>
          <p:cNvSpPr txBox="1"/>
          <p:nvPr>
            <p:ph idx="4294967295" type="body"/>
          </p:nvPr>
        </p:nvSpPr>
        <p:spPr>
          <a:xfrm>
            <a:off x="8226525" y="3208700"/>
            <a:ext cx="689400" cy="4887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112</a:t>
            </a:r>
            <a:endParaRPr sz="140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Food Trucks</a:t>
            </a:r>
            <a:endParaRPr/>
          </a:p>
        </p:txBody>
      </p:sp>
      <p:sp>
        <p:nvSpPr>
          <p:cNvPr id="314" name="Google Shape;314;p45"/>
          <p:cNvSpPr txBox="1"/>
          <p:nvPr>
            <p:ph idx="1" type="body"/>
          </p:nvPr>
        </p:nvSpPr>
        <p:spPr>
          <a:xfrm>
            <a:off x="311700" y="1296600"/>
            <a:ext cx="3999900" cy="3375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Food trucks do not have a fixed location</a:t>
            </a:r>
            <a:endParaRPr/>
          </a:p>
          <a:p>
            <a:pPr indent="-317500" lvl="0" marL="457200" rtl="0" algn="l">
              <a:spcBef>
                <a:spcPts val="0"/>
              </a:spcBef>
              <a:spcAft>
                <a:spcPts val="0"/>
              </a:spcAft>
              <a:buSzPts val="1400"/>
              <a:buChar char="-"/>
            </a:pPr>
            <a:r>
              <a:rPr lang="en"/>
              <a:t>Can sell everywhere and attract tourists !</a:t>
            </a:r>
            <a:endParaRPr/>
          </a:p>
          <a:p>
            <a:pPr indent="-317500" lvl="0" marL="457200" rtl="0" algn="l">
              <a:spcBef>
                <a:spcPts val="0"/>
              </a:spcBef>
              <a:spcAft>
                <a:spcPts val="0"/>
              </a:spcAft>
              <a:buSzPts val="1400"/>
              <a:buChar char="-"/>
            </a:pPr>
            <a:r>
              <a:rPr lang="en"/>
              <a:t>Higher average rating than all restaurants with a 4.34 out of 5 ! </a:t>
            </a:r>
            <a:endParaRPr/>
          </a:p>
          <a:p>
            <a:pPr indent="0" lvl="0" marL="0" rtl="0" algn="l">
              <a:spcBef>
                <a:spcPts val="1600"/>
              </a:spcBef>
              <a:spcAft>
                <a:spcPts val="1600"/>
              </a:spcAft>
              <a:buNone/>
            </a:pPr>
            <a:r>
              <a:rPr lang="en"/>
              <a:t> </a:t>
            </a:r>
            <a:endParaRPr/>
          </a:p>
        </p:txBody>
      </p:sp>
      <p:pic>
        <p:nvPicPr>
          <p:cNvPr id="315" name="Google Shape;315;p45"/>
          <p:cNvPicPr preferRelativeResize="0"/>
          <p:nvPr/>
        </p:nvPicPr>
        <p:blipFill>
          <a:blip r:embed="rId3">
            <a:alphaModFix/>
          </a:blip>
          <a:stretch>
            <a:fillRect/>
          </a:stretch>
        </p:blipFill>
        <p:spPr>
          <a:xfrm>
            <a:off x="4464000" y="1170125"/>
            <a:ext cx="4527600" cy="301598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6"/>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And the winner is</a:t>
            </a:r>
            <a:r>
              <a:rPr lang="en"/>
              <a:t>...</a:t>
            </a:r>
            <a:r>
              <a:rPr lang="en"/>
              <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niche restaurant in Southeast ! </a:t>
            </a:r>
            <a:endParaRPr/>
          </a:p>
        </p:txBody>
      </p:sp>
      <p:sp>
        <p:nvSpPr>
          <p:cNvPr id="326" name="Google Shape;326;p47"/>
          <p:cNvSpPr txBox="1"/>
          <p:nvPr>
            <p:ph idx="1" type="body"/>
          </p:nvPr>
        </p:nvSpPr>
        <p:spPr>
          <a:xfrm>
            <a:off x="311700" y="1152475"/>
            <a:ext cx="8389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A </a:t>
            </a:r>
            <a:r>
              <a:rPr b="1" lang="en" sz="1500"/>
              <a:t>niche</a:t>
            </a:r>
            <a:r>
              <a:rPr lang="en" sz="1500"/>
              <a:t> restaurant in SOUTHEAST DC  or a Food Truck are the best options in terms of ratings and competition.</a:t>
            </a:r>
            <a:endParaRPr sz="1500"/>
          </a:p>
        </p:txBody>
      </p:sp>
      <p:pic>
        <p:nvPicPr>
          <p:cNvPr id="327" name="Google Shape;327;p47"/>
          <p:cNvPicPr preferRelativeResize="0"/>
          <p:nvPr/>
        </p:nvPicPr>
        <p:blipFill>
          <a:blip r:embed="rId3">
            <a:alphaModFix/>
          </a:blip>
          <a:stretch>
            <a:fillRect/>
          </a:stretch>
        </p:blipFill>
        <p:spPr>
          <a:xfrm>
            <a:off x="6022175" y="2196700"/>
            <a:ext cx="2989676" cy="2550326"/>
          </a:xfrm>
          <a:prstGeom prst="rect">
            <a:avLst/>
          </a:prstGeom>
          <a:noFill/>
          <a:ln>
            <a:noFill/>
          </a:ln>
        </p:spPr>
      </p:pic>
      <p:pic>
        <p:nvPicPr>
          <p:cNvPr id="328" name="Google Shape;328;p47"/>
          <p:cNvPicPr preferRelativeResize="0"/>
          <p:nvPr/>
        </p:nvPicPr>
        <p:blipFill>
          <a:blip r:embed="rId4">
            <a:alphaModFix/>
          </a:blip>
          <a:stretch>
            <a:fillRect/>
          </a:stretch>
        </p:blipFill>
        <p:spPr>
          <a:xfrm>
            <a:off x="268825" y="2196700"/>
            <a:ext cx="5667625" cy="25503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Insights:</a:t>
            </a:r>
            <a:endParaRPr/>
          </a:p>
        </p:txBody>
      </p:sp>
      <p:sp>
        <p:nvSpPr>
          <p:cNvPr id="334" name="Google Shape;334;p48"/>
          <p:cNvSpPr txBox="1"/>
          <p:nvPr>
            <p:ph idx="1" type="body"/>
          </p:nvPr>
        </p:nvSpPr>
        <p:spPr>
          <a:xfrm>
            <a:off x="311700" y="1189425"/>
            <a:ext cx="3999900" cy="348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more research to be done to build a stronger recommendation.</a:t>
            </a:r>
            <a:endParaRPr/>
          </a:p>
          <a:p>
            <a:pPr indent="0" lvl="0" marL="0" rtl="0" algn="l">
              <a:spcBef>
                <a:spcPts val="1600"/>
              </a:spcBef>
              <a:spcAft>
                <a:spcPts val="0"/>
              </a:spcAft>
              <a:buNone/>
            </a:pPr>
            <a:r>
              <a:rPr lang="en"/>
              <a:t>We didn't anticipate African Americans being the majority in every quadrant of DC except Northwest</a:t>
            </a:r>
            <a:endParaRPr/>
          </a:p>
          <a:p>
            <a:pPr indent="0" lvl="0" marL="0" rtl="0" algn="l">
              <a:spcBef>
                <a:spcPts val="1600"/>
              </a:spcBef>
              <a:spcAft>
                <a:spcPts val="0"/>
              </a:spcAft>
              <a:buNone/>
            </a:pPr>
            <a:r>
              <a:rPr lang="en"/>
              <a:t>An interesting find is that Asian food is just as competitive as American restaurants</a:t>
            </a:r>
            <a:endParaRPr/>
          </a:p>
          <a:p>
            <a:pPr indent="0" lvl="0" marL="0" rtl="0" algn="l">
              <a:spcBef>
                <a:spcPts val="1600"/>
              </a:spcBef>
              <a:spcAft>
                <a:spcPts val="1600"/>
              </a:spcAft>
              <a:buNone/>
            </a:pPr>
            <a:r>
              <a:rPr lang="en"/>
              <a:t>Another find is that Southeast DC is the only location without much diversity in restaurant types but yet as the highest amount of African Americans.</a:t>
            </a:r>
            <a:endParaRPr/>
          </a:p>
        </p:txBody>
      </p:sp>
      <p:pic>
        <p:nvPicPr>
          <p:cNvPr id="335" name="Google Shape;335;p48"/>
          <p:cNvPicPr preferRelativeResize="0"/>
          <p:nvPr/>
        </p:nvPicPr>
        <p:blipFill>
          <a:blip r:embed="rId3">
            <a:alphaModFix/>
          </a:blip>
          <a:stretch>
            <a:fillRect/>
          </a:stretch>
        </p:blipFill>
        <p:spPr>
          <a:xfrm>
            <a:off x="4506850" y="1296575"/>
            <a:ext cx="4527601" cy="301779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encountered:</a:t>
            </a:r>
            <a:endParaRPr/>
          </a:p>
        </p:txBody>
      </p:sp>
      <p:sp>
        <p:nvSpPr>
          <p:cNvPr id="341" name="Google Shape;341;p49"/>
          <p:cNvSpPr txBox="1"/>
          <p:nvPr>
            <p:ph idx="1" type="body"/>
          </p:nvPr>
        </p:nvSpPr>
        <p:spPr>
          <a:xfrm>
            <a:off x="311700" y="1152475"/>
            <a:ext cx="3999900" cy="3562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Ethnicity Data was only limited to Zip codes and Wards which made it difficult to get a very accurate representation of the four quadrants. Some wards and zip code spanned across multiple quadrants.</a:t>
            </a:r>
            <a:endParaRPr/>
          </a:p>
          <a:p>
            <a:pPr indent="-317500" lvl="0" marL="457200" rtl="0" algn="l">
              <a:spcBef>
                <a:spcPts val="0"/>
              </a:spcBef>
              <a:spcAft>
                <a:spcPts val="0"/>
              </a:spcAft>
              <a:buSzPts val="1400"/>
              <a:buChar char="-"/>
            </a:pPr>
            <a:r>
              <a:rPr lang="en"/>
              <a:t>Troubleshooting our code was quite a challenge ! </a:t>
            </a:r>
            <a:endParaRPr/>
          </a:p>
          <a:p>
            <a:pPr indent="-317500" lvl="0" marL="457200" rtl="0" algn="l">
              <a:spcBef>
                <a:spcPts val="0"/>
              </a:spcBef>
              <a:spcAft>
                <a:spcPts val="0"/>
              </a:spcAft>
              <a:buSzPts val="1400"/>
              <a:buChar char="-"/>
            </a:pPr>
            <a:r>
              <a:rPr lang="en"/>
              <a:t>Retrieving Data</a:t>
            </a:r>
            <a:endParaRPr/>
          </a:p>
          <a:p>
            <a:pPr indent="0" lvl="0" marL="0" rtl="0" algn="l">
              <a:spcBef>
                <a:spcPts val="1600"/>
              </a:spcBef>
              <a:spcAft>
                <a:spcPts val="1600"/>
              </a:spcAft>
              <a:buNone/>
            </a:pPr>
            <a:r>
              <a:t/>
            </a:r>
            <a:endParaRPr/>
          </a:p>
        </p:txBody>
      </p:sp>
      <p:pic>
        <p:nvPicPr>
          <p:cNvPr id="342" name="Google Shape;342;p49"/>
          <p:cNvPicPr preferRelativeResize="0"/>
          <p:nvPr/>
        </p:nvPicPr>
        <p:blipFill>
          <a:blip r:embed="rId3">
            <a:alphaModFix/>
          </a:blip>
          <a:stretch>
            <a:fillRect/>
          </a:stretch>
        </p:blipFill>
        <p:spPr>
          <a:xfrm>
            <a:off x="4474700" y="1069425"/>
            <a:ext cx="4527601" cy="342444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improvements:</a:t>
            </a:r>
            <a:endParaRPr/>
          </a:p>
        </p:txBody>
      </p:sp>
      <p:sp>
        <p:nvSpPr>
          <p:cNvPr id="348" name="Google Shape;348;p5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had more time, we would:</a:t>
            </a:r>
            <a:endParaRPr/>
          </a:p>
          <a:p>
            <a:pPr indent="-317500" lvl="0" marL="457200" rtl="0" algn="l">
              <a:spcBef>
                <a:spcPts val="1600"/>
              </a:spcBef>
              <a:spcAft>
                <a:spcPts val="0"/>
              </a:spcAft>
              <a:buSzPts val="1400"/>
              <a:buChar char="-"/>
            </a:pPr>
            <a:r>
              <a:rPr lang="en"/>
              <a:t>Collect more data from different database</a:t>
            </a:r>
            <a:endParaRPr/>
          </a:p>
          <a:p>
            <a:pPr indent="-317500" lvl="0" marL="457200" rtl="0" algn="l">
              <a:spcBef>
                <a:spcPts val="0"/>
              </a:spcBef>
              <a:spcAft>
                <a:spcPts val="0"/>
              </a:spcAft>
              <a:buSzPts val="1400"/>
              <a:buChar char="-"/>
            </a:pPr>
            <a:r>
              <a:rPr lang="en"/>
              <a:t>Plot restaurants in a map for better visualization</a:t>
            </a:r>
            <a:endParaRPr/>
          </a:p>
          <a:p>
            <a:pPr indent="-317500" lvl="0" marL="457200" rtl="0" algn="l">
              <a:spcBef>
                <a:spcPts val="0"/>
              </a:spcBef>
              <a:spcAft>
                <a:spcPts val="0"/>
              </a:spcAft>
              <a:buSzPts val="1400"/>
              <a:buChar char="-"/>
            </a:pPr>
            <a:r>
              <a:rPr lang="en"/>
              <a:t>Cleaning more of the data (create sub-categories)</a:t>
            </a:r>
            <a:endParaRPr/>
          </a:p>
          <a:p>
            <a:pPr indent="-317500" lvl="0" marL="457200" rtl="0" algn="l">
              <a:spcBef>
                <a:spcPts val="0"/>
              </a:spcBef>
              <a:spcAft>
                <a:spcPts val="0"/>
              </a:spcAft>
              <a:buSzPts val="1400"/>
              <a:buChar char="-"/>
            </a:pPr>
            <a:r>
              <a:rPr lang="en"/>
              <a:t>Diving more into the categories </a:t>
            </a:r>
            <a:endParaRPr/>
          </a:p>
          <a:p>
            <a:pPr indent="0" lvl="0" marL="457200" rtl="0" algn="l">
              <a:spcBef>
                <a:spcPts val="1600"/>
              </a:spcBef>
              <a:spcAft>
                <a:spcPts val="1600"/>
              </a:spcAft>
              <a:buNone/>
            </a:pPr>
            <a:r>
              <a:t/>
            </a:r>
            <a:endParaRPr/>
          </a:p>
        </p:txBody>
      </p:sp>
      <p:pic>
        <p:nvPicPr>
          <p:cNvPr id="349" name="Google Shape;349;p50"/>
          <p:cNvPicPr preferRelativeResize="0"/>
          <p:nvPr/>
        </p:nvPicPr>
        <p:blipFill>
          <a:blip r:embed="rId3">
            <a:alphaModFix/>
          </a:blip>
          <a:stretch>
            <a:fillRect/>
          </a:stretch>
        </p:blipFill>
        <p:spPr>
          <a:xfrm>
            <a:off x="4725576" y="1049738"/>
            <a:ext cx="4253625" cy="36218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1"/>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171450"/>
            <a:ext cx="8520600" cy="84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average/best restaurant quality for restaurant types in each DC Quadrant?</a:t>
            </a:r>
            <a:endParaRPr/>
          </a:p>
        </p:txBody>
      </p:sp>
      <p:sp>
        <p:nvSpPr>
          <p:cNvPr id="79" name="Google Shape;79;p16"/>
          <p:cNvSpPr txBox="1"/>
          <p:nvPr>
            <p:ph idx="1" type="body"/>
          </p:nvPr>
        </p:nvSpPr>
        <p:spPr>
          <a:xfrm>
            <a:off x="311700" y="1497825"/>
            <a:ext cx="4260300" cy="307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data will help </a:t>
            </a:r>
            <a:r>
              <a:rPr lang="en"/>
              <a:t>identify</a:t>
            </a:r>
            <a:r>
              <a:rPr lang="en"/>
              <a:t> if there is a particular </a:t>
            </a:r>
            <a:r>
              <a:rPr lang="en"/>
              <a:t>restaurant</a:t>
            </a:r>
            <a:r>
              <a:rPr lang="en"/>
              <a:t> type that may be associated with lower food quality. If so, this may present an </a:t>
            </a:r>
            <a:r>
              <a:rPr lang="en"/>
              <a:t>opportunity</a:t>
            </a:r>
            <a:r>
              <a:rPr lang="en"/>
              <a:t> to stand out.</a:t>
            </a:r>
            <a:endParaRPr/>
          </a:p>
        </p:txBody>
      </p:sp>
      <p:pic>
        <p:nvPicPr>
          <p:cNvPr id="80" name="Google Shape;80;p16"/>
          <p:cNvPicPr preferRelativeResize="0"/>
          <p:nvPr/>
        </p:nvPicPr>
        <p:blipFill>
          <a:blip r:embed="rId3">
            <a:alphaModFix/>
          </a:blip>
          <a:stretch>
            <a:fillRect/>
          </a:stretch>
        </p:blipFill>
        <p:spPr>
          <a:xfrm>
            <a:off x="5667375" y="1497813"/>
            <a:ext cx="2857500" cy="24479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2"/>
          <p:cNvSpPr txBox="1"/>
          <p:nvPr>
            <p:ph type="title"/>
          </p:nvPr>
        </p:nvSpPr>
        <p:spPr>
          <a:xfrm>
            <a:off x="671250" y="1264450"/>
            <a:ext cx="7852200" cy="173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 for listening! </a:t>
            </a:r>
            <a:endParaRPr/>
          </a:p>
        </p:txBody>
      </p:sp>
      <p:pic>
        <p:nvPicPr>
          <p:cNvPr id="360" name="Google Shape;360;p52"/>
          <p:cNvPicPr preferRelativeResize="0"/>
          <p:nvPr/>
        </p:nvPicPr>
        <p:blipFill>
          <a:blip r:embed="rId3">
            <a:alphaModFix/>
          </a:blip>
          <a:stretch>
            <a:fillRect/>
          </a:stretch>
        </p:blipFill>
        <p:spPr>
          <a:xfrm>
            <a:off x="3509000" y="2811600"/>
            <a:ext cx="2176711" cy="1836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278600"/>
            <a:ext cx="8520600" cy="73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 ethnic groups in DC impact restaurant types in each DC Quadrant?</a:t>
            </a:r>
            <a:endParaRPr/>
          </a:p>
        </p:txBody>
      </p:sp>
      <p:sp>
        <p:nvSpPr>
          <p:cNvPr id="86" name="Google Shape;86;p17"/>
          <p:cNvSpPr txBox="1"/>
          <p:nvPr>
            <p:ph idx="1" type="body"/>
          </p:nvPr>
        </p:nvSpPr>
        <p:spPr>
          <a:xfrm>
            <a:off x="311700" y="1307300"/>
            <a:ext cx="3696000" cy="347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With this question, we can identify any trends that may be related to DC's ethnicity. This will help us understand if a particular group of people impact the amount of a restaurant type in DC. If there is a trend, the new restaurant may have to serve those groups of people in some way with the new restaurant.</a:t>
            </a:r>
            <a:endParaRPr/>
          </a:p>
        </p:txBody>
      </p:sp>
      <p:pic>
        <p:nvPicPr>
          <p:cNvPr id="87" name="Google Shape;87;p17"/>
          <p:cNvPicPr preferRelativeResize="0"/>
          <p:nvPr/>
        </p:nvPicPr>
        <p:blipFill>
          <a:blip r:embed="rId3">
            <a:alphaModFix/>
          </a:blip>
          <a:stretch>
            <a:fillRect/>
          </a:stretch>
        </p:blipFill>
        <p:spPr>
          <a:xfrm>
            <a:off x="4179100" y="1155625"/>
            <a:ext cx="4769624" cy="3577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the problem: Methods used</a:t>
            </a:r>
            <a:endParaRPr/>
          </a:p>
        </p:txBody>
      </p:sp>
      <p:grpSp>
        <p:nvGrpSpPr>
          <p:cNvPr id="93" name="Google Shape;93;p18"/>
          <p:cNvGrpSpPr/>
          <p:nvPr/>
        </p:nvGrpSpPr>
        <p:grpSpPr>
          <a:xfrm>
            <a:off x="431925" y="1304875"/>
            <a:ext cx="2628925" cy="3416400"/>
            <a:chOff x="431925" y="1304875"/>
            <a:chExt cx="2628925" cy="3416400"/>
          </a:xfrm>
        </p:grpSpPr>
        <p:sp>
          <p:nvSpPr>
            <p:cNvPr id="94" name="Google Shape;94;p18"/>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8"/>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8"/>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What is needed?</a:t>
            </a:r>
            <a:endParaRPr>
              <a:solidFill>
                <a:schemeClr val="lt1"/>
              </a:solidFill>
            </a:endParaRPr>
          </a:p>
        </p:txBody>
      </p:sp>
      <p:sp>
        <p:nvSpPr>
          <p:cNvPr id="97" name="Google Shape;97;p18"/>
          <p:cNvSpPr txBox="1"/>
          <p:nvPr>
            <p:ph idx="4294967295" type="body"/>
          </p:nvPr>
        </p:nvSpPr>
        <p:spPr>
          <a:xfrm>
            <a:off x="508325" y="1928825"/>
            <a:ext cx="2478600" cy="2716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Total number of restaurants in DC</a:t>
            </a:r>
            <a:endParaRPr sz="1600"/>
          </a:p>
          <a:p>
            <a:pPr indent="-330200" lvl="0" marL="457200" rtl="0" algn="l">
              <a:spcBef>
                <a:spcPts val="0"/>
              </a:spcBef>
              <a:spcAft>
                <a:spcPts val="0"/>
              </a:spcAft>
              <a:buSzPts val="1600"/>
              <a:buChar char="-"/>
            </a:pPr>
            <a:r>
              <a:rPr lang="en" sz="1600"/>
              <a:t>Ratings of Restaurants type ratings</a:t>
            </a:r>
            <a:endParaRPr sz="1600"/>
          </a:p>
          <a:p>
            <a:pPr indent="-330200" lvl="0" marL="457200" rtl="0" algn="l">
              <a:spcBef>
                <a:spcPts val="0"/>
              </a:spcBef>
              <a:spcAft>
                <a:spcPts val="0"/>
              </a:spcAft>
              <a:buSzPts val="1600"/>
              <a:buChar char="-"/>
            </a:pPr>
            <a:r>
              <a:rPr lang="en" sz="1600"/>
              <a:t>Description of ethnic groups in DC</a:t>
            </a:r>
            <a:endParaRPr sz="1600"/>
          </a:p>
          <a:p>
            <a:pPr indent="0" lvl="0" marL="457200" rtl="0" algn="l">
              <a:spcBef>
                <a:spcPts val="1600"/>
              </a:spcBef>
              <a:spcAft>
                <a:spcPts val="1600"/>
              </a:spcAft>
              <a:buNone/>
            </a:pPr>
            <a:r>
              <a:t/>
            </a:r>
            <a:endParaRPr sz="1600"/>
          </a:p>
        </p:txBody>
      </p:sp>
      <p:grpSp>
        <p:nvGrpSpPr>
          <p:cNvPr id="98" name="Google Shape;98;p18"/>
          <p:cNvGrpSpPr/>
          <p:nvPr/>
        </p:nvGrpSpPr>
        <p:grpSpPr>
          <a:xfrm>
            <a:off x="3320450" y="1304875"/>
            <a:ext cx="2632500" cy="3416400"/>
            <a:chOff x="3320450" y="1304875"/>
            <a:chExt cx="2632500" cy="3416400"/>
          </a:xfrm>
        </p:grpSpPr>
        <p:sp>
          <p:nvSpPr>
            <p:cNvPr id="99" name="Google Shape;99;p18"/>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8"/>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How do we find that?</a:t>
            </a:r>
            <a:endParaRPr>
              <a:solidFill>
                <a:schemeClr val="lt1"/>
              </a:solidFill>
            </a:endParaRPr>
          </a:p>
        </p:txBody>
      </p:sp>
      <p:sp>
        <p:nvSpPr>
          <p:cNvPr id="102" name="Google Shape;102;p18"/>
          <p:cNvSpPr txBox="1"/>
          <p:nvPr>
            <p:ph idx="4294967295" type="body"/>
          </p:nvPr>
        </p:nvSpPr>
        <p:spPr>
          <a:xfrm>
            <a:off x="3156775" y="1850300"/>
            <a:ext cx="28689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Find a good data source</a:t>
            </a:r>
            <a:endParaRPr sz="1600"/>
          </a:p>
          <a:p>
            <a:pPr indent="-330200" lvl="0" marL="457200" rtl="0" algn="l">
              <a:spcBef>
                <a:spcPts val="0"/>
              </a:spcBef>
              <a:spcAft>
                <a:spcPts val="0"/>
              </a:spcAft>
              <a:buSzPts val="1600"/>
              <a:buChar char="-"/>
            </a:pPr>
            <a:r>
              <a:rPr lang="en" sz="1600"/>
              <a:t>Determine quadrants</a:t>
            </a:r>
            <a:endParaRPr sz="1600"/>
          </a:p>
          <a:p>
            <a:pPr indent="-330200" lvl="0" marL="457200" rtl="0" algn="l">
              <a:spcBef>
                <a:spcPts val="0"/>
              </a:spcBef>
              <a:spcAft>
                <a:spcPts val="0"/>
              </a:spcAft>
              <a:buSzPts val="1600"/>
              <a:buChar char="-"/>
            </a:pPr>
            <a:r>
              <a:rPr lang="en" sz="1600"/>
              <a:t>Zip codes/Coordinates</a:t>
            </a:r>
            <a:endParaRPr sz="1600"/>
          </a:p>
        </p:txBody>
      </p:sp>
      <p:grpSp>
        <p:nvGrpSpPr>
          <p:cNvPr id="103" name="Google Shape;103;p18"/>
          <p:cNvGrpSpPr/>
          <p:nvPr/>
        </p:nvGrpSpPr>
        <p:grpSpPr>
          <a:xfrm>
            <a:off x="6212550" y="1304875"/>
            <a:ext cx="2632500" cy="3416400"/>
            <a:chOff x="6212550" y="1304875"/>
            <a:chExt cx="2632500" cy="3416400"/>
          </a:xfrm>
        </p:grpSpPr>
        <p:sp>
          <p:nvSpPr>
            <p:cNvPr id="104" name="Google Shape;104;p18"/>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18"/>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Treatment + Analysis</a:t>
            </a:r>
            <a:endParaRPr>
              <a:solidFill>
                <a:schemeClr val="lt1"/>
              </a:solidFill>
            </a:endParaRPr>
          </a:p>
        </p:txBody>
      </p:sp>
      <p:sp>
        <p:nvSpPr>
          <p:cNvPr id="107" name="Google Shape;107;p18"/>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Loading data</a:t>
            </a:r>
            <a:endParaRPr sz="1600"/>
          </a:p>
          <a:p>
            <a:pPr indent="-330200" lvl="0" marL="457200" rtl="0" algn="l">
              <a:spcBef>
                <a:spcPts val="0"/>
              </a:spcBef>
              <a:spcAft>
                <a:spcPts val="0"/>
              </a:spcAft>
              <a:buSzPts val="1600"/>
              <a:buChar char="-"/>
            </a:pPr>
            <a:r>
              <a:rPr lang="en" sz="1600"/>
              <a:t>Combining data</a:t>
            </a:r>
            <a:endParaRPr sz="1600"/>
          </a:p>
          <a:p>
            <a:pPr indent="-330200" lvl="0" marL="457200" rtl="0" algn="l">
              <a:spcBef>
                <a:spcPts val="0"/>
              </a:spcBef>
              <a:spcAft>
                <a:spcPts val="0"/>
              </a:spcAft>
              <a:buSzPts val="1600"/>
              <a:buChar char="-"/>
            </a:pPr>
            <a:r>
              <a:rPr lang="en" sz="1600"/>
              <a:t>Plot data</a:t>
            </a:r>
            <a:endParaRPr sz="1600"/>
          </a:p>
          <a:p>
            <a:pPr indent="-330200" lvl="0" marL="457200" rtl="0" algn="l">
              <a:spcBef>
                <a:spcPts val="0"/>
              </a:spcBef>
              <a:spcAft>
                <a:spcPts val="0"/>
              </a:spcAft>
              <a:buSzPts val="1600"/>
              <a:buChar char="-"/>
            </a:pPr>
            <a:r>
              <a:rPr lang="en" sz="1600"/>
              <a:t>Analyze</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Sources of Informations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Retrieving data:</a:t>
            </a:r>
            <a:endParaRPr/>
          </a:p>
          <a:p>
            <a:pPr indent="0" lvl="0" marL="0" rtl="0" algn="ctr">
              <a:spcBef>
                <a:spcPts val="0"/>
              </a:spcBef>
              <a:spcAft>
                <a:spcPts val="0"/>
              </a:spcAft>
              <a:buNone/>
            </a:pPr>
            <a:r>
              <a:rPr lang="en"/>
              <a:t>Food</a:t>
            </a:r>
            <a:endParaRPr/>
          </a:p>
        </p:txBody>
      </p:sp>
      <p:sp>
        <p:nvSpPr>
          <p:cNvPr id="118" name="Google Shape;118;p20"/>
          <p:cNvSpPr txBox="1"/>
          <p:nvPr>
            <p:ph idx="2" type="body"/>
          </p:nvPr>
        </p:nvSpPr>
        <p:spPr>
          <a:xfrm>
            <a:off x="4714450" y="-2475225"/>
            <a:ext cx="3837000" cy="62985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b="1" lang="en" sz="2000"/>
              <a:t>Yelp</a:t>
            </a:r>
            <a:endParaRPr/>
          </a:p>
        </p:txBody>
      </p:sp>
      <p:cxnSp>
        <p:nvCxnSpPr>
          <p:cNvPr id="119" name="Google Shape;119;p20"/>
          <p:cNvCxnSpPr/>
          <p:nvPr/>
        </p:nvCxnSpPr>
        <p:spPr>
          <a:xfrm>
            <a:off x="6632950" y="1733850"/>
            <a:ext cx="0" cy="2244900"/>
          </a:xfrm>
          <a:prstGeom prst="straightConnector1">
            <a:avLst/>
          </a:prstGeom>
          <a:noFill/>
          <a:ln cap="flat" cmpd="sng" w="9525">
            <a:solidFill>
              <a:schemeClr val="dk2"/>
            </a:solidFill>
            <a:prstDash val="solid"/>
            <a:round/>
            <a:headEnd len="med" w="med" type="none"/>
            <a:tailEnd len="med" w="med" type="none"/>
          </a:ln>
        </p:spPr>
      </p:cxnSp>
      <p:sp>
        <p:nvSpPr>
          <p:cNvPr id="120" name="Google Shape;120;p20"/>
          <p:cNvSpPr txBox="1"/>
          <p:nvPr/>
        </p:nvSpPr>
        <p:spPr>
          <a:xfrm>
            <a:off x="4918475" y="1519550"/>
            <a:ext cx="1532400" cy="3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rage"/>
                <a:ea typeface="Average"/>
                <a:cs typeface="Average"/>
                <a:sym typeface="Average"/>
              </a:rPr>
              <a:t>Pros:</a:t>
            </a:r>
            <a:endParaRPr>
              <a:latin typeface="Average"/>
              <a:ea typeface="Average"/>
              <a:cs typeface="Average"/>
              <a:sym typeface="Average"/>
            </a:endParaRPr>
          </a:p>
        </p:txBody>
      </p:sp>
      <p:sp>
        <p:nvSpPr>
          <p:cNvPr id="121" name="Google Shape;121;p20"/>
          <p:cNvSpPr txBox="1"/>
          <p:nvPr/>
        </p:nvSpPr>
        <p:spPr>
          <a:xfrm>
            <a:off x="7329500" y="1519550"/>
            <a:ext cx="1167900" cy="3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rage"/>
                <a:ea typeface="Average"/>
                <a:cs typeface="Average"/>
                <a:sym typeface="Average"/>
              </a:rPr>
              <a:t>Cons:</a:t>
            </a:r>
            <a:endParaRPr>
              <a:latin typeface="Average"/>
              <a:ea typeface="Average"/>
              <a:cs typeface="Average"/>
              <a:sym typeface="Average"/>
            </a:endParaRPr>
          </a:p>
        </p:txBody>
      </p:sp>
      <p:pic>
        <p:nvPicPr>
          <p:cNvPr id="122" name="Google Shape;122;p20"/>
          <p:cNvPicPr preferRelativeResize="0"/>
          <p:nvPr/>
        </p:nvPicPr>
        <p:blipFill>
          <a:blip r:embed="rId3">
            <a:alphaModFix/>
          </a:blip>
          <a:stretch>
            <a:fillRect/>
          </a:stretch>
        </p:blipFill>
        <p:spPr>
          <a:xfrm>
            <a:off x="6960100" y="-188325"/>
            <a:ext cx="2183900" cy="1274799"/>
          </a:xfrm>
          <a:prstGeom prst="rect">
            <a:avLst/>
          </a:prstGeom>
          <a:noFill/>
          <a:ln>
            <a:noFill/>
          </a:ln>
        </p:spPr>
      </p:pic>
      <p:sp>
        <p:nvSpPr>
          <p:cNvPr id="123" name="Google Shape;123;p20"/>
          <p:cNvSpPr txBox="1"/>
          <p:nvPr/>
        </p:nvSpPr>
        <p:spPr>
          <a:xfrm>
            <a:off x="4871750" y="1991025"/>
            <a:ext cx="1761300" cy="2003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verage"/>
              <a:buChar char="-"/>
            </a:pPr>
            <a:r>
              <a:rPr lang="en">
                <a:latin typeface="Average"/>
                <a:ea typeface="Average"/>
                <a:cs typeface="Average"/>
                <a:sym typeface="Average"/>
              </a:rPr>
              <a:t>Detailed</a:t>
            </a:r>
            <a:endParaRPr>
              <a:latin typeface="Average"/>
              <a:ea typeface="Average"/>
              <a:cs typeface="Average"/>
              <a:sym typeface="Average"/>
            </a:endParaRPr>
          </a:p>
          <a:p>
            <a:pPr indent="-317500" lvl="0" marL="457200" rtl="0" algn="l">
              <a:spcBef>
                <a:spcPts val="0"/>
              </a:spcBef>
              <a:spcAft>
                <a:spcPts val="0"/>
              </a:spcAft>
              <a:buSzPts val="1400"/>
              <a:buFont typeface="Average"/>
              <a:buChar char="-"/>
            </a:pPr>
            <a:r>
              <a:rPr lang="en">
                <a:latin typeface="Average"/>
                <a:ea typeface="Average"/>
                <a:cs typeface="Average"/>
                <a:sym typeface="Average"/>
              </a:rPr>
              <a:t>Developer</a:t>
            </a:r>
            <a:r>
              <a:rPr lang="en">
                <a:latin typeface="Average"/>
                <a:ea typeface="Average"/>
                <a:cs typeface="Average"/>
                <a:sym typeface="Average"/>
              </a:rPr>
              <a:t> friendly </a:t>
            </a:r>
            <a:endParaRPr>
              <a:latin typeface="Average"/>
              <a:ea typeface="Average"/>
              <a:cs typeface="Average"/>
              <a:sym typeface="Average"/>
            </a:endParaRPr>
          </a:p>
          <a:p>
            <a:pPr indent="-317500" lvl="0" marL="457200" rtl="0" algn="l">
              <a:spcBef>
                <a:spcPts val="0"/>
              </a:spcBef>
              <a:spcAft>
                <a:spcPts val="0"/>
              </a:spcAft>
              <a:buSzPts val="1400"/>
              <a:buFont typeface="Average"/>
              <a:buChar char="-"/>
            </a:pPr>
            <a:r>
              <a:rPr lang="en">
                <a:latin typeface="Average"/>
                <a:ea typeface="Average"/>
                <a:cs typeface="Average"/>
                <a:sym typeface="Average"/>
              </a:rPr>
              <a:t>Includes both Api and CSV files</a:t>
            </a:r>
            <a:endParaRPr>
              <a:latin typeface="Average"/>
              <a:ea typeface="Average"/>
              <a:cs typeface="Average"/>
              <a:sym typeface="Average"/>
            </a:endParaRPr>
          </a:p>
          <a:p>
            <a:pPr indent="0" lvl="0" marL="457200" rtl="0" algn="l">
              <a:spcBef>
                <a:spcPts val="0"/>
              </a:spcBef>
              <a:spcAft>
                <a:spcPts val="0"/>
              </a:spcAft>
              <a:buNone/>
            </a:pPr>
            <a:r>
              <a:t/>
            </a:r>
            <a:endParaRPr>
              <a:latin typeface="Average"/>
              <a:ea typeface="Average"/>
              <a:cs typeface="Average"/>
              <a:sym typeface="Average"/>
            </a:endParaRPr>
          </a:p>
        </p:txBody>
      </p:sp>
      <p:sp>
        <p:nvSpPr>
          <p:cNvPr id="124" name="Google Shape;124;p20"/>
          <p:cNvSpPr txBox="1"/>
          <p:nvPr/>
        </p:nvSpPr>
        <p:spPr>
          <a:xfrm>
            <a:off x="6879400" y="1991025"/>
            <a:ext cx="2079000" cy="2132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verage"/>
              <a:buChar char="-"/>
            </a:pPr>
            <a:r>
              <a:rPr lang="en">
                <a:latin typeface="Average"/>
                <a:ea typeface="Average"/>
                <a:cs typeface="Average"/>
                <a:sym typeface="Average"/>
              </a:rPr>
              <a:t>No format</a:t>
            </a:r>
            <a:endParaRPr>
              <a:latin typeface="Average"/>
              <a:ea typeface="Average"/>
              <a:cs typeface="Average"/>
              <a:sym typeface="Average"/>
            </a:endParaRPr>
          </a:p>
          <a:p>
            <a:pPr indent="-317500" lvl="0" marL="457200" rtl="0" algn="l">
              <a:spcBef>
                <a:spcPts val="0"/>
              </a:spcBef>
              <a:spcAft>
                <a:spcPts val="0"/>
              </a:spcAft>
              <a:buSzPts val="1400"/>
              <a:buFont typeface="Average"/>
              <a:buChar char="-"/>
            </a:pPr>
            <a:r>
              <a:rPr lang="en">
                <a:latin typeface="Average"/>
                <a:ea typeface="Average"/>
                <a:cs typeface="Average"/>
                <a:sym typeface="Average"/>
              </a:rPr>
              <a:t>Only allows 1000 data maximum per entry </a:t>
            </a:r>
            <a:endParaRPr>
              <a:latin typeface="Average"/>
              <a:ea typeface="Average"/>
              <a:cs typeface="Average"/>
              <a:sym typeface="Average"/>
            </a:endParaRPr>
          </a:p>
          <a:p>
            <a:pPr indent="0" lvl="0" marL="457200" rtl="0" algn="l">
              <a:spcBef>
                <a:spcPts val="0"/>
              </a:spcBef>
              <a:spcAft>
                <a:spcPts val="0"/>
              </a:spcAft>
              <a:buNone/>
            </a:pPr>
            <a:r>
              <a:t/>
            </a:r>
            <a:endParaRPr>
              <a:latin typeface="Average"/>
              <a:ea typeface="Average"/>
              <a:cs typeface="Average"/>
              <a:sym typeface="Average"/>
            </a:endParaRPr>
          </a:p>
          <a:p>
            <a:pPr indent="0" lvl="0" marL="45720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Retrieving data:</a:t>
            </a:r>
            <a:endParaRPr/>
          </a:p>
          <a:p>
            <a:pPr indent="0" lvl="0" marL="0" rtl="0" algn="ctr">
              <a:spcBef>
                <a:spcPts val="0"/>
              </a:spcBef>
              <a:spcAft>
                <a:spcPts val="0"/>
              </a:spcAft>
              <a:buNone/>
            </a:pPr>
            <a:r>
              <a:rPr lang="en"/>
              <a:t>Population</a:t>
            </a:r>
            <a:endParaRPr/>
          </a:p>
        </p:txBody>
      </p:sp>
      <p:sp>
        <p:nvSpPr>
          <p:cNvPr id="130" name="Google Shape;130;p21"/>
          <p:cNvSpPr txBox="1"/>
          <p:nvPr>
            <p:ph idx="2" type="body"/>
          </p:nvPr>
        </p:nvSpPr>
        <p:spPr>
          <a:xfrm>
            <a:off x="4714450" y="-2239550"/>
            <a:ext cx="3837000" cy="629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000"/>
              <a:t>United States Census</a:t>
            </a:r>
            <a:r>
              <a:rPr b="1" lang="en" sz="2000"/>
              <a:t>  </a:t>
            </a:r>
            <a:endParaRPr b="1" sz="2000"/>
          </a:p>
          <a:p>
            <a:pPr indent="0" lvl="0" marL="0" rtl="0" algn="l">
              <a:spcBef>
                <a:spcPts val="1600"/>
              </a:spcBef>
              <a:spcAft>
                <a:spcPts val="1600"/>
              </a:spcAft>
              <a:buNone/>
            </a:pPr>
            <a:r>
              <a:t/>
            </a:r>
            <a:endParaRPr/>
          </a:p>
        </p:txBody>
      </p:sp>
      <p:cxnSp>
        <p:nvCxnSpPr>
          <p:cNvPr id="131" name="Google Shape;131;p21"/>
          <p:cNvCxnSpPr/>
          <p:nvPr/>
        </p:nvCxnSpPr>
        <p:spPr>
          <a:xfrm>
            <a:off x="6632950" y="1733850"/>
            <a:ext cx="0" cy="2244900"/>
          </a:xfrm>
          <a:prstGeom prst="straightConnector1">
            <a:avLst/>
          </a:prstGeom>
          <a:noFill/>
          <a:ln cap="flat" cmpd="sng" w="9525">
            <a:solidFill>
              <a:schemeClr val="dk2"/>
            </a:solidFill>
            <a:prstDash val="solid"/>
            <a:round/>
            <a:headEnd len="med" w="med" type="none"/>
            <a:tailEnd len="med" w="med" type="none"/>
          </a:ln>
        </p:spPr>
      </p:cxnSp>
      <p:sp>
        <p:nvSpPr>
          <p:cNvPr id="132" name="Google Shape;132;p21"/>
          <p:cNvSpPr txBox="1"/>
          <p:nvPr/>
        </p:nvSpPr>
        <p:spPr>
          <a:xfrm>
            <a:off x="4939875" y="1658850"/>
            <a:ext cx="1532400" cy="3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rage"/>
                <a:ea typeface="Average"/>
                <a:cs typeface="Average"/>
                <a:sym typeface="Average"/>
              </a:rPr>
              <a:t>Pros:</a:t>
            </a:r>
            <a:endParaRPr>
              <a:latin typeface="Average"/>
              <a:ea typeface="Average"/>
              <a:cs typeface="Average"/>
              <a:sym typeface="Average"/>
            </a:endParaRPr>
          </a:p>
        </p:txBody>
      </p:sp>
      <p:sp>
        <p:nvSpPr>
          <p:cNvPr id="133" name="Google Shape;133;p21"/>
          <p:cNvSpPr txBox="1"/>
          <p:nvPr/>
        </p:nvSpPr>
        <p:spPr>
          <a:xfrm>
            <a:off x="7200900" y="1658850"/>
            <a:ext cx="1167900" cy="3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rage"/>
                <a:ea typeface="Average"/>
                <a:cs typeface="Average"/>
                <a:sym typeface="Average"/>
              </a:rPr>
              <a:t>Cons:</a:t>
            </a:r>
            <a:endParaRPr>
              <a:latin typeface="Average"/>
              <a:ea typeface="Average"/>
              <a:cs typeface="Average"/>
              <a:sym typeface="Average"/>
            </a:endParaRPr>
          </a:p>
        </p:txBody>
      </p:sp>
      <p:pic>
        <p:nvPicPr>
          <p:cNvPr id="134" name="Google Shape;134;p21"/>
          <p:cNvPicPr preferRelativeResize="0"/>
          <p:nvPr/>
        </p:nvPicPr>
        <p:blipFill>
          <a:blip r:embed="rId3">
            <a:alphaModFix/>
          </a:blip>
          <a:stretch>
            <a:fillRect/>
          </a:stretch>
        </p:blipFill>
        <p:spPr>
          <a:xfrm>
            <a:off x="7526000" y="128600"/>
            <a:ext cx="1532399" cy="1029175"/>
          </a:xfrm>
          <a:prstGeom prst="rect">
            <a:avLst/>
          </a:prstGeom>
          <a:noFill/>
          <a:ln>
            <a:noFill/>
          </a:ln>
        </p:spPr>
      </p:pic>
      <p:sp>
        <p:nvSpPr>
          <p:cNvPr id="135" name="Google Shape;135;p21"/>
          <p:cNvSpPr txBox="1"/>
          <p:nvPr/>
        </p:nvSpPr>
        <p:spPr>
          <a:xfrm>
            <a:off x="7200900" y="2110975"/>
            <a:ext cx="1392900" cy="18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36" name="Google Shape;136;p21"/>
          <p:cNvSpPr txBox="1"/>
          <p:nvPr/>
        </p:nvSpPr>
        <p:spPr>
          <a:xfrm>
            <a:off x="6793700" y="2098125"/>
            <a:ext cx="2264700" cy="1387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verage"/>
              <a:buChar char="-"/>
            </a:pPr>
            <a:r>
              <a:rPr lang="en">
                <a:latin typeface="Average"/>
                <a:ea typeface="Average"/>
                <a:cs typeface="Average"/>
                <a:sym typeface="Average"/>
              </a:rPr>
              <a:t>Cryptic Api calls</a:t>
            </a:r>
            <a:endParaRPr>
              <a:latin typeface="Average"/>
              <a:ea typeface="Average"/>
              <a:cs typeface="Average"/>
              <a:sym typeface="Average"/>
            </a:endParaRPr>
          </a:p>
          <a:p>
            <a:pPr indent="-317500" lvl="0" marL="457200" rtl="0" algn="l">
              <a:spcBef>
                <a:spcPts val="0"/>
              </a:spcBef>
              <a:spcAft>
                <a:spcPts val="0"/>
              </a:spcAft>
              <a:buSzPts val="1400"/>
              <a:buFont typeface="Average"/>
              <a:buChar char="-"/>
            </a:pPr>
            <a:r>
              <a:rPr lang="en">
                <a:latin typeface="Average"/>
                <a:ea typeface="Average"/>
                <a:cs typeface="Average"/>
                <a:sym typeface="Average"/>
              </a:rPr>
              <a:t>Time consuming</a:t>
            </a:r>
            <a:endParaRPr>
              <a:latin typeface="Average"/>
              <a:ea typeface="Average"/>
              <a:cs typeface="Average"/>
              <a:sym typeface="Average"/>
            </a:endParaRPr>
          </a:p>
          <a:p>
            <a:pPr indent="-317500" lvl="0" marL="457200" rtl="0" algn="l">
              <a:spcBef>
                <a:spcPts val="0"/>
              </a:spcBef>
              <a:spcAft>
                <a:spcPts val="0"/>
              </a:spcAft>
              <a:buSzPts val="1400"/>
              <a:buFont typeface="Average"/>
              <a:buChar char="-"/>
            </a:pPr>
            <a:r>
              <a:rPr lang="en">
                <a:latin typeface="Average"/>
                <a:ea typeface="Average"/>
                <a:cs typeface="Average"/>
                <a:sym typeface="Average"/>
              </a:rPr>
              <a:t>Does not include good coordinates for lower state level</a:t>
            </a:r>
            <a:endParaRPr>
              <a:latin typeface="Average"/>
              <a:ea typeface="Average"/>
              <a:cs typeface="Average"/>
              <a:sym typeface="Average"/>
            </a:endParaRPr>
          </a:p>
          <a:p>
            <a:pPr indent="0" lvl="0" marL="457200" rtl="0" algn="l">
              <a:spcBef>
                <a:spcPts val="0"/>
              </a:spcBef>
              <a:spcAft>
                <a:spcPts val="0"/>
              </a:spcAft>
              <a:buNone/>
            </a:pPr>
            <a:r>
              <a:t/>
            </a:r>
            <a:endParaRPr>
              <a:latin typeface="Average"/>
              <a:ea typeface="Average"/>
              <a:cs typeface="Average"/>
              <a:sym typeface="Average"/>
            </a:endParaRPr>
          </a:p>
        </p:txBody>
      </p:sp>
      <p:sp>
        <p:nvSpPr>
          <p:cNvPr id="137" name="Google Shape;137;p21"/>
          <p:cNvSpPr txBox="1"/>
          <p:nvPr/>
        </p:nvSpPr>
        <p:spPr>
          <a:xfrm>
            <a:off x="4811325" y="2098125"/>
            <a:ext cx="1607400" cy="1843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verage"/>
              <a:buChar char="-"/>
            </a:pPr>
            <a:r>
              <a:rPr lang="en">
                <a:latin typeface="Average"/>
                <a:ea typeface="Average"/>
                <a:cs typeface="Average"/>
                <a:sym typeface="Average"/>
              </a:rPr>
              <a:t>Very detailed</a:t>
            </a:r>
            <a:endParaRPr>
              <a:latin typeface="Average"/>
              <a:ea typeface="Average"/>
              <a:cs typeface="Average"/>
              <a:sym typeface="Average"/>
            </a:endParaRPr>
          </a:p>
          <a:p>
            <a:pPr indent="-317500" lvl="0" marL="457200" rtl="0" algn="l">
              <a:spcBef>
                <a:spcPts val="0"/>
              </a:spcBef>
              <a:spcAft>
                <a:spcPts val="0"/>
              </a:spcAft>
              <a:buSzPts val="1400"/>
              <a:buFont typeface="Average"/>
              <a:buChar char="-"/>
            </a:pPr>
            <a:r>
              <a:rPr lang="en">
                <a:latin typeface="Average"/>
                <a:ea typeface="Average"/>
                <a:cs typeface="Average"/>
                <a:sym typeface="Average"/>
              </a:rPr>
              <a:t>Trusted</a:t>
            </a:r>
            <a:endParaRPr>
              <a:latin typeface="Average"/>
              <a:ea typeface="Average"/>
              <a:cs typeface="Average"/>
              <a:sym typeface="Average"/>
            </a:endParaRPr>
          </a:p>
          <a:p>
            <a:pPr indent="0" lvl="0" marL="457200" rtl="0" algn="l">
              <a:spcBef>
                <a:spcPts val="0"/>
              </a:spcBef>
              <a:spcAft>
                <a:spcPts val="0"/>
              </a:spcAft>
              <a:buNone/>
            </a:pPr>
            <a:r>
              <a:t/>
            </a:r>
            <a:endParaRPr>
              <a:latin typeface="Average"/>
              <a:ea typeface="Average"/>
              <a:cs typeface="Average"/>
              <a:sym typeface="Average"/>
            </a:endParaRPr>
          </a:p>
          <a:p>
            <a:pPr indent="0" lvl="0" marL="45720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