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7" r:id="rId4"/>
    <p:sldId id="265" r:id="rId5"/>
    <p:sldId id="266" r:id="rId6"/>
    <p:sldId id="264" r:id="rId7"/>
    <p:sldId id="273" r:id="rId8"/>
    <p:sldId id="268" r:id="rId9"/>
    <p:sldId id="274" r:id="rId10"/>
    <p:sldId id="267" r:id="rId11"/>
    <p:sldId id="260" r:id="rId12"/>
    <p:sldId id="262" r:id="rId13"/>
    <p:sldId id="269" r:id="rId14"/>
    <p:sldId id="272" r:id="rId15"/>
    <p:sldId id="275" r:id="rId16"/>
    <p:sldId id="276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F00"/>
    <a:srgbClr val="FFD579"/>
    <a:srgbClr val="FF582D"/>
    <a:srgbClr val="FF93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73"/>
  </p:normalViewPr>
  <p:slideViewPr>
    <p:cSldViewPr snapToGrid="0" snapToObjects="1">
      <p:cViewPr varScale="1">
        <p:scale>
          <a:sx n="86" d="100"/>
          <a:sy n="86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AF09-12AD-DA46-B62C-3BDB17387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441D6-0F66-FB48-B1CD-FA50EB19B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A353-33F7-EE44-8EA9-45D9C2D2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BCAF-BF79-7F40-AC29-D0248CEF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8B66-7518-A04A-9793-4DCFE713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8787-D543-7D4F-9E76-7A01417A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0CF7A-6492-7447-AD9B-AE5C6CFC0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F0A4-E386-AA43-B9EF-579E6FA0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FEEF-79D3-0544-AD9C-EEF8D26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FFF7-3BDA-BA4A-A289-32EB1AA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6FB32-D821-DB48-BCBF-F93F31AC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181B0-373E-AE44-AB9A-9537F5CA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DF52-C01C-8E49-BC31-E2AF2D7D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D1F5-68AA-F44D-9EA0-AE542771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3DDC-0FCF-4D49-B867-5F90078F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A518-9EC7-CF4E-8A87-AD84440E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7D18-7C8B-AF4E-97F9-CA4336E8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EC34-9FFA-EF4D-B100-15EA6FF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58F5-45AD-1947-BC74-F4FD2212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6018-BEC1-4647-9930-9D0B92CC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FDBE-541A-2044-AFE4-56A87B11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C3618-00AF-8A43-8D92-97C0AC84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059F-935D-6240-BCCC-645E4305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8C2D-D8C2-5E45-A4B3-93C957E9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B37C-F109-AD42-90C9-77C32F5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A174-66A4-8B41-9482-A497D3DA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97E8-76E1-6C45-97C4-4A6EBD87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53BF-7C70-4646-86E3-16AC67EA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CB4D-F2CC-A545-AFD2-ABD93050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354B-39A5-9B4B-A143-DC12B93C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4B43-39E4-4F45-A759-9B13C76D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8CD7-9794-054D-9458-2E733105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38A4F-75A1-3949-BB23-0117E2EE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A183C-2CCF-6D4C-9FE8-F6033F35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479E1-F61D-174E-B46F-91B51A5D6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41CD3-D6C0-9046-A79B-ECAAB2CF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B7330-0B3F-BE4D-AF2F-6450C04B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32690-B2BA-6C45-8AD1-DE3E76C3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44204-C1BB-1949-B534-5695F0E9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B972-9B9C-BE4E-909A-0FDAC0A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D0909-9659-C445-B452-5079A9F8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06A06-4E6B-AA4C-A601-C9DF6A3C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E164-1D1E-2B48-B575-102DBD28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F6DB5-BFA3-6341-9C75-9AB3049D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5FE22-2DC4-3747-88BE-8FC633E8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B5C8-193C-1E4D-B8F7-679CD0EC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3C7A-E3B2-4E49-98F1-AA09F4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5C01-5E84-9E49-B85B-D65B212E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890AF-B983-2F42-8C8D-5F570A29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788A-7686-054E-825E-4BF669AF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60A7-C900-DD46-AD97-B02AA32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95FD-55F5-134C-ACB3-237733B7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E397-5BFC-6540-892E-DE998823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389EA-7858-2A4D-B435-29777FA64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A0A9-2145-EC4B-8F1B-2CE4B689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9189-9FE9-0B4C-83C4-F2A0B84B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A205-2E62-EB46-9CFA-93F98F06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BFB0-7187-634B-921D-8B1751F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42C79-C4DE-8645-B1C7-56C028AB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85D1-928A-D348-B483-012DE5B9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2F51-1EA7-2746-8384-3A5393BFE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ABCE-3E24-4649-9BF5-FE486D37A190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5C8D-67C0-6C45-A2DF-DDD7C6DD3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6BFA-D5E7-8C4E-8CAE-716B016B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73AD-149F-7D42-9F4D-D215F3F2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4D5818-B482-BF49-9B41-C8F65A2B05E3}"/>
              </a:ext>
            </a:extLst>
          </p:cNvPr>
          <p:cNvSpPr txBox="1">
            <a:spLocks/>
          </p:cNvSpPr>
          <p:nvPr/>
        </p:nvSpPr>
        <p:spPr>
          <a:xfrm>
            <a:off x="1694336" y="1319052"/>
            <a:ext cx="8323641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0000"/>
                </a:solidFill>
              </a:rPr>
              <a:t>Using Reddit API for Classification Tools:</a:t>
            </a:r>
          </a:p>
          <a:p>
            <a:pPr algn="ctr"/>
            <a:endParaRPr lang="en-US" sz="3600" b="1" dirty="0">
              <a:solidFill>
                <a:srgbClr val="000000"/>
              </a:solidFill>
            </a:endParaRPr>
          </a:p>
          <a:p>
            <a:pPr algn="ctr"/>
            <a:r>
              <a:rPr lang="en-US" sz="3200" i="1" dirty="0">
                <a:solidFill>
                  <a:srgbClr val="000000"/>
                </a:solidFill>
              </a:rPr>
              <a:t>Can a Bot distinguish </a:t>
            </a:r>
            <a:r>
              <a:rPr lang="en-US" sz="3200" b="1" i="1" dirty="0">
                <a:solidFill>
                  <a:srgbClr val="000000"/>
                </a:solidFill>
              </a:rPr>
              <a:t>Jokes</a:t>
            </a:r>
            <a:r>
              <a:rPr lang="en-US" sz="3200" i="1" dirty="0">
                <a:solidFill>
                  <a:srgbClr val="000000"/>
                </a:solidFill>
              </a:rPr>
              <a:t> vs. </a:t>
            </a:r>
            <a:r>
              <a:rPr lang="en-US" sz="3200" b="1" i="1" dirty="0">
                <a:solidFill>
                  <a:srgbClr val="000000"/>
                </a:solidFill>
              </a:rPr>
              <a:t>Questions</a:t>
            </a:r>
            <a:r>
              <a:rPr lang="en-US" sz="3200" i="1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734FA-1D62-8847-A9E3-6E29EDB4C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11364" r="3625"/>
          <a:stretch/>
        </p:blipFill>
        <p:spPr>
          <a:xfrm>
            <a:off x="794349" y="3087974"/>
            <a:ext cx="2399581" cy="276130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79A9A-B32E-A544-B3C9-D09CC2438953}"/>
              </a:ext>
            </a:extLst>
          </p:cNvPr>
          <p:cNvSpPr txBox="1"/>
          <p:nvPr/>
        </p:nvSpPr>
        <p:spPr>
          <a:xfrm>
            <a:off x="4266840" y="3747541"/>
            <a:ext cx="273369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Amy Taylor; DSI-6</a:t>
            </a:r>
          </a:p>
          <a:p>
            <a:pPr algn="ctr"/>
            <a:r>
              <a:rPr lang="en-US" sz="2800" dirty="0">
                <a:latin typeface="+mj-lt"/>
              </a:rPr>
              <a:t>12/21/18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7B4C77-1734-9440-ADE8-E4DEA6205BF7}"/>
              </a:ext>
            </a:extLst>
          </p:cNvPr>
          <p:cNvCxnSpPr>
            <a:cxnSpLocks/>
          </p:cNvCxnSpPr>
          <p:nvPr/>
        </p:nvCxnSpPr>
        <p:spPr>
          <a:xfrm>
            <a:off x="2400923" y="2019776"/>
            <a:ext cx="6910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4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06786-296E-244A-9E20-95A60077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0873"/>
              </p:ext>
            </p:extLst>
          </p:nvPr>
        </p:nvGraphicFramePr>
        <p:xfrm>
          <a:off x="497174" y="1079427"/>
          <a:ext cx="1119765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8826">
                  <a:extLst>
                    <a:ext uri="{9D8B030D-6E8A-4147-A177-3AD203B41FA5}">
                      <a16:colId xmlns:a16="http://schemas.microsoft.com/office/drawing/2014/main" val="2996435275"/>
                    </a:ext>
                  </a:extLst>
                </a:gridCol>
                <a:gridCol w="5598826">
                  <a:extLst>
                    <a:ext uri="{9D8B030D-6E8A-4147-A177-3AD203B41FA5}">
                      <a16:colId xmlns:a16="http://schemas.microsoft.com/office/drawing/2014/main" val="2710300097"/>
                    </a:ext>
                  </a:extLst>
                </a:gridCol>
              </a:tblGrid>
              <a:tr h="299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Dad Jokes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97737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 kind of exercise do lazy people do? Diddly squats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don’t you hear about the history of Africa before colonialism?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36740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Why did the snowman name his dog Frost? Because sometimes Frost bites!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 animals seem to have a hard time seeing themselves in a mirror?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26352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How many drugs did Charlie Sheen do? Enough to kill two and a half men.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was New York City so dangerous in the 70s + 80s and how did it get that way?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04434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What's the difference between a depression and a recession? A recession is when you lose your job, a depression is what happens when I lose mine.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What is the difference between movies and films? Also directors and filmmakers?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145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383FCB-031D-1443-9B21-68BD2D81F834}"/>
              </a:ext>
            </a:extLst>
          </p:cNvPr>
          <p:cNvSpPr txBox="1"/>
          <p:nvPr/>
        </p:nvSpPr>
        <p:spPr>
          <a:xfrm>
            <a:off x="4214506" y="139325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but Similar Structure...</a:t>
            </a:r>
          </a:p>
        </p:txBody>
      </p:sp>
    </p:spTree>
    <p:extLst>
      <p:ext uri="{BB962C8B-B14F-4D97-AF65-F5344CB8AC3E}">
        <p14:creationId xmlns:p14="http://schemas.microsoft.com/office/powerpoint/2010/main" val="177560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06786-296E-244A-9E20-95A60077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62593"/>
              </p:ext>
            </p:extLst>
          </p:nvPr>
        </p:nvGraphicFramePr>
        <p:xfrm>
          <a:off x="497174" y="1079427"/>
          <a:ext cx="11197652" cy="512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8826">
                  <a:extLst>
                    <a:ext uri="{9D8B030D-6E8A-4147-A177-3AD203B41FA5}">
                      <a16:colId xmlns:a16="http://schemas.microsoft.com/office/drawing/2014/main" val="2996435275"/>
                    </a:ext>
                  </a:extLst>
                </a:gridCol>
                <a:gridCol w="5598826">
                  <a:extLst>
                    <a:ext uri="{9D8B030D-6E8A-4147-A177-3AD203B41FA5}">
                      <a16:colId xmlns:a16="http://schemas.microsoft.com/office/drawing/2014/main" val="2710300097"/>
                    </a:ext>
                  </a:extLst>
                </a:gridCol>
              </a:tblGrid>
              <a:tr h="299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Dad Jokes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97737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 kind of exercise do lazy people do? Diddly squats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don’t you hear about the history of Africa before colonialism?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36740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Why did the snowman name his dog Frost? Because sometimes Frost bites!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 animals seem to have a hard time seeing themselves in a mirror?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9926352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How many drugs did Charlie Sheen do? Enough to kill two and a half men.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was New York City so dangerous in the 70s + 80s and how did it get that way?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04434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What's the difference between a depression and a recession? A recession is when you lose your job, a depression is what happens when I lose mine.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What is the difference between movies and films? Also directors and filmmakers?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14569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Harry, you are a Unit of Power! I‘m a Watt?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sound BE turned into digital?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935035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ghost either is or is not resting against a wall.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 regression and when it should be used.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6982294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 do you call it when the Indian restaurant forgets your bread? It’s a naan issue.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Why is the body able to regrow the liver and not any other organs?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814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383FCB-031D-1443-9B21-68BD2D81F834}"/>
              </a:ext>
            </a:extLst>
          </p:cNvPr>
          <p:cNvSpPr txBox="1"/>
          <p:nvPr/>
        </p:nvSpPr>
        <p:spPr>
          <a:xfrm>
            <a:off x="4214506" y="139325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but Similar Structure...</a:t>
            </a:r>
          </a:p>
        </p:txBody>
      </p:sp>
    </p:spTree>
    <p:extLst>
      <p:ext uri="{BB962C8B-B14F-4D97-AF65-F5344CB8AC3E}">
        <p14:creationId xmlns:p14="http://schemas.microsoft.com/office/powerpoint/2010/main" val="226704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4D88F-D99B-794F-8417-B77A094086E7}"/>
              </a:ext>
            </a:extLst>
          </p:cNvPr>
          <p:cNvSpPr txBox="1"/>
          <p:nvPr/>
        </p:nvSpPr>
        <p:spPr>
          <a:xfrm>
            <a:off x="424467" y="137737"/>
            <a:ext cx="48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Collection/Cleaning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7E572-60BC-AB4C-AE75-CAA07F32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92E28-0AC3-694A-B954-DAD53069C9AA}"/>
              </a:ext>
            </a:extLst>
          </p:cNvPr>
          <p:cNvSpPr txBox="1"/>
          <p:nvPr/>
        </p:nvSpPr>
        <p:spPr>
          <a:xfrm>
            <a:off x="369800" y="1252733"/>
            <a:ext cx="48748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3260 unique posts (53/47 split)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B4F73B-E589-0C4A-9163-3D828481CDAA}"/>
              </a:ext>
            </a:extLst>
          </p:cNvPr>
          <p:cNvSpPr/>
          <p:nvPr/>
        </p:nvSpPr>
        <p:spPr>
          <a:xfrm>
            <a:off x="6095999" y="1163336"/>
            <a:ext cx="64778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www.reddit.com</a:t>
            </a:r>
            <a:r>
              <a:rPr lang="en-US" sz="1600" dirty="0"/>
              <a:t>/r/</a:t>
            </a:r>
            <a:r>
              <a:rPr lang="en-US" sz="1600" dirty="0" err="1"/>
              <a:t>dadjokes</a:t>
            </a:r>
            <a:r>
              <a:rPr lang="en-US" sz="1600" dirty="0"/>
              <a:t>/</a:t>
            </a:r>
            <a:r>
              <a:rPr lang="en-US" sz="1600" dirty="0" err="1">
                <a:solidFill>
                  <a:srgbClr val="FF0000"/>
                </a:solidFill>
              </a:rPr>
              <a:t>top.json?t</a:t>
            </a:r>
            <a:r>
              <a:rPr lang="en-US" sz="1600" dirty="0">
                <a:solidFill>
                  <a:srgbClr val="FF0000"/>
                </a:solidFill>
              </a:rPr>
              <a:t>=month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www.reddit.com</a:t>
            </a:r>
            <a:r>
              <a:rPr lang="en-US" sz="1600" dirty="0"/>
              <a:t>/r/</a:t>
            </a:r>
            <a:r>
              <a:rPr lang="en-US" sz="1600" dirty="0" err="1"/>
              <a:t>dadjokes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new/.</a:t>
            </a:r>
            <a:r>
              <a:rPr lang="en-US" sz="1600" dirty="0" err="1">
                <a:solidFill>
                  <a:srgbClr val="FF0000"/>
                </a:solidFill>
              </a:rPr>
              <a:t>json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https://</a:t>
            </a:r>
            <a:r>
              <a:rPr lang="en-US" sz="1600" dirty="0" err="1"/>
              <a:t>www.reddit.com</a:t>
            </a:r>
            <a:r>
              <a:rPr lang="en-US" sz="1600" dirty="0"/>
              <a:t>/r/</a:t>
            </a:r>
            <a:r>
              <a:rPr lang="en-US" sz="1600" dirty="0" err="1"/>
              <a:t>explainlikeimfive.</a:t>
            </a:r>
            <a:r>
              <a:rPr lang="en-US" sz="1600" dirty="0" err="1">
                <a:solidFill>
                  <a:srgbClr val="FF0000"/>
                </a:solidFill>
              </a:rPr>
              <a:t>json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https://</a:t>
            </a:r>
            <a:r>
              <a:rPr lang="en-US" sz="1600" dirty="0" err="1"/>
              <a:t>www.reddit.com</a:t>
            </a:r>
            <a:r>
              <a:rPr lang="en-US" sz="1600" dirty="0"/>
              <a:t>/r/</a:t>
            </a:r>
            <a:r>
              <a:rPr lang="en-US" sz="1600" dirty="0" err="1"/>
              <a:t>explainlikeimfive</a:t>
            </a:r>
            <a:r>
              <a:rPr lang="en-US" sz="1600" dirty="0"/>
              <a:t>/cont</a:t>
            </a:r>
            <a:r>
              <a:rPr lang="en-US" sz="1600" dirty="0">
                <a:solidFill>
                  <a:srgbClr val="FF0000"/>
                </a:solidFill>
              </a:rPr>
              <a:t>roversial/.</a:t>
            </a:r>
            <a:r>
              <a:rPr lang="en-US" sz="1600" dirty="0" err="1">
                <a:solidFill>
                  <a:srgbClr val="FF0000"/>
                </a:solidFill>
              </a:rPr>
              <a:t>json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C666C6-2D05-EB4F-B766-4CEEBEB5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7" y="3471107"/>
            <a:ext cx="10993942" cy="1477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E3311F-D669-C242-A77E-F0DE6B60A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33" y="5148300"/>
            <a:ext cx="10776933" cy="559841"/>
          </a:xfrm>
          <a:prstGeom prst="rect">
            <a:avLst/>
          </a:prstGeom>
        </p:spPr>
      </p:pic>
      <p:sp>
        <p:nvSpPr>
          <p:cNvPr id="17" name="U-Turn Arrow 16">
            <a:extLst>
              <a:ext uri="{FF2B5EF4-FFF2-40B4-BE49-F238E27FC236}">
                <a16:creationId xmlns:a16="http://schemas.microsoft.com/office/drawing/2014/main" id="{E3842377-6BC3-024D-AA3B-9B64FD6F9030}"/>
              </a:ext>
            </a:extLst>
          </p:cNvPr>
          <p:cNvSpPr/>
          <p:nvPr/>
        </p:nvSpPr>
        <p:spPr>
          <a:xfrm flipH="1">
            <a:off x="3562350" y="3252442"/>
            <a:ext cx="3652836" cy="351603"/>
          </a:xfrm>
          <a:prstGeom prst="uturnArrow">
            <a:avLst>
              <a:gd name="adj1" fmla="val 25000"/>
              <a:gd name="adj2" fmla="val 25000"/>
              <a:gd name="adj3" fmla="val 43996"/>
              <a:gd name="adj4" fmla="val 35151"/>
              <a:gd name="adj5" fmla="val 100000"/>
            </a:avLst>
          </a:prstGeom>
          <a:solidFill>
            <a:srgbClr val="FFD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1E7278B0-49DE-3044-9974-1BCF94F7875D}"/>
              </a:ext>
            </a:extLst>
          </p:cNvPr>
          <p:cNvSpPr/>
          <p:nvPr/>
        </p:nvSpPr>
        <p:spPr>
          <a:xfrm>
            <a:off x="900112" y="5383118"/>
            <a:ext cx="457200" cy="508252"/>
          </a:xfrm>
          <a:prstGeom prst="noSmoking">
            <a:avLst>
              <a:gd name="adj" fmla="val 8405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3ECFC-9EE8-984E-AAAD-697BEC01EF08}"/>
              </a:ext>
            </a:extLst>
          </p:cNvPr>
          <p:cNvSpPr/>
          <p:nvPr/>
        </p:nvSpPr>
        <p:spPr>
          <a:xfrm>
            <a:off x="8629650" y="3471107"/>
            <a:ext cx="3052775" cy="25576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3712EA-F19E-BA42-AD6F-D23AE29947EC}"/>
              </a:ext>
            </a:extLst>
          </p:cNvPr>
          <p:cNvSpPr txBox="1"/>
          <p:nvPr/>
        </p:nvSpPr>
        <p:spPr>
          <a:xfrm>
            <a:off x="7317561" y="6044375"/>
            <a:ext cx="94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F00"/>
                </a:solidFill>
              </a:rPr>
              <a:t>Joke = 0</a:t>
            </a:r>
          </a:p>
          <a:p>
            <a:r>
              <a:rPr lang="en-US" b="1" dirty="0">
                <a:solidFill>
                  <a:srgbClr val="008F00"/>
                </a:solidFill>
              </a:rPr>
              <a:t>Five = 1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665A560-CDC4-4D43-8F88-7D064316AD72}"/>
              </a:ext>
            </a:extLst>
          </p:cNvPr>
          <p:cNvSpPr/>
          <p:nvPr/>
        </p:nvSpPr>
        <p:spPr>
          <a:xfrm rot="5400000">
            <a:off x="7617618" y="5296065"/>
            <a:ext cx="342902" cy="1252537"/>
          </a:xfrm>
          <a:prstGeom prst="leftBrace">
            <a:avLst/>
          </a:prstGeom>
          <a:ln>
            <a:solidFill>
              <a:srgbClr val="008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4D88F-D99B-794F-8417-B77A094086E7}"/>
              </a:ext>
            </a:extLst>
          </p:cNvPr>
          <p:cNvSpPr txBox="1"/>
          <p:nvPr/>
        </p:nvSpPr>
        <p:spPr>
          <a:xfrm>
            <a:off x="424467" y="137737"/>
            <a:ext cx="329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Baseline: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7E572-60BC-AB4C-AE75-CAA07F32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0E048-A379-AA48-BA28-078F6A7DE131}"/>
              </a:ext>
            </a:extLst>
          </p:cNvPr>
          <p:cNvSpPr txBox="1"/>
          <p:nvPr/>
        </p:nvSpPr>
        <p:spPr>
          <a:xfrm>
            <a:off x="287821" y="1386238"/>
            <a:ext cx="52128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Preprocessing 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needed before modeling?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592EA-E5F5-874E-A9B7-8B8646FC5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9" t="13205" r="22436"/>
          <a:stretch/>
        </p:blipFill>
        <p:spPr>
          <a:xfrm>
            <a:off x="100013" y="3071808"/>
            <a:ext cx="6400790" cy="31550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346429-6490-1B48-9634-9F4B5BE3B7F3}"/>
              </a:ext>
            </a:extLst>
          </p:cNvPr>
          <p:cNvSpPr txBox="1"/>
          <p:nvPr/>
        </p:nvSpPr>
        <p:spPr>
          <a:xfrm>
            <a:off x="5781675" y="1324683"/>
            <a:ext cx="40078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Lemmatize or not?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Remove:   &gt; HTML? Stop/words?</a:t>
            </a:r>
          </a:p>
          <a:p>
            <a:r>
              <a:rPr lang="en-US" dirty="0"/>
              <a:t>	        &gt; Punctuation/digits?  </a:t>
            </a:r>
          </a:p>
        </p:txBody>
      </p:sp>
    </p:spTree>
    <p:extLst>
      <p:ext uri="{BB962C8B-B14F-4D97-AF65-F5344CB8AC3E}">
        <p14:creationId xmlns:p14="http://schemas.microsoft.com/office/powerpoint/2010/main" val="10349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4D88F-D99B-794F-8417-B77A094086E7}"/>
              </a:ext>
            </a:extLst>
          </p:cNvPr>
          <p:cNvSpPr txBox="1"/>
          <p:nvPr/>
        </p:nvSpPr>
        <p:spPr>
          <a:xfrm>
            <a:off x="424467" y="137737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Baseline (</a:t>
            </a:r>
            <a:r>
              <a:rPr lang="en-US" sz="3600" dirty="0" err="1"/>
              <a:t>logreg</a:t>
            </a:r>
            <a:r>
              <a:rPr lang="en-US" sz="3600" dirty="0"/>
              <a:t>):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7E572-60BC-AB4C-AE75-CAA07F32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2592EA-E5F5-874E-A9B7-8B8646FC5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7" t="13205"/>
          <a:stretch/>
        </p:blipFill>
        <p:spPr>
          <a:xfrm>
            <a:off x="69057" y="3086091"/>
            <a:ext cx="8739530" cy="3155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CA977-114C-4946-8406-816215CC5675}"/>
              </a:ext>
            </a:extLst>
          </p:cNvPr>
          <p:cNvSpPr txBox="1"/>
          <p:nvPr/>
        </p:nvSpPr>
        <p:spPr>
          <a:xfrm>
            <a:off x="287821" y="1897610"/>
            <a:ext cx="5348288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2.     Matrix Generator = </a:t>
            </a:r>
            <a:r>
              <a:rPr lang="en-US" sz="2000" dirty="0" err="1">
                <a:solidFill>
                  <a:srgbClr val="0432FF"/>
                </a:solidFill>
              </a:rPr>
              <a:t>Countvectorizer</a:t>
            </a:r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/>
              <a:t>3</a:t>
            </a:r>
            <a:r>
              <a:rPr lang="en-US" sz="2000" dirty="0">
                <a:solidFill>
                  <a:srgbClr val="0432FF"/>
                </a:solidFill>
              </a:rPr>
              <a:t>.     </a:t>
            </a:r>
            <a:r>
              <a:rPr lang="en-US" sz="2000" dirty="0"/>
              <a:t>Classifier = </a:t>
            </a:r>
            <a:r>
              <a:rPr lang="en-US" sz="2000" dirty="0">
                <a:solidFill>
                  <a:srgbClr val="0432FF"/>
                </a:solidFill>
              </a:rPr>
              <a:t>logistic regression </a:t>
            </a:r>
            <a:r>
              <a:rPr lang="en-US" sz="2000" dirty="0"/>
              <a:t>(</a:t>
            </a:r>
            <a:r>
              <a:rPr lang="en-US" sz="2000" dirty="0" err="1"/>
              <a:t>sklearn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F8C53-8789-3E4C-B565-5EED6FED8439}"/>
              </a:ext>
            </a:extLst>
          </p:cNvPr>
          <p:cNvSpPr txBox="1"/>
          <p:nvPr/>
        </p:nvSpPr>
        <p:spPr>
          <a:xfrm>
            <a:off x="8867290" y="3114091"/>
            <a:ext cx="2248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Train score = 0.99 (all)</a:t>
            </a:r>
          </a:p>
          <a:p>
            <a:r>
              <a:rPr lang="en-US" sz="1600" dirty="0"/>
              <a:t>n  = # of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CBE71-1A2F-2B48-AB37-57DE5DD7D38C}"/>
              </a:ext>
            </a:extLst>
          </p:cNvPr>
          <p:cNvSpPr txBox="1"/>
          <p:nvPr/>
        </p:nvSpPr>
        <p:spPr>
          <a:xfrm>
            <a:off x="9443796" y="4080906"/>
            <a:ext cx="274820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Stopwords</a:t>
            </a:r>
            <a:r>
              <a:rPr lang="en-US" dirty="0">
                <a:solidFill>
                  <a:srgbClr val="FF0000"/>
                </a:solidFill>
              </a:rPr>
              <a:t> necessary!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Don’t need to lemmatize</a:t>
            </a:r>
          </a:p>
          <a:p>
            <a:endParaRPr lang="en-US" dirty="0"/>
          </a:p>
          <a:p>
            <a:r>
              <a:rPr lang="en-US" dirty="0">
                <a:solidFill>
                  <a:srgbClr val="008F00"/>
                </a:solidFill>
              </a:rPr>
              <a:t>No filters works just fine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D47C82-404B-4A42-8E6A-096DF9324D11}"/>
              </a:ext>
            </a:extLst>
          </p:cNvPr>
          <p:cNvCxnSpPr>
            <a:cxnSpLocks/>
          </p:cNvCxnSpPr>
          <p:nvPr/>
        </p:nvCxnSpPr>
        <p:spPr>
          <a:xfrm flipH="1">
            <a:off x="8663087" y="4367067"/>
            <a:ext cx="854769" cy="134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476ECD-B7E7-4843-ABB1-A1EB69B54FB4}"/>
              </a:ext>
            </a:extLst>
          </p:cNvPr>
          <p:cNvCxnSpPr>
            <a:cxnSpLocks/>
          </p:cNvCxnSpPr>
          <p:nvPr/>
        </p:nvCxnSpPr>
        <p:spPr>
          <a:xfrm flipH="1">
            <a:off x="8663088" y="4820630"/>
            <a:ext cx="78070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6F8023D-4939-CF42-82A9-770A4370A5FA}"/>
              </a:ext>
            </a:extLst>
          </p:cNvPr>
          <p:cNvSpPr/>
          <p:nvPr/>
        </p:nvSpPr>
        <p:spPr>
          <a:xfrm>
            <a:off x="8663087" y="4999937"/>
            <a:ext cx="700088" cy="890177"/>
          </a:xfrm>
          <a:prstGeom prst="rightBrace">
            <a:avLst>
              <a:gd name="adj1" fmla="val 6124"/>
              <a:gd name="adj2" fmla="val 50000"/>
            </a:avLst>
          </a:prstGeom>
          <a:ln w="28575">
            <a:solidFill>
              <a:srgbClr val="008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A6825-B9C3-044E-AF15-D34249AECCDD}"/>
              </a:ext>
            </a:extLst>
          </p:cNvPr>
          <p:cNvSpPr txBox="1"/>
          <p:nvPr/>
        </p:nvSpPr>
        <p:spPr>
          <a:xfrm>
            <a:off x="287821" y="1386238"/>
            <a:ext cx="52128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Preprocessing 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needed before modeling?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032EE-9C04-B444-816A-255F0E7CF8CD}"/>
              </a:ext>
            </a:extLst>
          </p:cNvPr>
          <p:cNvSpPr txBox="1"/>
          <p:nvPr/>
        </p:nvSpPr>
        <p:spPr>
          <a:xfrm>
            <a:off x="9363175" y="1718992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stopwords</a:t>
            </a:r>
            <a:r>
              <a:rPr lang="en-US" dirty="0"/>
              <a:t> included</a:t>
            </a:r>
          </a:p>
          <a:p>
            <a:r>
              <a:rPr lang="en-US" dirty="0"/>
              <a:t>- </a:t>
            </a:r>
            <a:r>
              <a:rPr lang="en-US" dirty="0" err="1"/>
              <a:t>n_grams</a:t>
            </a:r>
            <a:r>
              <a:rPr lang="en-US" dirty="0"/>
              <a:t> = (1,2)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EEFAD-E3A6-314C-A713-893A43358AFA}"/>
              </a:ext>
            </a:extLst>
          </p:cNvPr>
          <p:cNvSpPr/>
          <p:nvPr/>
        </p:nvSpPr>
        <p:spPr>
          <a:xfrm>
            <a:off x="8663087" y="1353808"/>
            <a:ext cx="26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Log </a:t>
            </a:r>
            <a:r>
              <a:rPr lang="en-US" b="1" dirty="0" err="1">
                <a:solidFill>
                  <a:schemeClr val="tx2"/>
                </a:solidFill>
              </a:rPr>
              <a:t>reg</a:t>
            </a:r>
            <a:r>
              <a:rPr lang="en-US" b="1" dirty="0">
                <a:solidFill>
                  <a:schemeClr val="tx2"/>
                </a:solidFill>
              </a:rPr>
              <a:t> accuracy = 93.6%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248724-1327-2C47-A9BC-0CCDC2B8EC36}"/>
              </a:ext>
            </a:extLst>
          </p:cNvPr>
          <p:cNvSpPr/>
          <p:nvPr/>
        </p:nvSpPr>
        <p:spPr>
          <a:xfrm>
            <a:off x="8596107" y="1299260"/>
            <a:ext cx="2912207" cy="1118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4D88F-D99B-794F-8417-B77A094086E7}"/>
              </a:ext>
            </a:extLst>
          </p:cNvPr>
          <p:cNvSpPr txBox="1"/>
          <p:nvPr/>
        </p:nvSpPr>
        <p:spPr>
          <a:xfrm>
            <a:off x="424467" y="137737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Baseline (</a:t>
            </a:r>
            <a:r>
              <a:rPr lang="en-US" sz="3600" dirty="0" err="1"/>
              <a:t>logreg</a:t>
            </a:r>
            <a:r>
              <a:rPr lang="en-US" sz="3600" dirty="0"/>
              <a:t>):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7E572-60BC-AB4C-AE75-CAA07F32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67BE51-75A3-8643-9CA3-9991AFCDB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3"/>
          <a:stretch/>
        </p:blipFill>
        <p:spPr>
          <a:xfrm>
            <a:off x="2843491" y="1718992"/>
            <a:ext cx="2836867" cy="13858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A56BE2-6AB7-3C4B-AE04-AC312B621732}"/>
              </a:ext>
            </a:extLst>
          </p:cNvPr>
          <p:cNvSpPr txBox="1"/>
          <p:nvPr/>
        </p:nvSpPr>
        <p:spPr>
          <a:xfrm>
            <a:off x="5796586" y="2276460"/>
            <a:ext cx="284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 errors =  Type II errors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C6570A-D06F-0540-8011-20E75CC08A1C}"/>
              </a:ext>
            </a:extLst>
          </p:cNvPr>
          <p:cNvSpPr/>
          <p:nvPr/>
        </p:nvSpPr>
        <p:spPr>
          <a:xfrm rot="3735569">
            <a:off x="4440561" y="2086653"/>
            <a:ext cx="406040" cy="1382494"/>
          </a:xfrm>
          <a:prstGeom prst="roundRect">
            <a:avLst>
              <a:gd name="adj" fmla="val 202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A9DEA-ABB3-4141-8F18-7795DBADB5D1}"/>
              </a:ext>
            </a:extLst>
          </p:cNvPr>
          <p:cNvSpPr txBox="1"/>
          <p:nvPr/>
        </p:nvSpPr>
        <p:spPr>
          <a:xfrm>
            <a:off x="4366782" y="1229085"/>
            <a:ext cx="2743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Metric Evaluation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02E25-EE09-D541-AE4C-AD06E596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47" y="3917271"/>
            <a:ext cx="3175339" cy="16049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0F8C42-72F8-B24E-A9FA-AAB99ED6E0AD}"/>
              </a:ext>
            </a:extLst>
          </p:cNvPr>
          <p:cNvSpPr txBox="1"/>
          <p:nvPr/>
        </p:nvSpPr>
        <p:spPr>
          <a:xfrm>
            <a:off x="5796586" y="4875867"/>
            <a:ext cx="377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better at classifying posts as jokes over questions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F2B1A8-6A1F-F448-95F2-424C2B181CE4}"/>
              </a:ext>
            </a:extLst>
          </p:cNvPr>
          <p:cNvCxnSpPr>
            <a:cxnSpLocks/>
          </p:cNvCxnSpPr>
          <p:nvPr/>
        </p:nvCxnSpPr>
        <p:spPr>
          <a:xfrm flipH="1">
            <a:off x="5410822" y="5014912"/>
            <a:ext cx="38576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3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4D88F-D99B-794F-8417-B77A094086E7}"/>
              </a:ext>
            </a:extLst>
          </p:cNvPr>
          <p:cNvSpPr txBox="1"/>
          <p:nvPr/>
        </p:nvSpPr>
        <p:spPr>
          <a:xfrm>
            <a:off x="424467" y="137737"/>
            <a:ext cx="464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Decision Tree Classifiers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7E572-60BC-AB4C-AE75-CAA07F32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9B74E0-C77D-914F-9C2B-680777378D4A}"/>
              </a:ext>
            </a:extLst>
          </p:cNvPr>
          <p:cNvGraphicFramePr>
            <a:graphicFrameLocks noGrp="1"/>
          </p:cNvGraphicFramePr>
          <p:nvPr/>
        </p:nvGraphicFramePr>
        <p:xfrm>
          <a:off x="714601" y="1819803"/>
          <a:ext cx="799782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670">
                  <a:extLst>
                    <a:ext uri="{9D8B030D-6E8A-4147-A177-3AD203B41FA5}">
                      <a16:colId xmlns:a16="http://schemas.microsoft.com/office/drawing/2014/main" val="408101777"/>
                    </a:ext>
                  </a:extLst>
                </a:gridCol>
                <a:gridCol w="2179095">
                  <a:extLst>
                    <a:ext uri="{9D8B030D-6E8A-4147-A177-3AD203B41FA5}">
                      <a16:colId xmlns:a16="http://schemas.microsoft.com/office/drawing/2014/main" val="2717845849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1022358656"/>
                    </a:ext>
                  </a:extLst>
                </a:gridCol>
                <a:gridCol w="1435547">
                  <a:extLst>
                    <a:ext uri="{9D8B030D-6E8A-4147-A177-3AD203B41FA5}">
                      <a16:colId xmlns:a16="http://schemas.microsoft.com/office/drawing/2014/main" val="32870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0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ExtraTreesClassifier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703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BaggingClassifier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3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AdaBoostClassifier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8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3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933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52AE16-1461-0D4F-A8DF-5FC6ACC9EEA3}"/>
              </a:ext>
            </a:extLst>
          </p:cNvPr>
          <p:cNvSpPr txBox="1"/>
          <p:nvPr/>
        </p:nvSpPr>
        <p:spPr>
          <a:xfrm>
            <a:off x="6096000" y="1324239"/>
            <a:ext cx="396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Grid search optimized hyperparameters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9EDA4-0FE7-8C47-A355-33041BD48E06}"/>
              </a:ext>
            </a:extLst>
          </p:cNvPr>
          <p:cNvSpPr txBox="1"/>
          <p:nvPr/>
        </p:nvSpPr>
        <p:spPr>
          <a:xfrm>
            <a:off x="3331025" y="1324239"/>
            <a:ext cx="276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Default hyperparameters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66E32-1556-6B4E-B343-E99F0735B4AE}"/>
              </a:ext>
            </a:extLst>
          </p:cNvPr>
          <p:cNvSpPr/>
          <p:nvPr/>
        </p:nvSpPr>
        <p:spPr>
          <a:xfrm>
            <a:off x="4095545" y="2217095"/>
            <a:ext cx="4491243" cy="381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4D88F-D99B-794F-8417-B77A094086E7}"/>
              </a:ext>
            </a:extLst>
          </p:cNvPr>
          <p:cNvSpPr txBox="1"/>
          <p:nvPr/>
        </p:nvSpPr>
        <p:spPr>
          <a:xfrm>
            <a:off x="424467" y="137737"/>
            <a:ext cx="464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Decision Tree Classifiers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7E572-60BC-AB4C-AE75-CAA07F32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9B74E0-C77D-914F-9C2B-68077737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77346"/>
              </p:ext>
            </p:extLst>
          </p:nvPr>
        </p:nvGraphicFramePr>
        <p:xfrm>
          <a:off x="714601" y="1819803"/>
          <a:ext cx="79978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670">
                  <a:extLst>
                    <a:ext uri="{9D8B030D-6E8A-4147-A177-3AD203B41FA5}">
                      <a16:colId xmlns:a16="http://schemas.microsoft.com/office/drawing/2014/main" val="408101777"/>
                    </a:ext>
                  </a:extLst>
                </a:gridCol>
                <a:gridCol w="2179095">
                  <a:extLst>
                    <a:ext uri="{9D8B030D-6E8A-4147-A177-3AD203B41FA5}">
                      <a16:colId xmlns:a16="http://schemas.microsoft.com/office/drawing/2014/main" val="2717845849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1022358656"/>
                    </a:ext>
                  </a:extLst>
                </a:gridCol>
                <a:gridCol w="1435547">
                  <a:extLst>
                    <a:ext uri="{9D8B030D-6E8A-4147-A177-3AD203B41FA5}">
                      <a16:colId xmlns:a16="http://schemas.microsoft.com/office/drawing/2014/main" val="32870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0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ExtraTreesClassifier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703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5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BaggingClassifier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013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AdaBoostClassifier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81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52AE16-1461-0D4F-A8DF-5FC6ACC9EEA3}"/>
              </a:ext>
            </a:extLst>
          </p:cNvPr>
          <p:cNvSpPr txBox="1"/>
          <p:nvPr/>
        </p:nvSpPr>
        <p:spPr>
          <a:xfrm>
            <a:off x="6096000" y="1324239"/>
            <a:ext cx="396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Grid search optimized hyperparameters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9EDA4-0FE7-8C47-A355-33041BD48E06}"/>
              </a:ext>
            </a:extLst>
          </p:cNvPr>
          <p:cNvSpPr txBox="1"/>
          <p:nvPr/>
        </p:nvSpPr>
        <p:spPr>
          <a:xfrm>
            <a:off x="3331025" y="1324239"/>
            <a:ext cx="276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Default hyperparameters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96F27-B443-E84E-A4B9-77E9988ADE79}"/>
              </a:ext>
            </a:extLst>
          </p:cNvPr>
          <p:cNvSpPr txBox="1"/>
          <p:nvPr/>
        </p:nvSpPr>
        <p:spPr>
          <a:xfrm>
            <a:off x="424467" y="3974708"/>
            <a:ext cx="1111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Final Result: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LogReg</a:t>
            </a:r>
            <a:r>
              <a:rPr lang="en-US" dirty="0"/>
              <a:t> scored the overall highest accuracy, however... Score did not improve w/ hyperparameter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decision trees, the classifiers that introduced more randomness improved accuracy the most</a:t>
            </a:r>
          </a:p>
          <a:p>
            <a:pPr marL="1657350" lvl="3" indent="-285750">
              <a:buFontTx/>
              <a:buChar char="-"/>
            </a:pPr>
            <a:r>
              <a:rPr lang="en-US" dirty="0"/>
              <a:t>Help reduce variance in the overfit models</a:t>
            </a:r>
          </a:p>
          <a:p>
            <a:endParaRPr lang="en-US" dirty="0"/>
          </a:p>
          <a:p>
            <a:r>
              <a:rPr lang="en-US" u="sng" dirty="0"/>
              <a:t>Next Steps: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Create custom </a:t>
            </a:r>
            <a:r>
              <a:rPr lang="en-US" b="1" dirty="0" err="1"/>
              <a:t>stopwords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Eliminate features to help with overfitting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Re-try processing parameters with decision tree classifiers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66E32-1556-6B4E-B343-E99F0735B4AE}"/>
              </a:ext>
            </a:extLst>
          </p:cNvPr>
          <p:cNvSpPr/>
          <p:nvPr/>
        </p:nvSpPr>
        <p:spPr>
          <a:xfrm>
            <a:off x="4081257" y="2202161"/>
            <a:ext cx="4491243" cy="396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5609F-7DA7-4B42-BE1C-18ACB810DB5C}"/>
              </a:ext>
            </a:extLst>
          </p:cNvPr>
          <p:cNvSpPr txBox="1"/>
          <p:nvPr/>
        </p:nvSpPr>
        <p:spPr>
          <a:xfrm>
            <a:off x="9611649" y="2102791"/>
            <a:ext cx="220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important parameter = # of trees</a:t>
            </a:r>
          </a:p>
        </p:txBody>
      </p:sp>
    </p:spTree>
    <p:extLst>
      <p:ext uri="{BB962C8B-B14F-4D97-AF65-F5344CB8AC3E}">
        <p14:creationId xmlns:p14="http://schemas.microsoft.com/office/powerpoint/2010/main" val="157772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712543-3189-034C-BD05-13D06B6B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0" y="442042"/>
            <a:ext cx="4759353" cy="2972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0D1FB-1664-AB44-AB65-839A7B3C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31" y="584922"/>
            <a:ext cx="4548837" cy="27879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D5DADC-4C20-384D-9F5E-ECF9A01E40EB}"/>
              </a:ext>
            </a:extLst>
          </p:cNvPr>
          <p:cNvCxnSpPr/>
          <p:nvPr/>
        </p:nvCxnSpPr>
        <p:spPr>
          <a:xfrm>
            <a:off x="0" y="3571867"/>
            <a:ext cx="1195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87C24AD-7893-A349-BCA1-621409176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154" y="4123267"/>
            <a:ext cx="4997447" cy="2615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2377E-CC3B-9D41-91DC-480F867EC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684" y="3948979"/>
            <a:ext cx="4237259" cy="2777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D14ABF-1268-274A-9A8E-8FDF50D7EDE9}"/>
              </a:ext>
            </a:extLst>
          </p:cNvPr>
          <p:cNvSpPr/>
          <p:nvPr/>
        </p:nvSpPr>
        <p:spPr>
          <a:xfrm>
            <a:off x="3254916" y="86792"/>
            <a:ext cx="111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Dad Jokes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76C4C2-DC13-644C-BB8A-965A8124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76" y="522123"/>
            <a:ext cx="4759353" cy="29726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B4F679-5DC0-9342-A1C4-747FE1E97AE6}"/>
              </a:ext>
            </a:extLst>
          </p:cNvPr>
          <p:cNvSpPr/>
          <p:nvPr/>
        </p:nvSpPr>
        <p:spPr>
          <a:xfrm>
            <a:off x="9182876" y="152791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ELI5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5C0CD-F1E1-CE4F-B2E7-1D0D3ACB2DDE}"/>
              </a:ext>
            </a:extLst>
          </p:cNvPr>
          <p:cNvSpPr/>
          <p:nvPr/>
        </p:nvSpPr>
        <p:spPr>
          <a:xfrm>
            <a:off x="61093" y="1685292"/>
            <a:ext cx="1399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Stop words removed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CE2982-5B72-5B47-8027-E7086D78E607}"/>
              </a:ext>
            </a:extLst>
          </p:cNvPr>
          <p:cNvSpPr/>
          <p:nvPr/>
        </p:nvSpPr>
        <p:spPr>
          <a:xfrm>
            <a:off x="61093" y="4691448"/>
            <a:ext cx="1399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Stop words left in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ABA8D-DCED-F040-A5EF-7DBF27F9FFF3}"/>
              </a:ext>
            </a:extLst>
          </p:cNvPr>
          <p:cNvSpPr/>
          <p:nvPr/>
        </p:nvSpPr>
        <p:spPr>
          <a:xfrm>
            <a:off x="1650352" y="4812111"/>
            <a:ext cx="447880" cy="468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63899-F55E-D748-A9FF-81190460585C}"/>
              </a:ext>
            </a:extLst>
          </p:cNvPr>
          <p:cNvSpPr/>
          <p:nvPr/>
        </p:nvSpPr>
        <p:spPr>
          <a:xfrm>
            <a:off x="6748401" y="5280633"/>
            <a:ext cx="447880" cy="301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8CEE3A-D8F6-3847-BE7B-B87F68BCF246}"/>
              </a:ext>
            </a:extLst>
          </p:cNvPr>
          <p:cNvSpPr/>
          <p:nvPr/>
        </p:nvSpPr>
        <p:spPr>
          <a:xfrm>
            <a:off x="1686684" y="4123267"/>
            <a:ext cx="447880" cy="262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4A983-495F-9E43-A14C-B704B720D9DE}"/>
              </a:ext>
            </a:extLst>
          </p:cNvPr>
          <p:cNvSpPr/>
          <p:nvPr/>
        </p:nvSpPr>
        <p:spPr>
          <a:xfrm flipH="1">
            <a:off x="6748402" y="4163606"/>
            <a:ext cx="447879" cy="468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A7FCE-2BA6-5848-8D4C-FB3FAB706137}"/>
              </a:ext>
            </a:extLst>
          </p:cNvPr>
          <p:cNvSpPr/>
          <p:nvPr/>
        </p:nvSpPr>
        <p:spPr>
          <a:xfrm>
            <a:off x="6924839" y="1728782"/>
            <a:ext cx="542884" cy="49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27E22A-5AAB-2243-AC7B-6392DF625138}"/>
              </a:ext>
            </a:extLst>
          </p:cNvPr>
          <p:cNvSpPr/>
          <p:nvPr/>
        </p:nvSpPr>
        <p:spPr>
          <a:xfrm>
            <a:off x="6924839" y="714375"/>
            <a:ext cx="542884" cy="727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93E4F5-716A-0D4F-B25E-08225FE528B5}"/>
              </a:ext>
            </a:extLst>
          </p:cNvPr>
          <p:cNvSpPr/>
          <p:nvPr/>
        </p:nvSpPr>
        <p:spPr>
          <a:xfrm>
            <a:off x="7022321" y="2928865"/>
            <a:ext cx="447880" cy="301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D84EC0-7E4A-3342-AFF1-2A604A9058F4}"/>
              </a:ext>
            </a:extLst>
          </p:cNvPr>
          <p:cNvSpPr/>
          <p:nvPr/>
        </p:nvSpPr>
        <p:spPr>
          <a:xfrm>
            <a:off x="1650352" y="2429517"/>
            <a:ext cx="447880" cy="715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F2BD7F-7074-714C-9227-C7B828213FC0}"/>
              </a:ext>
            </a:extLst>
          </p:cNvPr>
          <p:cNvSpPr/>
          <p:nvPr/>
        </p:nvSpPr>
        <p:spPr>
          <a:xfrm>
            <a:off x="1633657" y="1461905"/>
            <a:ext cx="447880" cy="715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D78E09-36DE-7A45-B4C9-E4955C416213}"/>
              </a:ext>
            </a:extLst>
          </p:cNvPr>
          <p:cNvSpPr txBox="1"/>
          <p:nvPr/>
        </p:nvSpPr>
        <p:spPr>
          <a:xfrm>
            <a:off x="1076567" y="238562"/>
            <a:ext cx="19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9B4C-A995-064D-B5BB-7C05F63D4677}"/>
              </a:ext>
            </a:extLst>
          </p:cNvPr>
          <p:cNvSpPr txBox="1"/>
          <p:nvPr/>
        </p:nvSpPr>
        <p:spPr>
          <a:xfrm>
            <a:off x="896458" y="1471910"/>
            <a:ext cx="841717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atin typeface="+mj-lt"/>
              </a:rPr>
              <a:t>Why</a:t>
            </a:r>
            <a:r>
              <a:rPr lang="en-US" sz="2800" dirty="0">
                <a:latin typeface="+mj-lt"/>
              </a:rPr>
              <a:t> do we care about classifying jokes or questions? </a:t>
            </a:r>
          </a:p>
          <a:p>
            <a:pPr marL="514350" indent="-514350">
              <a:buAutoNum type="arabicPeriod"/>
            </a:pPr>
            <a:endParaRPr lang="en-US" sz="28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+mj-lt"/>
              </a:rPr>
              <a:t>Subreddit case study: </a:t>
            </a:r>
            <a:r>
              <a:rPr lang="en-US" sz="2800" b="1" i="1" dirty="0">
                <a:solidFill>
                  <a:srgbClr val="0432FF"/>
                </a:solidFill>
                <a:latin typeface="+mj-lt"/>
              </a:rPr>
              <a:t>Dad Jokes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i="1" dirty="0">
                <a:solidFill>
                  <a:srgbClr val="0432FF"/>
                </a:solidFill>
                <a:latin typeface="+mj-lt"/>
              </a:rPr>
              <a:t>ELI5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+mj-lt"/>
              </a:rPr>
              <a:t>Data collection </a:t>
            </a:r>
            <a:r>
              <a:rPr lang="en-US" sz="2800" dirty="0">
                <a:latin typeface="+mj-lt"/>
              </a:rPr>
              <a:t>methods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+mj-lt"/>
              </a:rPr>
              <a:t>Model Evaluation</a:t>
            </a:r>
          </a:p>
          <a:p>
            <a:r>
              <a:rPr lang="en-US" sz="2800" dirty="0">
                <a:latin typeface="+mj-lt"/>
              </a:rPr>
              <a:t>		- Baseline processing parameters</a:t>
            </a:r>
          </a:p>
          <a:p>
            <a:r>
              <a:rPr lang="en-US" sz="2800" dirty="0">
                <a:latin typeface="+mj-lt"/>
              </a:rPr>
              <a:t>		- </a:t>
            </a:r>
            <a:r>
              <a:rPr lang="en-US" sz="2800" b="1" dirty="0">
                <a:solidFill>
                  <a:srgbClr val="FF582D"/>
                </a:solidFill>
                <a:latin typeface="+mj-lt"/>
              </a:rPr>
              <a:t>Log regression</a:t>
            </a:r>
          </a:p>
          <a:p>
            <a:r>
              <a:rPr lang="en-US" sz="2800" b="1" dirty="0">
                <a:solidFill>
                  <a:srgbClr val="FF582D"/>
                </a:solidFill>
                <a:latin typeface="+mj-lt"/>
              </a:rPr>
              <a:t>		- Random forest (Extra trees)</a:t>
            </a:r>
          </a:p>
          <a:p>
            <a:endParaRPr lang="en-US" sz="2800" b="1" dirty="0">
              <a:solidFill>
                <a:srgbClr val="FF582D"/>
              </a:solidFill>
              <a:latin typeface="+mj-lt"/>
            </a:endParaRPr>
          </a:p>
          <a:p>
            <a:r>
              <a:rPr lang="en-US" sz="2800" b="1" dirty="0">
                <a:latin typeface="+mj-lt"/>
              </a:rPr>
              <a:t>5. Results:  </a:t>
            </a:r>
            <a:r>
              <a:rPr lang="en-US" sz="2800" dirty="0">
                <a:latin typeface="+mj-lt"/>
              </a:rPr>
              <a:t>log regression =  most accurate classifier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7461E2-E5BC-2747-A651-45742E39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061757-1EF7-1D4F-BEB2-91882D470F1C}"/>
              </a:ext>
            </a:extLst>
          </p:cNvPr>
          <p:cNvSpPr txBox="1"/>
          <p:nvPr/>
        </p:nvSpPr>
        <p:spPr>
          <a:xfrm>
            <a:off x="424467" y="137737"/>
            <a:ext cx="702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Joke or question... Why do we care?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DF89B-5BBD-EF49-BCC3-5FAB4D80E0F2}"/>
              </a:ext>
            </a:extLst>
          </p:cNvPr>
          <p:cNvSpPr txBox="1"/>
          <p:nvPr/>
        </p:nvSpPr>
        <p:spPr>
          <a:xfrm>
            <a:off x="424467" y="2448580"/>
            <a:ext cx="10314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Do my job for me... So I can Interact with </a:t>
            </a:r>
            <a:r>
              <a:rPr lang="en-US" sz="2800" dirty="0" err="1"/>
              <a:t>redditor</a:t>
            </a:r>
            <a:r>
              <a:rPr lang="en-US" sz="2800" dirty="0"/>
              <a:t> humans LESS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Answer REAL questions more quickly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800" dirty="0"/>
              <a:t>Disregard fake, or nonsense questions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800" dirty="0"/>
              <a:t>Filter through the sarcastic comments (i.e. yelp)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Be funny!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7CDE0A-70BC-D545-A047-3EAD0D38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76" y="5541210"/>
            <a:ext cx="2519456" cy="893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507BD4-EE79-CB4C-8AF9-11874F2D460C}"/>
              </a:ext>
            </a:extLst>
          </p:cNvPr>
          <p:cNvSpPr txBox="1"/>
          <p:nvPr/>
        </p:nvSpPr>
        <p:spPr>
          <a:xfrm>
            <a:off x="424467" y="1554980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We want bots to ....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CCC85E-7F32-3C4F-91ED-CBDB1E80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16" y="3091616"/>
            <a:ext cx="2856717" cy="28963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318D7F-C534-A940-94D3-E383DF4B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0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061757-1EF7-1D4F-BEB2-91882D470F1C}"/>
              </a:ext>
            </a:extLst>
          </p:cNvPr>
          <p:cNvSpPr txBox="1"/>
          <p:nvPr/>
        </p:nvSpPr>
        <p:spPr>
          <a:xfrm>
            <a:off x="424467" y="137737"/>
            <a:ext cx="571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Two Subreddits as Case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2C87F-F573-BB41-82E2-A7EEB2FEF19F}"/>
              </a:ext>
            </a:extLst>
          </p:cNvPr>
          <p:cNvSpPr txBox="1"/>
          <p:nvPr/>
        </p:nvSpPr>
        <p:spPr>
          <a:xfrm>
            <a:off x="198075" y="1398996"/>
            <a:ext cx="48748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Dad Jokes  </a:t>
            </a:r>
            <a:r>
              <a:rPr lang="en-US" sz="2400" dirty="0"/>
              <a:t>= make you laugh and cringe in equal measure”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AF1B2-0A30-AF46-8D42-8203F2834E74}"/>
              </a:ext>
            </a:extLst>
          </p:cNvPr>
          <p:cNvCxnSpPr/>
          <p:nvPr/>
        </p:nvCxnSpPr>
        <p:spPr>
          <a:xfrm>
            <a:off x="99037" y="5459003"/>
            <a:ext cx="11993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C73711A-2DC2-3643-A82D-2642F7F5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" y="5627375"/>
            <a:ext cx="2344665" cy="765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9DB67-6446-6644-973E-6A51EC23CD38}"/>
              </a:ext>
            </a:extLst>
          </p:cNvPr>
          <p:cNvSpPr txBox="1"/>
          <p:nvPr/>
        </p:nvSpPr>
        <p:spPr>
          <a:xfrm>
            <a:off x="724553" y="6349689"/>
            <a:ext cx="19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1.3m Subscribers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43ABEC-E22E-134E-8001-DE400B08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9C5E88-26A0-E24B-8F37-DA05D3D463A2}"/>
              </a:ext>
            </a:extLst>
          </p:cNvPr>
          <p:cNvSpPr/>
          <p:nvPr/>
        </p:nvSpPr>
        <p:spPr>
          <a:xfrm>
            <a:off x="487432" y="3634553"/>
            <a:ext cx="42514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My son wanted some girl advice, so I told him, “If you are intimidated by a date, remember one thing...” </a:t>
            </a:r>
          </a:p>
          <a:p>
            <a:endParaRPr lang="en-US" sz="2000" i="1" dirty="0"/>
          </a:p>
          <a:p>
            <a:r>
              <a:rPr lang="en-US" sz="2000" i="1" dirty="0"/>
              <a:t>They are just big raisins.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9B480CB-CEA6-7B4F-91AA-95CD3CB5F78C}"/>
              </a:ext>
            </a:extLst>
          </p:cNvPr>
          <p:cNvSpPr/>
          <p:nvPr/>
        </p:nvSpPr>
        <p:spPr>
          <a:xfrm rot="5400000">
            <a:off x="1865457" y="2681305"/>
            <a:ext cx="993455" cy="50193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2C87F-F573-BB41-82E2-A7EEB2FEF19F}"/>
              </a:ext>
            </a:extLst>
          </p:cNvPr>
          <p:cNvSpPr txBox="1"/>
          <p:nvPr/>
        </p:nvSpPr>
        <p:spPr>
          <a:xfrm>
            <a:off x="198075" y="1398996"/>
            <a:ext cx="48748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Dad Jokes  </a:t>
            </a:r>
            <a:r>
              <a:rPr lang="en-US" sz="2400" dirty="0"/>
              <a:t>= make you laugh and cringe in equal measure”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AF1B2-0A30-AF46-8D42-8203F2834E74}"/>
              </a:ext>
            </a:extLst>
          </p:cNvPr>
          <p:cNvCxnSpPr/>
          <p:nvPr/>
        </p:nvCxnSpPr>
        <p:spPr>
          <a:xfrm>
            <a:off x="99037" y="5459003"/>
            <a:ext cx="11993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C73711A-2DC2-3643-A82D-2642F7F5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" y="5627375"/>
            <a:ext cx="2344665" cy="765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9DB67-6446-6644-973E-6A51EC23CD38}"/>
              </a:ext>
            </a:extLst>
          </p:cNvPr>
          <p:cNvSpPr txBox="1"/>
          <p:nvPr/>
        </p:nvSpPr>
        <p:spPr>
          <a:xfrm>
            <a:off x="724553" y="6349689"/>
            <a:ext cx="19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1.3m Subscribers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2C0ED7-12FE-0F49-BB41-502EB8EA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182" y="154652"/>
            <a:ext cx="1404502" cy="6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DAC68-BA8F-8D4B-980B-087ABE6B4684}"/>
              </a:ext>
            </a:extLst>
          </p:cNvPr>
          <p:cNvCxnSpPr/>
          <p:nvPr/>
        </p:nvCxnSpPr>
        <p:spPr>
          <a:xfrm>
            <a:off x="0" y="915018"/>
            <a:ext cx="12192000" cy="0"/>
          </a:xfrm>
          <a:prstGeom prst="line">
            <a:avLst/>
          </a:prstGeom>
          <a:ln w="76200">
            <a:solidFill>
              <a:srgbClr val="FF58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9C5E88-26A0-E24B-8F37-DA05D3D463A2}"/>
              </a:ext>
            </a:extLst>
          </p:cNvPr>
          <p:cNvSpPr/>
          <p:nvPr/>
        </p:nvSpPr>
        <p:spPr>
          <a:xfrm>
            <a:off x="487432" y="3634553"/>
            <a:ext cx="42514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My son wanted some girl advice, so I told him, “If you are intimidated by a date, remember one thing...” </a:t>
            </a:r>
          </a:p>
          <a:p>
            <a:endParaRPr lang="en-US" sz="2000" i="1" dirty="0"/>
          </a:p>
          <a:p>
            <a:r>
              <a:rPr lang="en-US" sz="2000" i="1" dirty="0"/>
              <a:t>They are just big raisins.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9B480CB-CEA6-7B4F-91AA-95CD3CB5F78C}"/>
              </a:ext>
            </a:extLst>
          </p:cNvPr>
          <p:cNvSpPr/>
          <p:nvPr/>
        </p:nvSpPr>
        <p:spPr>
          <a:xfrm rot="5400000">
            <a:off x="1865457" y="2681305"/>
            <a:ext cx="993455" cy="50193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61757-1EF7-1D4F-BEB2-91882D470F1C}"/>
              </a:ext>
            </a:extLst>
          </p:cNvPr>
          <p:cNvSpPr txBox="1"/>
          <p:nvPr/>
        </p:nvSpPr>
        <p:spPr>
          <a:xfrm>
            <a:off x="3944340" y="139325"/>
            <a:ext cx="384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Different Intentions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2C87F-F573-BB41-82E2-A7EEB2FEF19F}"/>
              </a:ext>
            </a:extLst>
          </p:cNvPr>
          <p:cNvSpPr txBox="1"/>
          <p:nvPr/>
        </p:nvSpPr>
        <p:spPr>
          <a:xfrm>
            <a:off x="198075" y="1398996"/>
            <a:ext cx="48748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Dad Jokes  </a:t>
            </a:r>
            <a:r>
              <a:rPr lang="en-US" sz="2400" dirty="0"/>
              <a:t>= make you laugh and cringe in equal measure”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AF1B2-0A30-AF46-8D42-8203F2834E74}"/>
              </a:ext>
            </a:extLst>
          </p:cNvPr>
          <p:cNvCxnSpPr/>
          <p:nvPr/>
        </p:nvCxnSpPr>
        <p:spPr>
          <a:xfrm>
            <a:off x="99037" y="5459003"/>
            <a:ext cx="11993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C73711A-2DC2-3643-A82D-2642F7F5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" y="5627375"/>
            <a:ext cx="2344665" cy="765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9DB67-6446-6644-973E-6A51EC23CD38}"/>
              </a:ext>
            </a:extLst>
          </p:cNvPr>
          <p:cNvSpPr txBox="1"/>
          <p:nvPr/>
        </p:nvSpPr>
        <p:spPr>
          <a:xfrm>
            <a:off x="724553" y="6349689"/>
            <a:ext cx="19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1.3m Subscribers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47CF6-B2A2-9442-AD04-058B26C3858A}"/>
              </a:ext>
            </a:extLst>
          </p:cNvPr>
          <p:cNvSpPr txBox="1"/>
          <p:nvPr/>
        </p:nvSpPr>
        <p:spPr>
          <a:xfrm>
            <a:off x="7478639" y="1384690"/>
            <a:ext cx="48748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F00"/>
                </a:solidFill>
              </a:rPr>
              <a:t>ELI5 </a:t>
            </a:r>
            <a:r>
              <a:rPr lang="en-US" sz="2400" b="1" dirty="0">
                <a:solidFill>
                  <a:srgbClr val="0432FF"/>
                </a:solidFill>
              </a:rPr>
              <a:t>= </a:t>
            </a:r>
            <a:r>
              <a:rPr lang="en-US" sz="2400" dirty="0"/>
              <a:t>explain like I’m 5 years old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439AE5-C183-0841-B9A1-AAA834EBF1C1}"/>
              </a:ext>
            </a:extLst>
          </p:cNvPr>
          <p:cNvSpPr/>
          <p:nvPr/>
        </p:nvSpPr>
        <p:spPr>
          <a:xfrm>
            <a:off x="6471873" y="3672071"/>
            <a:ext cx="550040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Layman-friendly explanations (not actually 5 </a:t>
            </a:r>
            <a:r>
              <a:rPr lang="en-US" sz="2000" dirty="0" err="1"/>
              <a:t>yr</a:t>
            </a:r>
            <a:r>
              <a:rPr lang="en-US" sz="2000" dirty="0"/>
              <a:t>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Must be FACTUAL INFO, not opinions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Must be nice (so no sarcasm)</a:t>
            </a:r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endParaRPr lang="en-US" i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1DFF654-5AEC-BE4E-9F15-7B250AB45938}"/>
              </a:ext>
            </a:extLst>
          </p:cNvPr>
          <p:cNvSpPr/>
          <p:nvPr/>
        </p:nvSpPr>
        <p:spPr>
          <a:xfrm rot="5400000">
            <a:off x="8976318" y="2375382"/>
            <a:ext cx="993455" cy="501936"/>
          </a:xfrm>
          <a:prstGeom prst="rightArrow">
            <a:avLst/>
          </a:prstGeom>
          <a:solidFill>
            <a:srgbClr val="008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C3843E-85E4-A34B-81D8-110B48FE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639" y="5570919"/>
            <a:ext cx="2962668" cy="618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03C114-CEF7-7140-8DDC-D6CC511E8110}"/>
              </a:ext>
            </a:extLst>
          </p:cNvPr>
          <p:cNvSpPr txBox="1"/>
          <p:nvPr/>
        </p:nvSpPr>
        <p:spPr>
          <a:xfrm>
            <a:off x="8345092" y="6250070"/>
            <a:ext cx="2096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16.3m Subscribers</a:t>
            </a:r>
          </a:p>
        </p:txBody>
      </p:sp>
    </p:spTree>
    <p:extLst>
      <p:ext uri="{BB962C8B-B14F-4D97-AF65-F5344CB8AC3E}">
        <p14:creationId xmlns:p14="http://schemas.microsoft.com/office/powerpoint/2010/main" val="139441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06786-296E-244A-9E20-95A60077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13581"/>
              </p:ext>
            </p:extLst>
          </p:nvPr>
        </p:nvGraphicFramePr>
        <p:xfrm>
          <a:off x="497174" y="1079427"/>
          <a:ext cx="5598826" cy="165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8826">
                  <a:extLst>
                    <a:ext uri="{9D8B030D-6E8A-4147-A177-3AD203B41FA5}">
                      <a16:colId xmlns:a16="http://schemas.microsoft.com/office/drawing/2014/main" val="2996435275"/>
                    </a:ext>
                  </a:extLst>
                </a:gridCol>
              </a:tblGrid>
              <a:tr h="299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Dad Jokes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97737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 kind of exercise do lazy people do? Diddly squats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36740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Why did the snowman name his dog Frost? Because sometimes Frost bites!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263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383FCB-031D-1443-9B21-68BD2D81F834}"/>
              </a:ext>
            </a:extLst>
          </p:cNvPr>
          <p:cNvSpPr txBox="1"/>
          <p:nvPr/>
        </p:nvSpPr>
        <p:spPr>
          <a:xfrm>
            <a:off x="4214506" y="139325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but Similar Structure...</a:t>
            </a:r>
          </a:p>
        </p:txBody>
      </p:sp>
    </p:spTree>
    <p:extLst>
      <p:ext uri="{BB962C8B-B14F-4D97-AF65-F5344CB8AC3E}">
        <p14:creationId xmlns:p14="http://schemas.microsoft.com/office/powerpoint/2010/main" val="284452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06786-296E-244A-9E20-95A60077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66450"/>
              </p:ext>
            </p:extLst>
          </p:nvPr>
        </p:nvGraphicFramePr>
        <p:xfrm>
          <a:off x="497174" y="1079427"/>
          <a:ext cx="1119765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8826">
                  <a:extLst>
                    <a:ext uri="{9D8B030D-6E8A-4147-A177-3AD203B41FA5}">
                      <a16:colId xmlns:a16="http://schemas.microsoft.com/office/drawing/2014/main" val="2996435275"/>
                    </a:ext>
                  </a:extLst>
                </a:gridCol>
                <a:gridCol w="5598826">
                  <a:extLst>
                    <a:ext uri="{9D8B030D-6E8A-4147-A177-3AD203B41FA5}">
                      <a16:colId xmlns:a16="http://schemas.microsoft.com/office/drawing/2014/main" val="2710300097"/>
                    </a:ext>
                  </a:extLst>
                </a:gridCol>
              </a:tblGrid>
              <a:tr h="299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Dad Jokes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97737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 kind of exercise do lazy people do? Diddly squats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don’t you hear about the history of Africa before colonialism?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36740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Why did the snowman name his dog Frost? Because sometimes Frost bites!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 animals seem to have a hard time seeing themselves in a mirror?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263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383FCB-031D-1443-9B21-68BD2D81F834}"/>
              </a:ext>
            </a:extLst>
          </p:cNvPr>
          <p:cNvSpPr txBox="1"/>
          <p:nvPr/>
        </p:nvSpPr>
        <p:spPr>
          <a:xfrm>
            <a:off x="4214506" y="139325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but Similar Structure...</a:t>
            </a:r>
          </a:p>
        </p:txBody>
      </p:sp>
    </p:spTree>
    <p:extLst>
      <p:ext uri="{BB962C8B-B14F-4D97-AF65-F5344CB8AC3E}">
        <p14:creationId xmlns:p14="http://schemas.microsoft.com/office/powerpoint/2010/main" val="206588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06786-296E-244A-9E20-95A60077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12823"/>
              </p:ext>
            </p:extLst>
          </p:nvPr>
        </p:nvGraphicFramePr>
        <p:xfrm>
          <a:off x="497174" y="1079427"/>
          <a:ext cx="1119765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8826">
                  <a:extLst>
                    <a:ext uri="{9D8B030D-6E8A-4147-A177-3AD203B41FA5}">
                      <a16:colId xmlns:a16="http://schemas.microsoft.com/office/drawing/2014/main" val="2996435275"/>
                    </a:ext>
                  </a:extLst>
                </a:gridCol>
                <a:gridCol w="5598826">
                  <a:extLst>
                    <a:ext uri="{9D8B030D-6E8A-4147-A177-3AD203B41FA5}">
                      <a16:colId xmlns:a16="http://schemas.microsoft.com/office/drawing/2014/main" val="2710300097"/>
                    </a:ext>
                  </a:extLst>
                </a:gridCol>
              </a:tblGrid>
              <a:tr h="299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Dad Jokes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897737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 kind of exercise do lazy people do? Diddly squats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don’t you hear about the history of Africa before colonialism?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36740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Why did the snowman name his dog Frost? Because sometimes Frost bites!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 animals seem to have a hard time seeing themselves in a mirror?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26352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How many drugs did Charlie Sheen do? Enough to kill two and a half men.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04434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dirty="0"/>
                        <a:t>What's the difference between a depression and a recession? A recession is when you lose your job, a depression is what happens when I lose mine.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145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383FCB-031D-1443-9B21-68BD2D81F834}"/>
              </a:ext>
            </a:extLst>
          </p:cNvPr>
          <p:cNvSpPr txBox="1"/>
          <p:nvPr/>
        </p:nvSpPr>
        <p:spPr>
          <a:xfrm>
            <a:off x="4214506" y="139325"/>
            <a:ext cx="438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but Similar Structure...</a:t>
            </a:r>
          </a:p>
        </p:txBody>
      </p:sp>
    </p:spTree>
    <p:extLst>
      <p:ext uri="{BB962C8B-B14F-4D97-AF65-F5344CB8AC3E}">
        <p14:creationId xmlns:p14="http://schemas.microsoft.com/office/powerpoint/2010/main" val="147790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11303</TotalTime>
  <Words>1133</Words>
  <Application>Microsoft Macintosh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API: Classification of Jokes vs. Questions</dc:title>
  <dc:creator>Amy Taylor</dc:creator>
  <cp:lastModifiedBy>Amy Taylor</cp:lastModifiedBy>
  <cp:revision>32</cp:revision>
  <dcterms:created xsi:type="dcterms:W3CDTF">2018-12-21T07:52:03Z</dcterms:created>
  <dcterms:modified xsi:type="dcterms:W3CDTF">2019-01-01T02:26:41Z</dcterms:modified>
</cp:coreProperties>
</file>