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2" r:id="rId13"/>
    <p:sldId id="269" r:id="rId14"/>
    <p:sldId id="270" r:id="rId15"/>
    <p:sldId id="267" r:id="rId16"/>
    <p:sldId id="268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13DF851-0807-47D1-9CC9-561274D2D7AB}">
          <p14:sldIdLst>
            <p14:sldId id="256"/>
            <p14:sldId id="257"/>
            <p14:sldId id="259"/>
            <p14:sldId id="258"/>
            <p14:sldId id="260"/>
            <p14:sldId id="261"/>
            <p14:sldId id="263"/>
            <p14:sldId id="262"/>
            <p14:sldId id="264"/>
            <p14:sldId id="265"/>
            <p14:sldId id="266"/>
            <p14:sldId id="272"/>
            <p14:sldId id="269"/>
            <p14:sldId id="270"/>
            <p14:sldId id="267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021F"/>
    <a:srgbClr val="8B3D60"/>
    <a:srgbClr val="5F2A42"/>
    <a:srgbClr val="880742"/>
    <a:srgbClr val="1D0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6604" autoAdjust="0"/>
  </p:normalViewPr>
  <p:slideViewPr>
    <p:cSldViewPr snapToGrid="0">
      <p:cViewPr varScale="1">
        <p:scale>
          <a:sx n="130" d="100"/>
          <a:sy n="130" d="100"/>
        </p:scale>
        <p:origin x="123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38825-A1AD-43EE-AC98-41C69057C0A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F9AF751-205A-4276-BF82-FE143C3C7F57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baseline="0" dirty="0">
              <a:solidFill>
                <a:schemeClr val="bg1"/>
              </a:solidFill>
            </a:rPr>
            <a:t>Number of orders</a:t>
          </a:r>
        </a:p>
        <a:p>
          <a:r>
            <a:rPr lang="en-US" sz="1400" baseline="0" dirty="0">
              <a:solidFill>
                <a:schemeClr val="bg1"/>
              </a:solidFill>
            </a:rPr>
            <a:t>by each customer</a:t>
          </a:r>
          <a:endParaRPr lang="en-US" sz="1600" baseline="0" dirty="0">
            <a:solidFill>
              <a:schemeClr val="bg1"/>
            </a:solidFill>
          </a:endParaRPr>
        </a:p>
      </dgm:t>
    </dgm:pt>
    <dgm:pt modelId="{3D0A249E-FDC3-428A-A2BA-0680C8003718}" type="parTrans" cxnId="{E3EC1324-7E56-4D65-94D2-4D3FE2DEB416}">
      <dgm:prSet/>
      <dgm:spPr/>
      <dgm:t>
        <a:bodyPr/>
        <a:lstStyle/>
        <a:p>
          <a:endParaRPr lang="en-US"/>
        </a:p>
      </dgm:t>
    </dgm:pt>
    <dgm:pt modelId="{D1180F97-2E24-4F97-9E60-13AF256FE625}" type="sibTrans" cxnId="{E3EC1324-7E56-4D65-94D2-4D3FE2DEB416}">
      <dgm:prSet/>
      <dgm:spPr/>
      <dgm:t>
        <a:bodyPr/>
        <a:lstStyle/>
        <a:p>
          <a:endParaRPr lang="en-US"/>
        </a:p>
      </dgm:t>
    </dgm:pt>
    <dgm:pt modelId="{542A2807-176B-495B-A5F4-918315CF101E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baseline="0" dirty="0">
              <a:solidFill>
                <a:schemeClr val="bg1"/>
              </a:solidFill>
            </a:rPr>
            <a:t>Frequency</a:t>
          </a:r>
        </a:p>
      </dgm:t>
    </dgm:pt>
    <dgm:pt modelId="{6F682A3B-CCE2-4A2C-9FDE-7261C5495517}" type="parTrans" cxnId="{DAA4418B-F901-496B-BF46-055585D7020F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07DC3EBD-3559-48F8-8B27-E67626EC9765}" type="sibTrans" cxnId="{DAA4418B-F901-496B-BF46-055585D7020F}">
      <dgm:prSet/>
      <dgm:spPr/>
      <dgm:t>
        <a:bodyPr/>
        <a:lstStyle/>
        <a:p>
          <a:endParaRPr lang="en-US"/>
        </a:p>
      </dgm:t>
    </dgm:pt>
    <dgm:pt modelId="{6FB4E5DF-6D13-4D30-A387-EAE6E54D4011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baseline="0" dirty="0">
              <a:solidFill>
                <a:schemeClr val="bg1"/>
              </a:solidFill>
            </a:rPr>
            <a:t>Classification</a:t>
          </a:r>
          <a:r>
            <a:rPr lang="en-US" sz="1400" dirty="0">
              <a:solidFill>
                <a:schemeClr val="bg1"/>
              </a:solidFill>
            </a:rPr>
            <a:t> Model</a:t>
          </a:r>
        </a:p>
      </dgm:t>
    </dgm:pt>
    <dgm:pt modelId="{2EFFB955-9FE1-4483-A1D4-9AF34A994BF6}" type="parTrans" cxnId="{0DE4B8CB-7F57-4DE4-A5EF-DD82ABDA89CD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C674746B-5AA6-4442-94E5-CEA102CD2820}" type="sibTrans" cxnId="{0DE4B8CB-7F57-4DE4-A5EF-DD82ABDA89CD}">
      <dgm:prSet/>
      <dgm:spPr/>
      <dgm:t>
        <a:bodyPr/>
        <a:lstStyle/>
        <a:p>
          <a:endParaRPr lang="en-US"/>
        </a:p>
      </dgm:t>
    </dgm:pt>
    <dgm:pt modelId="{7FD02254-C0B6-4A05-A420-4A6F12548A2D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Regression Model</a:t>
          </a:r>
        </a:p>
        <a:p>
          <a:r>
            <a:rPr lang="en-US" sz="1200" dirty="0">
              <a:solidFill>
                <a:schemeClr val="bg1"/>
              </a:solidFill>
            </a:rPr>
            <a:t>(Repeat Purchases)</a:t>
          </a:r>
        </a:p>
      </dgm:t>
    </dgm:pt>
    <dgm:pt modelId="{3EE926BF-AEB7-4058-9586-4514EBEC0817}" type="parTrans" cxnId="{8B4FFE70-2F30-4ADF-8FB3-620CF69C73FA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1FFCFFD2-858D-4566-85D3-942B3AED8015}" type="sibTrans" cxnId="{8B4FFE70-2F30-4ADF-8FB3-620CF69C73FA}">
      <dgm:prSet/>
      <dgm:spPr/>
      <dgm:t>
        <a:bodyPr/>
        <a:lstStyle/>
        <a:p>
          <a:endParaRPr lang="en-US"/>
        </a:p>
      </dgm:t>
    </dgm:pt>
    <dgm:pt modelId="{ADFC58BA-895E-4525-957A-B7A8BADBDBF3}" type="pres">
      <dgm:prSet presAssocID="{84F38825-A1AD-43EE-AC98-41C69057C0A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C4BE36C-91D9-4F99-9742-69CADE4514C4}" type="pres">
      <dgm:prSet presAssocID="{AF9AF751-205A-4276-BF82-FE143C3C7F57}" presName="root1" presStyleCnt="0"/>
      <dgm:spPr/>
    </dgm:pt>
    <dgm:pt modelId="{23150D94-1D2C-4502-ABAF-20C833785C43}" type="pres">
      <dgm:prSet presAssocID="{AF9AF751-205A-4276-BF82-FE143C3C7F57}" presName="LevelOneTextNode" presStyleLbl="node0" presStyleIdx="0" presStyleCnt="1" custScaleX="131777">
        <dgm:presLayoutVars>
          <dgm:chPref val="3"/>
        </dgm:presLayoutVars>
      </dgm:prSet>
      <dgm:spPr>
        <a:prstGeom prst="rect">
          <a:avLst/>
        </a:prstGeom>
      </dgm:spPr>
    </dgm:pt>
    <dgm:pt modelId="{E4AC2187-622E-42AB-8196-85A88102A9B4}" type="pres">
      <dgm:prSet presAssocID="{AF9AF751-205A-4276-BF82-FE143C3C7F57}" presName="level2hierChild" presStyleCnt="0"/>
      <dgm:spPr/>
    </dgm:pt>
    <dgm:pt modelId="{A71925ED-1FB8-4722-A348-00BF58A65FC1}" type="pres">
      <dgm:prSet presAssocID="{6F682A3B-CCE2-4A2C-9FDE-7261C5495517}" presName="conn2-1" presStyleLbl="parChTrans1D2" presStyleIdx="0" presStyleCnt="1"/>
      <dgm:spPr/>
    </dgm:pt>
    <dgm:pt modelId="{D81A0BDD-2A38-4392-B9E9-0B9A21F519B4}" type="pres">
      <dgm:prSet presAssocID="{6F682A3B-CCE2-4A2C-9FDE-7261C5495517}" presName="connTx" presStyleLbl="parChTrans1D2" presStyleIdx="0" presStyleCnt="1"/>
      <dgm:spPr/>
    </dgm:pt>
    <dgm:pt modelId="{57905B9D-8490-46A6-948A-3692713D519D}" type="pres">
      <dgm:prSet presAssocID="{542A2807-176B-495B-A5F4-918315CF101E}" presName="root2" presStyleCnt="0"/>
      <dgm:spPr/>
    </dgm:pt>
    <dgm:pt modelId="{2D493B07-F201-4939-998F-0B91C22DF482}" type="pres">
      <dgm:prSet presAssocID="{542A2807-176B-495B-A5F4-918315CF101E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7BB8A6A0-CF47-4F39-B98F-7D8B850DBC4F}" type="pres">
      <dgm:prSet presAssocID="{542A2807-176B-495B-A5F4-918315CF101E}" presName="level3hierChild" presStyleCnt="0"/>
      <dgm:spPr/>
    </dgm:pt>
    <dgm:pt modelId="{451BD1A2-FC01-4538-8BB2-C3AA88C850E3}" type="pres">
      <dgm:prSet presAssocID="{2EFFB955-9FE1-4483-A1D4-9AF34A994BF6}" presName="conn2-1" presStyleLbl="parChTrans1D3" presStyleIdx="0" presStyleCnt="2"/>
      <dgm:spPr/>
    </dgm:pt>
    <dgm:pt modelId="{E365E820-DBCB-41E0-B5C7-E66F30A4E02A}" type="pres">
      <dgm:prSet presAssocID="{2EFFB955-9FE1-4483-A1D4-9AF34A994BF6}" presName="connTx" presStyleLbl="parChTrans1D3" presStyleIdx="0" presStyleCnt="2"/>
      <dgm:spPr/>
    </dgm:pt>
    <dgm:pt modelId="{086DFDC9-982E-45B4-A67C-AFA1A3250A92}" type="pres">
      <dgm:prSet presAssocID="{6FB4E5DF-6D13-4D30-A387-EAE6E54D4011}" presName="root2" presStyleCnt="0"/>
      <dgm:spPr/>
    </dgm:pt>
    <dgm:pt modelId="{61BFB23D-71A2-4A06-B5BE-B48033D6E68E}" type="pres">
      <dgm:prSet presAssocID="{6FB4E5DF-6D13-4D30-A387-EAE6E54D4011}" presName="LevelTwoTextNode" presStyleLbl="node3" presStyleIdx="0" presStyleCnt="2" custScaleX="158567">
        <dgm:presLayoutVars>
          <dgm:chPref val="3"/>
        </dgm:presLayoutVars>
      </dgm:prSet>
      <dgm:spPr>
        <a:prstGeom prst="rect">
          <a:avLst/>
        </a:prstGeom>
      </dgm:spPr>
    </dgm:pt>
    <dgm:pt modelId="{1233DF03-8267-4FAD-B7C1-FA71D60C8A2A}" type="pres">
      <dgm:prSet presAssocID="{6FB4E5DF-6D13-4D30-A387-EAE6E54D4011}" presName="level3hierChild" presStyleCnt="0"/>
      <dgm:spPr/>
    </dgm:pt>
    <dgm:pt modelId="{FDC3B878-585E-467A-A05D-CB513FF71912}" type="pres">
      <dgm:prSet presAssocID="{3EE926BF-AEB7-4058-9586-4514EBEC0817}" presName="conn2-1" presStyleLbl="parChTrans1D3" presStyleIdx="1" presStyleCnt="2"/>
      <dgm:spPr/>
    </dgm:pt>
    <dgm:pt modelId="{01D6138E-0116-47AE-A9C6-839B7FA7ED7C}" type="pres">
      <dgm:prSet presAssocID="{3EE926BF-AEB7-4058-9586-4514EBEC0817}" presName="connTx" presStyleLbl="parChTrans1D3" presStyleIdx="1" presStyleCnt="2"/>
      <dgm:spPr/>
    </dgm:pt>
    <dgm:pt modelId="{A4D985A6-2646-4B93-8160-39CB44729475}" type="pres">
      <dgm:prSet presAssocID="{7FD02254-C0B6-4A05-A420-4A6F12548A2D}" presName="root2" presStyleCnt="0"/>
      <dgm:spPr/>
    </dgm:pt>
    <dgm:pt modelId="{3D7AA226-A75B-4D22-84AD-978EFC257B98}" type="pres">
      <dgm:prSet presAssocID="{7FD02254-C0B6-4A05-A420-4A6F12548A2D}" presName="LevelTwoTextNode" presStyleLbl="node3" presStyleIdx="1" presStyleCnt="2" custScaleX="158939">
        <dgm:presLayoutVars>
          <dgm:chPref val="3"/>
        </dgm:presLayoutVars>
      </dgm:prSet>
      <dgm:spPr>
        <a:prstGeom prst="rect">
          <a:avLst/>
        </a:prstGeom>
      </dgm:spPr>
    </dgm:pt>
    <dgm:pt modelId="{9D5CBE80-A7F8-4A8B-BAE0-1B3AA1E492BD}" type="pres">
      <dgm:prSet presAssocID="{7FD02254-C0B6-4A05-A420-4A6F12548A2D}" presName="level3hierChild" presStyleCnt="0"/>
      <dgm:spPr/>
    </dgm:pt>
  </dgm:ptLst>
  <dgm:cxnLst>
    <dgm:cxn modelId="{E3EC1324-7E56-4D65-94D2-4D3FE2DEB416}" srcId="{84F38825-A1AD-43EE-AC98-41C69057C0A5}" destId="{AF9AF751-205A-4276-BF82-FE143C3C7F57}" srcOrd="0" destOrd="0" parTransId="{3D0A249E-FDC3-428A-A2BA-0680C8003718}" sibTransId="{D1180F97-2E24-4F97-9E60-13AF256FE625}"/>
    <dgm:cxn modelId="{D1B00B30-E18D-4953-A809-D353867D4CC8}" type="presOf" srcId="{2EFFB955-9FE1-4483-A1D4-9AF34A994BF6}" destId="{451BD1A2-FC01-4538-8BB2-C3AA88C850E3}" srcOrd="0" destOrd="0" presId="urn:microsoft.com/office/officeart/2005/8/layout/hierarchy2"/>
    <dgm:cxn modelId="{7083BD40-0C59-4163-8E0F-3A35B01993B7}" type="presOf" srcId="{6F682A3B-CCE2-4A2C-9FDE-7261C5495517}" destId="{A71925ED-1FB8-4722-A348-00BF58A65FC1}" srcOrd="0" destOrd="0" presId="urn:microsoft.com/office/officeart/2005/8/layout/hierarchy2"/>
    <dgm:cxn modelId="{3F075661-71C2-47D9-A4A0-69F47858D502}" type="presOf" srcId="{7FD02254-C0B6-4A05-A420-4A6F12548A2D}" destId="{3D7AA226-A75B-4D22-84AD-978EFC257B98}" srcOrd="0" destOrd="0" presId="urn:microsoft.com/office/officeart/2005/8/layout/hierarchy2"/>
    <dgm:cxn modelId="{619C0466-A91F-426E-A351-E3B90DD3B276}" type="presOf" srcId="{2EFFB955-9FE1-4483-A1D4-9AF34A994BF6}" destId="{E365E820-DBCB-41E0-B5C7-E66F30A4E02A}" srcOrd="1" destOrd="0" presId="urn:microsoft.com/office/officeart/2005/8/layout/hierarchy2"/>
    <dgm:cxn modelId="{8B4FFE70-2F30-4ADF-8FB3-620CF69C73FA}" srcId="{542A2807-176B-495B-A5F4-918315CF101E}" destId="{7FD02254-C0B6-4A05-A420-4A6F12548A2D}" srcOrd="1" destOrd="0" parTransId="{3EE926BF-AEB7-4058-9586-4514EBEC0817}" sibTransId="{1FFCFFD2-858D-4566-85D3-942B3AED8015}"/>
    <dgm:cxn modelId="{5DD1AA78-12BA-46CD-AE78-8E0E2FA1091D}" type="presOf" srcId="{AF9AF751-205A-4276-BF82-FE143C3C7F57}" destId="{23150D94-1D2C-4502-ABAF-20C833785C43}" srcOrd="0" destOrd="0" presId="urn:microsoft.com/office/officeart/2005/8/layout/hierarchy2"/>
    <dgm:cxn modelId="{A9E06684-7846-4F97-BA99-40208E5BB7AF}" type="presOf" srcId="{6FB4E5DF-6D13-4D30-A387-EAE6E54D4011}" destId="{61BFB23D-71A2-4A06-B5BE-B48033D6E68E}" srcOrd="0" destOrd="0" presId="urn:microsoft.com/office/officeart/2005/8/layout/hierarchy2"/>
    <dgm:cxn modelId="{DAA4418B-F901-496B-BF46-055585D7020F}" srcId="{AF9AF751-205A-4276-BF82-FE143C3C7F57}" destId="{542A2807-176B-495B-A5F4-918315CF101E}" srcOrd="0" destOrd="0" parTransId="{6F682A3B-CCE2-4A2C-9FDE-7261C5495517}" sibTransId="{07DC3EBD-3559-48F8-8B27-E67626EC9765}"/>
    <dgm:cxn modelId="{76ACBBAE-29F4-480F-AC23-1567ACA5474E}" type="presOf" srcId="{3EE926BF-AEB7-4058-9586-4514EBEC0817}" destId="{01D6138E-0116-47AE-A9C6-839B7FA7ED7C}" srcOrd="1" destOrd="0" presId="urn:microsoft.com/office/officeart/2005/8/layout/hierarchy2"/>
    <dgm:cxn modelId="{55E883B0-3F98-4204-A3D0-8FC68DA3DE98}" type="presOf" srcId="{3EE926BF-AEB7-4058-9586-4514EBEC0817}" destId="{FDC3B878-585E-467A-A05D-CB513FF71912}" srcOrd="0" destOrd="0" presId="urn:microsoft.com/office/officeart/2005/8/layout/hierarchy2"/>
    <dgm:cxn modelId="{B97BA1B2-A295-4197-AB75-D59EB5037A12}" type="presOf" srcId="{84F38825-A1AD-43EE-AC98-41C69057C0A5}" destId="{ADFC58BA-895E-4525-957A-B7A8BADBDBF3}" srcOrd="0" destOrd="0" presId="urn:microsoft.com/office/officeart/2005/8/layout/hierarchy2"/>
    <dgm:cxn modelId="{C9C75AC3-703E-4619-8B92-347C4476CD63}" type="presOf" srcId="{6F682A3B-CCE2-4A2C-9FDE-7261C5495517}" destId="{D81A0BDD-2A38-4392-B9E9-0B9A21F519B4}" srcOrd="1" destOrd="0" presId="urn:microsoft.com/office/officeart/2005/8/layout/hierarchy2"/>
    <dgm:cxn modelId="{0DE4B8CB-7F57-4DE4-A5EF-DD82ABDA89CD}" srcId="{542A2807-176B-495B-A5F4-918315CF101E}" destId="{6FB4E5DF-6D13-4D30-A387-EAE6E54D4011}" srcOrd="0" destOrd="0" parTransId="{2EFFB955-9FE1-4483-A1D4-9AF34A994BF6}" sibTransId="{C674746B-5AA6-4442-94E5-CEA102CD2820}"/>
    <dgm:cxn modelId="{B403AEFD-83DC-4218-A3BF-0B8AE1D8ACC6}" type="presOf" srcId="{542A2807-176B-495B-A5F4-918315CF101E}" destId="{2D493B07-F201-4939-998F-0B91C22DF482}" srcOrd="0" destOrd="0" presId="urn:microsoft.com/office/officeart/2005/8/layout/hierarchy2"/>
    <dgm:cxn modelId="{89F311C4-B2F9-4F8F-B9DD-4FE04E2252C7}" type="presParOf" srcId="{ADFC58BA-895E-4525-957A-B7A8BADBDBF3}" destId="{4C4BE36C-91D9-4F99-9742-69CADE4514C4}" srcOrd="0" destOrd="0" presId="urn:microsoft.com/office/officeart/2005/8/layout/hierarchy2"/>
    <dgm:cxn modelId="{A5BF1B81-F7FF-4026-942E-A49326924917}" type="presParOf" srcId="{4C4BE36C-91D9-4F99-9742-69CADE4514C4}" destId="{23150D94-1D2C-4502-ABAF-20C833785C43}" srcOrd="0" destOrd="0" presId="urn:microsoft.com/office/officeart/2005/8/layout/hierarchy2"/>
    <dgm:cxn modelId="{CBEC91C8-E853-4EC5-9D1A-EBC84AEF41BE}" type="presParOf" srcId="{4C4BE36C-91D9-4F99-9742-69CADE4514C4}" destId="{E4AC2187-622E-42AB-8196-85A88102A9B4}" srcOrd="1" destOrd="0" presId="urn:microsoft.com/office/officeart/2005/8/layout/hierarchy2"/>
    <dgm:cxn modelId="{83C31853-F1E0-4610-8802-4687418C53C7}" type="presParOf" srcId="{E4AC2187-622E-42AB-8196-85A88102A9B4}" destId="{A71925ED-1FB8-4722-A348-00BF58A65FC1}" srcOrd="0" destOrd="0" presId="urn:microsoft.com/office/officeart/2005/8/layout/hierarchy2"/>
    <dgm:cxn modelId="{71BE6922-0C08-4B83-8121-C459E4BD743B}" type="presParOf" srcId="{A71925ED-1FB8-4722-A348-00BF58A65FC1}" destId="{D81A0BDD-2A38-4392-B9E9-0B9A21F519B4}" srcOrd="0" destOrd="0" presId="urn:microsoft.com/office/officeart/2005/8/layout/hierarchy2"/>
    <dgm:cxn modelId="{38793959-68FC-44F4-86FC-2CBA146EB572}" type="presParOf" srcId="{E4AC2187-622E-42AB-8196-85A88102A9B4}" destId="{57905B9D-8490-46A6-948A-3692713D519D}" srcOrd="1" destOrd="0" presId="urn:microsoft.com/office/officeart/2005/8/layout/hierarchy2"/>
    <dgm:cxn modelId="{0FD7BF05-4784-4B26-9C96-EA6CD1EC402F}" type="presParOf" srcId="{57905B9D-8490-46A6-948A-3692713D519D}" destId="{2D493B07-F201-4939-998F-0B91C22DF482}" srcOrd="0" destOrd="0" presId="urn:microsoft.com/office/officeart/2005/8/layout/hierarchy2"/>
    <dgm:cxn modelId="{389F13BA-392A-4F0A-90E8-F25662827A25}" type="presParOf" srcId="{57905B9D-8490-46A6-948A-3692713D519D}" destId="{7BB8A6A0-CF47-4F39-B98F-7D8B850DBC4F}" srcOrd="1" destOrd="0" presId="urn:microsoft.com/office/officeart/2005/8/layout/hierarchy2"/>
    <dgm:cxn modelId="{378F9F0D-D1AA-4E06-AD55-A04A5FDA94E5}" type="presParOf" srcId="{7BB8A6A0-CF47-4F39-B98F-7D8B850DBC4F}" destId="{451BD1A2-FC01-4538-8BB2-C3AA88C850E3}" srcOrd="0" destOrd="0" presId="urn:microsoft.com/office/officeart/2005/8/layout/hierarchy2"/>
    <dgm:cxn modelId="{40EDFEE8-837F-4B66-80D9-928E5AB3EA04}" type="presParOf" srcId="{451BD1A2-FC01-4538-8BB2-C3AA88C850E3}" destId="{E365E820-DBCB-41E0-B5C7-E66F30A4E02A}" srcOrd="0" destOrd="0" presId="urn:microsoft.com/office/officeart/2005/8/layout/hierarchy2"/>
    <dgm:cxn modelId="{89CF4453-09F1-4C90-AC0A-0A4A9BFCA37A}" type="presParOf" srcId="{7BB8A6A0-CF47-4F39-B98F-7D8B850DBC4F}" destId="{086DFDC9-982E-45B4-A67C-AFA1A3250A92}" srcOrd="1" destOrd="0" presId="urn:microsoft.com/office/officeart/2005/8/layout/hierarchy2"/>
    <dgm:cxn modelId="{D3A2A1F6-5DB9-4E1E-8660-B1571696D0F1}" type="presParOf" srcId="{086DFDC9-982E-45B4-A67C-AFA1A3250A92}" destId="{61BFB23D-71A2-4A06-B5BE-B48033D6E68E}" srcOrd="0" destOrd="0" presId="urn:microsoft.com/office/officeart/2005/8/layout/hierarchy2"/>
    <dgm:cxn modelId="{F4DD1BA5-ED81-4E6A-8846-6B44CCAB36F2}" type="presParOf" srcId="{086DFDC9-982E-45B4-A67C-AFA1A3250A92}" destId="{1233DF03-8267-4FAD-B7C1-FA71D60C8A2A}" srcOrd="1" destOrd="0" presId="urn:microsoft.com/office/officeart/2005/8/layout/hierarchy2"/>
    <dgm:cxn modelId="{CC84D5FD-8279-488F-99D4-02180DE336BE}" type="presParOf" srcId="{7BB8A6A0-CF47-4F39-B98F-7D8B850DBC4F}" destId="{FDC3B878-585E-467A-A05D-CB513FF71912}" srcOrd="2" destOrd="0" presId="urn:microsoft.com/office/officeart/2005/8/layout/hierarchy2"/>
    <dgm:cxn modelId="{C9EE77C6-35E4-49B1-979A-B42504B8D384}" type="presParOf" srcId="{FDC3B878-585E-467A-A05D-CB513FF71912}" destId="{01D6138E-0116-47AE-A9C6-839B7FA7ED7C}" srcOrd="0" destOrd="0" presId="urn:microsoft.com/office/officeart/2005/8/layout/hierarchy2"/>
    <dgm:cxn modelId="{750AD08D-517F-4B3E-8F7A-85A664C56CB4}" type="presParOf" srcId="{7BB8A6A0-CF47-4F39-B98F-7D8B850DBC4F}" destId="{A4D985A6-2646-4B93-8160-39CB44729475}" srcOrd="3" destOrd="0" presId="urn:microsoft.com/office/officeart/2005/8/layout/hierarchy2"/>
    <dgm:cxn modelId="{5D7F109D-D8D4-414B-94DE-6CBF7E008B2D}" type="presParOf" srcId="{A4D985A6-2646-4B93-8160-39CB44729475}" destId="{3D7AA226-A75B-4D22-84AD-978EFC257B98}" srcOrd="0" destOrd="0" presId="urn:microsoft.com/office/officeart/2005/8/layout/hierarchy2"/>
    <dgm:cxn modelId="{435CF79E-33C1-445C-A989-F9FF68C99526}" type="presParOf" srcId="{A4D985A6-2646-4B93-8160-39CB44729475}" destId="{9D5CBE80-A7F8-4A8B-BAE0-1B3AA1E492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CF6FD-3C42-4DC1-BF3D-80664A8A3C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E19BB-1921-45D6-BB70-BBDD92434BCF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Transactional Data</a:t>
          </a:r>
        </a:p>
      </dgm:t>
    </dgm:pt>
    <dgm:pt modelId="{CA8AEC34-D7FA-41AD-8C97-A04396BAB54A}" type="parTrans" cxnId="{A8EB7622-80A6-4B53-9010-0F756BFA0DF4}">
      <dgm:prSet/>
      <dgm:spPr/>
      <dgm:t>
        <a:bodyPr/>
        <a:lstStyle/>
        <a:p>
          <a:endParaRPr lang="en-US"/>
        </a:p>
      </dgm:t>
    </dgm:pt>
    <dgm:pt modelId="{6E20C4A7-986D-402A-BD07-27C80527B639}" type="sibTrans" cxnId="{A8EB7622-80A6-4B53-9010-0F756BFA0DF4}">
      <dgm:prSet/>
      <dgm:spPr/>
      <dgm:t>
        <a:bodyPr/>
        <a:lstStyle/>
        <a:p>
          <a:endParaRPr lang="en-US"/>
        </a:p>
      </dgm:t>
    </dgm:pt>
    <dgm:pt modelId="{5462868C-F062-42B5-8A88-3B38B7E81844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Recency</a:t>
          </a:r>
        </a:p>
      </dgm:t>
    </dgm:pt>
    <dgm:pt modelId="{6E3AA7D4-1760-4A07-B241-BB9266F45D23}" type="sibTrans" cxnId="{1F26AF00-6B59-4B4C-99F7-A60C7DBFC1F3}">
      <dgm:prSet/>
      <dgm:spPr/>
      <dgm:t>
        <a:bodyPr/>
        <a:lstStyle/>
        <a:p>
          <a:endParaRPr lang="en-US"/>
        </a:p>
      </dgm:t>
    </dgm:pt>
    <dgm:pt modelId="{0EFDB416-B679-4692-AAAD-FC0918A25AD4}" type="parTrans" cxnId="{1F26AF00-6B59-4B4C-99F7-A60C7DBFC1F3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E74274EA-E305-4F08-B915-29993960279B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Frequency</a:t>
          </a:r>
        </a:p>
      </dgm:t>
    </dgm:pt>
    <dgm:pt modelId="{7B194B22-9B48-4E2D-BDC5-AE159E75FE39}" type="sibTrans" cxnId="{226700E3-6961-4AF9-BE63-8D60E3EBD1BC}">
      <dgm:prSet/>
      <dgm:spPr/>
      <dgm:t>
        <a:bodyPr/>
        <a:lstStyle/>
        <a:p>
          <a:endParaRPr lang="en-US"/>
        </a:p>
      </dgm:t>
    </dgm:pt>
    <dgm:pt modelId="{4EDBA6BD-6A13-44B0-A884-61AAF906EDED}" type="parTrans" cxnId="{226700E3-6961-4AF9-BE63-8D60E3EBD1BC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4A3BCC71-1CFD-41EA-9FF4-2130700DACE1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Monetary Value</a:t>
          </a:r>
        </a:p>
      </dgm:t>
    </dgm:pt>
    <dgm:pt modelId="{ABE867BC-8339-451E-86B3-E0A6CE288BB2}" type="sibTrans" cxnId="{294DA0B0-5A89-4A2A-922B-4A70401ADEA7}">
      <dgm:prSet/>
      <dgm:spPr/>
      <dgm:t>
        <a:bodyPr/>
        <a:lstStyle/>
        <a:p>
          <a:endParaRPr lang="en-US"/>
        </a:p>
      </dgm:t>
    </dgm:pt>
    <dgm:pt modelId="{07EBB1E4-9CF4-4C71-B606-D4FA2ACCFC11}" type="parTrans" cxnId="{294DA0B0-5A89-4A2A-922B-4A70401ADEA7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82FEC133-9DF1-4D3E-8B06-063347E991AF}">
      <dgm:prSet phldrT="[Text]" custT="1"/>
      <dgm:spPr>
        <a:solidFill>
          <a:srgbClr val="8B3D60"/>
        </a:solidFill>
        <a:ln>
          <a:noFill/>
        </a:ln>
      </dgm:spPr>
      <dgm:t>
        <a:bodyPr/>
        <a:lstStyle/>
        <a:p>
          <a:r>
            <a:rPr lang="en-US" sz="1400" dirty="0"/>
            <a:t>T</a:t>
          </a:r>
        </a:p>
      </dgm:t>
    </dgm:pt>
    <dgm:pt modelId="{111F7C08-4DDF-4B27-86E3-4E0AF21464EB}" type="parTrans" cxnId="{16FFF4FF-B2BD-48F8-BE09-9208D4DAE33F}">
      <dgm:prSet/>
      <dgm:spPr>
        <a:ln>
          <a:solidFill>
            <a:srgbClr val="8B3D60"/>
          </a:solidFill>
        </a:ln>
      </dgm:spPr>
      <dgm:t>
        <a:bodyPr/>
        <a:lstStyle/>
        <a:p>
          <a:endParaRPr lang="en-US"/>
        </a:p>
      </dgm:t>
    </dgm:pt>
    <dgm:pt modelId="{32708D9B-936D-4F15-A3D7-4B3B68C91C29}" type="sibTrans" cxnId="{16FFF4FF-B2BD-48F8-BE09-9208D4DAE33F}">
      <dgm:prSet/>
      <dgm:spPr/>
      <dgm:t>
        <a:bodyPr/>
        <a:lstStyle/>
        <a:p>
          <a:endParaRPr lang="en-US"/>
        </a:p>
      </dgm:t>
    </dgm:pt>
    <dgm:pt modelId="{CC318A1E-B278-4510-9738-AAFAD08077F0}" type="pres">
      <dgm:prSet presAssocID="{A80CF6FD-3C42-4DC1-BF3D-80664A8A3C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F09318-0C06-45ED-9798-E311BBDC7BCB}" type="pres">
      <dgm:prSet presAssocID="{E37E19BB-1921-45D6-BB70-BBDD92434BCF}" presName="hierRoot1" presStyleCnt="0">
        <dgm:presLayoutVars>
          <dgm:hierBranch val="init"/>
        </dgm:presLayoutVars>
      </dgm:prSet>
      <dgm:spPr/>
    </dgm:pt>
    <dgm:pt modelId="{4D4EA546-5DD8-44C7-8D6C-44EEF81AB7ED}" type="pres">
      <dgm:prSet presAssocID="{E37E19BB-1921-45D6-BB70-BBDD92434BCF}" presName="rootComposite1" presStyleCnt="0"/>
      <dgm:spPr/>
    </dgm:pt>
    <dgm:pt modelId="{E7959BE9-AD9B-445E-91DD-63F11554211C}" type="pres">
      <dgm:prSet presAssocID="{E37E19BB-1921-45D6-BB70-BBDD92434BCF}" presName="rootText1" presStyleLbl="node0" presStyleIdx="0" presStyleCnt="1" custScaleX="151692" custScaleY="89909">
        <dgm:presLayoutVars>
          <dgm:chPref val="3"/>
        </dgm:presLayoutVars>
      </dgm:prSet>
      <dgm:spPr/>
    </dgm:pt>
    <dgm:pt modelId="{CD9E2C05-4CA7-4BA7-99CF-4C28BCA118E9}" type="pres">
      <dgm:prSet presAssocID="{E37E19BB-1921-45D6-BB70-BBDD92434BCF}" presName="rootConnector1" presStyleLbl="node1" presStyleIdx="0" presStyleCnt="0"/>
      <dgm:spPr/>
    </dgm:pt>
    <dgm:pt modelId="{7902184F-7260-4532-ACE3-54C294BFE1EC}" type="pres">
      <dgm:prSet presAssocID="{E37E19BB-1921-45D6-BB70-BBDD92434BCF}" presName="hierChild2" presStyleCnt="0"/>
      <dgm:spPr/>
    </dgm:pt>
    <dgm:pt modelId="{DCA8D44C-4B79-45F9-848B-6BC63795AEBC}" type="pres">
      <dgm:prSet presAssocID="{0EFDB416-B679-4692-AAAD-FC0918A25AD4}" presName="Name37" presStyleLbl="parChTrans1D2" presStyleIdx="0" presStyleCnt="4"/>
      <dgm:spPr/>
    </dgm:pt>
    <dgm:pt modelId="{6B107077-A9EA-4CEC-9A7B-5FBDD931A534}" type="pres">
      <dgm:prSet presAssocID="{5462868C-F062-42B5-8A88-3B38B7E81844}" presName="hierRoot2" presStyleCnt="0">
        <dgm:presLayoutVars>
          <dgm:hierBranch val="init"/>
        </dgm:presLayoutVars>
      </dgm:prSet>
      <dgm:spPr/>
    </dgm:pt>
    <dgm:pt modelId="{2220B0E9-AE64-43DD-9574-60747540490A}" type="pres">
      <dgm:prSet presAssocID="{5462868C-F062-42B5-8A88-3B38B7E81844}" presName="rootComposite" presStyleCnt="0"/>
      <dgm:spPr/>
    </dgm:pt>
    <dgm:pt modelId="{B52192AA-0BC2-4AEA-B255-5BEEF9FD4AC4}" type="pres">
      <dgm:prSet presAssocID="{5462868C-F062-42B5-8A88-3B38B7E81844}" presName="rootText" presStyleLbl="node2" presStyleIdx="0" presStyleCnt="4" custScaleX="108158" custScaleY="81311">
        <dgm:presLayoutVars>
          <dgm:chPref val="3"/>
        </dgm:presLayoutVars>
      </dgm:prSet>
      <dgm:spPr/>
    </dgm:pt>
    <dgm:pt modelId="{37528FF7-5D0D-4A7E-A44E-CA487A76C96B}" type="pres">
      <dgm:prSet presAssocID="{5462868C-F062-42B5-8A88-3B38B7E81844}" presName="rootConnector" presStyleLbl="node2" presStyleIdx="0" presStyleCnt="4"/>
      <dgm:spPr/>
    </dgm:pt>
    <dgm:pt modelId="{56EA42D7-0B82-409A-8F3A-C1CF98BBE850}" type="pres">
      <dgm:prSet presAssocID="{5462868C-F062-42B5-8A88-3B38B7E81844}" presName="hierChild4" presStyleCnt="0"/>
      <dgm:spPr/>
    </dgm:pt>
    <dgm:pt modelId="{ADB87112-43DD-4A9C-914C-EDFFE9202303}" type="pres">
      <dgm:prSet presAssocID="{5462868C-F062-42B5-8A88-3B38B7E81844}" presName="hierChild5" presStyleCnt="0"/>
      <dgm:spPr/>
    </dgm:pt>
    <dgm:pt modelId="{EAE228C5-C6F1-4B51-B91B-17E944DC3CEA}" type="pres">
      <dgm:prSet presAssocID="{4EDBA6BD-6A13-44B0-A884-61AAF906EDED}" presName="Name37" presStyleLbl="parChTrans1D2" presStyleIdx="1" presStyleCnt="4"/>
      <dgm:spPr/>
    </dgm:pt>
    <dgm:pt modelId="{96A9A013-458E-4439-A923-D9B167B1D257}" type="pres">
      <dgm:prSet presAssocID="{E74274EA-E305-4F08-B915-29993960279B}" presName="hierRoot2" presStyleCnt="0">
        <dgm:presLayoutVars>
          <dgm:hierBranch val="init"/>
        </dgm:presLayoutVars>
      </dgm:prSet>
      <dgm:spPr/>
    </dgm:pt>
    <dgm:pt modelId="{659540DB-A521-4FED-B5D5-5FD2973EEA80}" type="pres">
      <dgm:prSet presAssocID="{E74274EA-E305-4F08-B915-29993960279B}" presName="rootComposite" presStyleCnt="0"/>
      <dgm:spPr/>
    </dgm:pt>
    <dgm:pt modelId="{CE873991-E5FC-4DA4-8ED7-B83C8E9CCA77}" type="pres">
      <dgm:prSet presAssocID="{E74274EA-E305-4F08-B915-29993960279B}" presName="rootText" presStyleLbl="node2" presStyleIdx="1" presStyleCnt="4" custScaleX="108158" custScaleY="81311">
        <dgm:presLayoutVars>
          <dgm:chPref val="3"/>
        </dgm:presLayoutVars>
      </dgm:prSet>
      <dgm:spPr/>
    </dgm:pt>
    <dgm:pt modelId="{84F2B1B9-5FBE-4824-A6F4-24381449D56D}" type="pres">
      <dgm:prSet presAssocID="{E74274EA-E305-4F08-B915-29993960279B}" presName="rootConnector" presStyleLbl="node2" presStyleIdx="1" presStyleCnt="4"/>
      <dgm:spPr/>
    </dgm:pt>
    <dgm:pt modelId="{BCF6752D-92F2-42A0-BCC5-2DB684A4A228}" type="pres">
      <dgm:prSet presAssocID="{E74274EA-E305-4F08-B915-29993960279B}" presName="hierChild4" presStyleCnt="0"/>
      <dgm:spPr/>
    </dgm:pt>
    <dgm:pt modelId="{458459EA-2752-42C3-AD49-5CC23FD2D7E5}" type="pres">
      <dgm:prSet presAssocID="{E74274EA-E305-4F08-B915-29993960279B}" presName="hierChild5" presStyleCnt="0"/>
      <dgm:spPr/>
    </dgm:pt>
    <dgm:pt modelId="{EA39D8AA-56A9-41EC-B6F2-E61042783442}" type="pres">
      <dgm:prSet presAssocID="{07EBB1E4-9CF4-4C71-B606-D4FA2ACCFC11}" presName="Name37" presStyleLbl="parChTrans1D2" presStyleIdx="2" presStyleCnt="4"/>
      <dgm:spPr/>
    </dgm:pt>
    <dgm:pt modelId="{938892FC-F7D2-4D7B-843A-99E5776FE864}" type="pres">
      <dgm:prSet presAssocID="{4A3BCC71-1CFD-41EA-9FF4-2130700DACE1}" presName="hierRoot2" presStyleCnt="0">
        <dgm:presLayoutVars>
          <dgm:hierBranch val="init"/>
        </dgm:presLayoutVars>
      </dgm:prSet>
      <dgm:spPr/>
    </dgm:pt>
    <dgm:pt modelId="{651C2DD2-8FA4-4EDB-B6DC-F8C216B638BE}" type="pres">
      <dgm:prSet presAssocID="{4A3BCC71-1CFD-41EA-9FF4-2130700DACE1}" presName="rootComposite" presStyleCnt="0"/>
      <dgm:spPr/>
    </dgm:pt>
    <dgm:pt modelId="{8E7F2287-2E6F-4E67-A84E-BE96F94E6655}" type="pres">
      <dgm:prSet presAssocID="{4A3BCC71-1CFD-41EA-9FF4-2130700DACE1}" presName="rootText" presStyleLbl="node2" presStyleIdx="2" presStyleCnt="4" custScaleX="108158" custScaleY="81311">
        <dgm:presLayoutVars>
          <dgm:chPref val="3"/>
        </dgm:presLayoutVars>
      </dgm:prSet>
      <dgm:spPr/>
    </dgm:pt>
    <dgm:pt modelId="{32B4855B-4D5F-460C-BD80-D108F28524E7}" type="pres">
      <dgm:prSet presAssocID="{4A3BCC71-1CFD-41EA-9FF4-2130700DACE1}" presName="rootConnector" presStyleLbl="node2" presStyleIdx="2" presStyleCnt="4"/>
      <dgm:spPr/>
    </dgm:pt>
    <dgm:pt modelId="{30820F46-3AFE-4380-BBC1-555BB9D6B6EB}" type="pres">
      <dgm:prSet presAssocID="{4A3BCC71-1CFD-41EA-9FF4-2130700DACE1}" presName="hierChild4" presStyleCnt="0"/>
      <dgm:spPr/>
    </dgm:pt>
    <dgm:pt modelId="{FE66337B-0B5E-4B0E-8DA4-F0893ADAF4D2}" type="pres">
      <dgm:prSet presAssocID="{4A3BCC71-1CFD-41EA-9FF4-2130700DACE1}" presName="hierChild5" presStyleCnt="0"/>
      <dgm:spPr/>
    </dgm:pt>
    <dgm:pt modelId="{FCB0260D-29B1-4566-8A75-1C58F3BC00D4}" type="pres">
      <dgm:prSet presAssocID="{111F7C08-4DDF-4B27-86E3-4E0AF21464EB}" presName="Name37" presStyleLbl="parChTrans1D2" presStyleIdx="3" presStyleCnt="4"/>
      <dgm:spPr/>
    </dgm:pt>
    <dgm:pt modelId="{F64A3327-306B-495B-A9DF-8A349DAE3164}" type="pres">
      <dgm:prSet presAssocID="{82FEC133-9DF1-4D3E-8B06-063347E991AF}" presName="hierRoot2" presStyleCnt="0">
        <dgm:presLayoutVars>
          <dgm:hierBranch val="init"/>
        </dgm:presLayoutVars>
      </dgm:prSet>
      <dgm:spPr/>
    </dgm:pt>
    <dgm:pt modelId="{ED4374A1-6C61-432F-AE63-8C7390124014}" type="pres">
      <dgm:prSet presAssocID="{82FEC133-9DF1-4D3E-8B06-063347E991AF}" presName="rootComposite" presStyleCnt="0"/>
      <dgm:spPr/>
    </dgm:pt>
    <dgm:pt modelId="{1706B8FF-1D20-40F9-82DC-FA68A8ED1A26}" type="pres">
      <dgm:prSet presAssocID="{82FEC133-9DF1-4D3E-8B06-063347E991AF}" presName="rootText" presStyleLbl="node2" presStyleIdx="3" presStyleCnt="4" custScaleX="108158" custScaleY="81311">
        <dgm:presLayoutVars>
          <dgm:chPref val="3"/>
        </dgm:presLayoutVars>
      </dgm:prSet>
      <dgm:spPr/>
    </dgm:pt>
    <dgm:pt modelId="{17383A6C-692D-4440-B694-B7916AD5546E}" type="pres">
      <dgm:prSet presAssocID="{82FEC133-9DF1-4D3E-8B06-063347E991AF}" presName="rootConnector" presStyleLbl="node2" presStyleIdx="3" presStyleCnt="4"/>
      <dgm:spPr/>
    </dgm:pt>
    <dgm:pt modelId="{531DEC13-A1D7-43B0-A01C-FE46790D3A7C}" type="pres">
      <dgm:prSet presAssocID="{82FEC133-9DF1-4D3E-8B06-063347E991AF}" presName="hierChild4" presStyleCnt="0"/>
      <dgm:spPr/>
    </dgm:pt>
    <dgm:pt modelId="{39A964B9-B85C-4704-9FBF-93090EE34CFA}" type="pres">
      <dgm:prSet presAssocID="{82FEC133-9DF1-4D3E-8B06-063347E991AF}" presName="hierChild5" presStyleCnt="0"/>
      <dgm:spPr/>
    </dgm:pt>
    <dgm:pt modelId="{277825D2-9A85-41D1-9D44-FFC5495E421C}" type="pres">
      <dgm:prSet presAssocID="{E37E19BB-1921-45D6-BB70-BBDD92434BCF}" presName="hierChild3" presStyleCnt="0"/>
      <dgm:spPr/>
    </dgm:pt>
  </dgm:ptLst>
  <dgm:cxnLst>
    <dgm:cxn modelId="{1F26AF00-6B59-4B4C-99F7-A60C7DBFC1F3}" srcId="{E37E19BB-1921-45D6-BB70-BBDD92434BCF}" destId="{5462868C-F062-42B5-8A88-3B38B7E81844}" srcOrd="0" destOrd="0" parTransId="{0EFDB416-B679-4692-AAAD-FC0918A25AD4}" sibTransId="{6E3AA7D4-1760-4A07-B241-BB9266F45D23}"/>
    <dgm:cxn modelId="{15AFFB10-3279-42D7-865D-F9D9CF4BDA8C}" type="presOf" srcId="{4EDBA6BD-6A13-44B0-A884-61AAF906EDED}" destId="{EAE228C5-C6F1-4B51-B91B-17E944DC3CEA}" srcOrd="0" destOrd="0" presId="urn:microsoft.com/office/officeart/2005/8/layout/orgChart1"/>
    <dgm:cxn modelId="{A8EB7622-80A6-4B53-9010-0F756BFA0DF4}" srcId="{A80CF6FD-3C42-4DC1-BF3D-80664A8A3CCB}" destId="{E37E19BB-1921-45D6-BB70-BBDD92434BCF}" srcOrd="0" destOrd="0" parTransId="{CA8AEC34-D7FA-41AD-8C97-A04396BAB54A}" sibTransId="{6E20C4A7-986D-402A-BD07-27C80527B639}"/>
    <dgm:cxn modelId="{81665F2A-8E5B-47A6-84EB-359A3EB1C705}" type="presOf" srcId="{82FEC133-9DF1-4D3E-8B06-063347E991AF}" destId="{1706B8FF-1D20-40F9-82DC-FA68A8ED1A26}" srcOrd="0" destOrd="0" presId="urn:microsoft.com/office/officeart/2005/8/layout/orgChart1"/>
    <dgm:cxn modelId="{054A702E-A5F6-4008-A7F5-5436907B4D6B}" type="presOf" srcId="{111F7C08-4DDF-4B27-86E3-4E0AF21464EB}" destId="{FCB0260D-29B1-4566-8A75-1C58F3BC00D4}" srcOrd="0" destOrd="0" presId="urn:microsoft.com/office/officeart/2005/8/layout/orgChart1"/>
    <dgm:cxn modelId="{018A2F33-1C6D-4FB6-BED3-06C1B6E40F1F}" type="presOf" srcId="{82FEC133-9DF1-4D3E-8B06-063347E991AF}" destId="{17383A6C-692D-4440-B694-B7916AD5546E}" srcOrd="1" destOrd="0" presId="urn:microsoft.com/office/officeart/2005/8/layout/orgChart1"/>
    <dgm:cxn modelId="{6FB87037-D999-4A9F-85A6-0E69206D42F0}" type="presOf" srcId="{5462868C-F062-42B5-8A88-3B38B7E81844}" destId="{37528FF7-5D0D-4A7E-A44E-CA487A76C96B}" srcOrd="1" destOrd="0" presId="urn:microsoft.com/office/officeart/2005/8/layout/orgChart1"/>
    <dgm:cxn modelId="{C8522C3A-9AA9-46AD-B1FE-3AF96759E31A}" type="presOf" srcId="{07EBB1E4-9CF4-4C71-B606-D4FA2ACCFC11}" destId="{EA39D8AA-56A9-41EC-B6F2-E61042783442}" srcOrd="0" destOrd="0" presId="urn:microsoft.com/office/officeart/2005/8/layout/orgChart1"/>
    <dgm:cxn modelId="{12F20E5C-13AB-40FA-96F5-3EA1C08C8969}" type="presOf" srcId="{4A3BCC71-1CFD-41EA-9FF4-2130700DACE1}" destId="{8E7F2287-2E6F-4E67-A84E-BE96F94E6655}" srcOrd="0" destOrd="0" presId="urn:microsoft.com/office/officeart/2005/8/layout/orgChart1"/>
    <dgm:cxn modelId="{34194F42-5DCB-4761-A7D1-E4021AB13284}" type="presOf" srcId="{4A3BCC71-1CFD-41EA-9FF4-2130700DACE1}" destId="{32B4855B-4D5F-460C-BD80-D108F28524E7}" srcOrd="1" destOrd="0" presId="urn:microsoft.com/office/officeart/2005/8/layout/orgChart1"/>
    <dgm:cxn modelId="{9138524A-0745-4D76-85DD-FEB0D1B0C70B}" type="presOf" srcId="{0EFDB416-B679-4692-AAAD-FC0918A25AD4}" destId="{DCA8D44C-4B79-45F9-848B-6BC63795AEBC}" srcOrd="0" destOrd="0" presId="urn:microsoft.com/office/officeart/2005/8/layout/orgChart1"/>
    <dgm:cxn modelId="{B21E0A4C-12F4-4541-88D4-AEDB24DA7E5F}" type="presOf" srcId="{5462868C-F062-42B5-8A88-3B38B7E81844}" destId="{B52192AA-0BC2-4AEA-B255-5BEEF9FD4AC4}" srcOrd="0" destOrd="0" presId="urn:microsoft.com/office/officeart/2005/8/layout/orgChart1"/>
    <dgm:cxn modelId="{71384C4C-4167-409E-97DE-F90C97B0FD82}" type="presOf" srcId="{E74274EA-E305-4F08-B915-29993960279B}" destId="{84F2B1B9-5FBE-4824-A6F4-24381449D56D}" srcOrd="1" destOrd="0" presId="urn:microsoft.com/office/officeart/2005/8/layout/orgChart1"/>
    <dgm:cxn modelId="{1679874D-2A80-4398-80FC-96E89572418C}" type="presOf" srcId="{A80CF6FD-3C42-4DC1-BF3D-80664A8A3CCB}" destId="{CC318A1E-B278-4510-9738-AAFAD08077F0}" srcOrd="0" destOrd="0" presId="urn:microsoft.com/office/officeart/2005/8/layout/orgChart1"/>
    <dgm:cxn modelId="{275ED374-40C8-450A-8235-0056F967748A}" type="presOf" srcId="{E37E19BB-1921-45D6-BB70-BBDD92434BCF}" destId="{E7959BE9-AD9B-445E-91DD-63F11554211C}" srcOrd="0" destOrd="0" presId="urn:microsoft.com/office/officeart/2005/8/layout/orgChart1"/>
    <dgm:cxn modelId="{EBA5B683-828E-46D3-A575-F3FD1195C387}" type="presOf" srcId="{E74274EA-E305-4F08-B915-29993960279B}" destId="{CE873991-E5FC-4DA4-8ED7-B83C8E9CCA77}" srcOrd="0" destOrd="0" presId="urn:microsoft.com/office/officeart/2005/8/layout/orgChart1"/>
    <dgm:cxn modelId="{294DA0B0-5A89-4A2A-922B-4A70401ADEA7}" srcId="{E37E19BB-1921-45D6-BB70-BBDD92434BCF}" destId="{4A3BCC71-1CFD-41EA-9FF4-2130700DACE1}" srcOrd="2" destOrd="0" parTransId="{07EBB1E4-9CF4-4C71-B606-D4FA2ACCFC11}" sibTransId="{ABE867BC-8339-451E-86B3-E0A6CE288BB2}"/>
    <dgm:cxn modelId="{226700E3-6961-4AF9-BE63-8D60E3EBD1BC}" srcId="{E37E19BB-1921-45D6-BB70-BBDD92434BCF}" destId="{E74274EA-E305-4F08-B915-29993960279B}" srcOrd="1" destOrd="0" parTransId="{4EDBA6BD-6A13-44B0-A884-61AAF906EDED}" sibTransId="{7B194B22-9B48-4E2D-BDC5-AE159E75FE39}"/>
    <dgm:cxn modelId="{E71E75FF-8EB0-4F5C-82A8-BBE7937D9ADD}" type="presOf" srcId="{E37E19BB-1921-45D6-BB70-BBDD92434BCF}" destId="{CD9E2C05-4CA7-4BA7-99CF-4C28BCA118E9}" srcOrd="1" destOrd="0" presId="urn:microsoft.com/office/officeart/2005/8/layout/orgChart1"/>
    <dgm:cxn modelId="{16FFF4FF-B2BD-48F8-BE09-9208D4DAE33F}" srcId="{E37E19BB-1921-45D6-BB70-BBDD92434BCF}" destId="{82FEC133-9DF1-4D3E-8B06-063347E991AF}" srcOrd="3" destOrd="0" parTransId="{111F7C08-4DDF-4B27-86E3-4E0AF21464EB}" sibTransId="{32708D9B-936D-4F15-A3D7-4B3B68C91C29}"/>
    <dgm:cxn modelId="{34AC66AD-AE34-4C7B-8165-404780BF5A3D}" type="presParOf" srcId="{CC318A1E-B278-4510-9738-AAFAD08077F0}" destId="{00F09318-0C06-45ED-9798-E311BBDC7BCB}" srcOrd="0" destOrd="0" presId="urn:microsoft.com/office/officeart/2005/8/layout/orgChart1"/>
    <dgm:cxn modelId="{1DE77BB3-F0FB-4D9D-AF6A-034FF2186B35}" type="presParOf" srcId="{00F09318-0C06-45ED-9798-E311BBDC7BCB}" destId="{4D4EA546-5DD8-44C7-8D6C-44EEF81AB7ED}" srcOrd="0" destOrd="0" presId="urn:microsoft.com/office/officeart/2005/8/layout/orgChart1"/>
    <dgm:cxn modelId="{B6F9202B-043C-455B-A2DD-2DD524CD6DDA}" type="presParOf" srcId="{4D4EA546-5DD8-44C7-8D6C-44EEF81AB7ED}" destId="{E7959BE9-AD9B-445E-91DD-63F11554211C}" srcOrd="0" destOrd="0" presId="urn:microsoft.com/office/officeart/2005/8/layout/orgChart1"/>
    <dgm:cxn modelId="{3A7A39B8-143A-4D0B-9E1B-F4487282733D}" type="presParOf" srcId="{4D4EA546-5DD8-44C7-8D6C-44EEF81AB7ED}" destId="{CD9E2C05-4CA7-4BA7-99CF-4C28BCA118E9}" srcOrd="1" destOrd="0" presId="urn:microsoft.com/office/officeart/2005/8/layout/orgChart1"/>
    <dgm:cxn modelId="{388545D8-4050-48A7-AC74-0051E4AA9AA3}" type="presParOf" srcId="{00F09318-0C06-45ED-9798-E311BBDC7BCB}" destId="{7902184F-7260-4532-ACE3-54C294BFE1EC}" srcOrd="1" destOrd="0" presId="urn:microsoft.com/office/officeart/2005/8/layout/orgChart1"/>
    <dgm:cxn modelId="{201AA37B-900A-49B9-8675-09D023E43DDD}" type="presParOf" srcId="{7902184F-7260-4532-ACE3-54C294BFE1EC}" destId="{DCA8D44C-4B79-45F9-848B-6BC63795AEBC}" srcOrd="0" destOrd="0" presId="urn:microsoft.com/office/officeart/2005/8/layout/orgChart1"/>
    <dgm:cxn modelId="{347B13D4-AC08-4D78-A021-C311A31DBAC5}" type="presParOf" srcId="{7902184F-7260-4532-ACE3-54C294BFE1EC}" destId="{6B107077-A9EA-4CEC-9A7B-5FBDD931A534}" srcOrd="1" destOrd="0" presId="urn:microsoft.com/office/officeart/2005/8/layout/orgChart1"/>
    <dgm:cxn modelId="{04C7A9B3-AB96-4639-89A6-543BA27D1F5A}" type="presParOf" srcId="{6B107077-A9EA-4CEC-9A7B-5FBDD931A534}" destId="{2220B0E9-AE64-43DD-9574-60747540490A}" srcOrd="0" destOrd="0" presId="urn:microsoft.com/office/officeart/2005/8/layout/orgChart1"/>
    <dgm:cxn modelId="{34763AE7-A174-477B-BB6D-44D2A9539B25}" type="presParOf" srcId="{2220B0E9-AE64-43DD-9574-60747540490A}" destId="{B52192AA-0BC2-4AEA-B255-5BEEF9FD4AC4}" srcOrd="0" destOrd="0" presId="urn:microsoft.com/office/officeart/2005/8/layout/orgChart1"/>
    <dgm:cxn modelId="{87A9B461-7D4A-4DED-8E94-3E5F016E47E4}" type="presParOf" srcId="{2220B0E9-AE64-43DD-9574-60747540490A}" destId="{37528FF7-5D0D-4A7E-A44E-CA487A76C96B}" srcOrd="1" destOrd="0" presId="urn:microsoft.com/office/officeart/2005/8/layout/orgChart1"/>
    <dgm:cxn modelId="{C33040AF-1A29-450B-BCE0-34F89C4D38CA}" type="presParOf" srcId="{6B107077-A9EA-4CEC-9A7B-5FBDD931A534}" destId="{56EA42D7-0B82-409A-8F3A-C1CF98BBE850}" srcOrd="1" destOrd="0" presId="urn:microsoft.com/office/officeart/2005/8/layout/orgChart1"/>
    <dgm:cxn modelId="{9A43EB2C-AE1D-46EE-A603-BD7659BB07E6}" type="presParOf" srcId="{6B107077-A9EA-4CEC-9A7B-5FBDD931A534}" destId="{ADB87112-43DD-4A9C-914C-EDFFE9202303}" srcOrd="2" destOrd="0" presId="urn:microsoft.com/office/officeart/2005/8/layout/orgChart1"/>
    <dgm:cxn modelId="{5E9F3CB4-A466-487E-ADCB-578CECCE3CB0}" type="presParOf" srcId="{7902184F-7260-4532-ACE3-54C294BFE1EC}" destId="{EAE228C5-C6F1-4B51-B91B-17E944DC3CEA}" srcOrd="2" destOrd="0" presId="urn:microsoft.com/office/officeart/2005/8/layout/orgChart1"/>
    <dgm:cxn modelId="{6088700C-E412-4149-91EF-544324A2C7C2}" type="presParOf" srcId="{7902184F-7260-4532-ACE3-54C294BFE1EC}" destId="{96A9A013-458E-4439-A923-D9B167B1D257}" srcOrd="3" destOrd="0" presId="urn:microsoft.com/office/officeart/2005/8/layout/orgChart1"/>
    <dgm:cxn modelId="{1123408B-4C6A-49A9-A91A-FCF64A11AC6F}" type="presParOf" srcId="{96A9A013-458E-4439-A923-D9B167B1D257}" destId="{659540DB-A521-4FED-B5D5-5FD2973EEA80}" srcOrd="0" destOrd="0" presId="urn:microsoft.com/office/officeart/2005/8/layout/orgChart1"/>
    <dgm:cxn modelId="{E4990FF4-F14C-4D48-960A-CFB75CB61D8F}" type="presParOf" srcId="{659540DB-A521-4FED-B5D5-5FD2973EEA80}" destId="{CE873991-E5FC-4DA4-8ED7-B83C8E9CCA77}" srcOrd="0" destOrd="0" presId="urn:microsoft.com/office/officeart/2005/8/layout/orgChart1"/>
    <dgm:cxn modelId="{09EEF45E-4B22-420A-A2A4-F693C59DF230}" type="presParOf" srcId="{659540DB-A521-4FED-B5D5-5FD2973EEA80}" destId="{84F2B1B9-5FBE-4824-A6F4-24381449D56D}" srcOrd="1" destOrd="0" presId="urn:microsoft.com/office/officeart/2005/8/layout/orgChart1"/>
    <dgm:cxn modelId="{CA1BFEBB-AF53-43FB-81A2-E47DFEB29540}" type="presParOf" srcId="{96A9A013-458E-4439-A923-D9B167B1D257}" destId="{BCF6752D-92F2-42A0-BCC5-2DB684A4A228}" srcOrd="1" destOrd="0" presId="urn:microsoft.com/office/officeart/2005/8/layout/orgChart1"/>
    <dgm:cxn modelId="{E9432C36-B745-4456-8646-5E0C643D45F5}" type="presParOf" srcId="{96A9A013-458E-4439-A923-D9B167B1D257}" destId="{458459EA-2752-42C3-AD49-5CC23FD2D7E5}" srcOrd="2" destOrd="0" presId="urn:microsoft.com/office/officeart/2005/8/layout/orgChart1"/>
    <dgm:cxn modelId="{F229DD27-4900-490A-B7A9-4C7E991AA5BF}" type="presParOf" srcId="{7902184F-7260-4532-ACE3-54C294BFE1EC}" destId="{EA39D8AA-56A9-41EC-B6F2-E61042783442}" srcOrd="4" destOrd="0" presId="urn:microsoft.com/office/officeart/2005/8/layout/orgChart1"/>
    <dgm:cxn modelId="{5692392C-90AD-4A9D-85D4-E6A009F2FC3D}" type="presParOf" srcId="{7902184F-7260-4532-ACE3-54C294BFE1EC}" destId="{938892FC-F7D2-4D7B-843A-99E5776FE864}" srcOrd="5" destOrd="0" presId="urn:microsoft.com/office/officeart/2005/8/layout/orgChart1"/>
    <dgm:cxn modelId="{1DAC26AB-184C-4D2F-8F16-713F4DEEEC58}" type="presParOf" srcId="{938892FC-F7D2-4D7B-843A-99E5776FE864}" destId="{651C2DD2-8FA4-4EDB-B6DC-F8C216B638BE}" srcOrd="0" destOrd="0" presId="urn:microsoft.com/office/officeart/2005/8/layout/orgChart1"/>
    <dgm:cxn modelId="{9EF3E98B-AF06-44A6-9A20-4832A638774F}" type="presParOf" srcId="{651C2DD2-8FA4-4EDB-B6DC-F8C216B638BE}" destId="{8E7F2287-2E6F-4E67-A84E-BE96F94E6655}" srcOrd="0" destOrd="0" presId="urn:microsoft.com/office/officeart/2005/8/layout/orgChart1"/>
    <dgm:cxn modelId="{92267DA6-89B3-4799-BE68-D545441B656C}" type="presParOf" srcId="{651C2DD2-8FA4-4EDB-B6DC-F8C216B638BE}" destId="{32B4855B-4D5F-460C-BD80-D108F28524E7}" srcOrd="1" destOrd="0" presId="urn:microsoft.com/office/officeart/2005/8/layout/orgChart1"/>
    <dgm:cxn modelId="{0E8A4799-C8FC-45C7-A036-0294E33C9B09}" type="presParOf" srcId="{938892FC-F7D2-4D7B-843A-99E5776FE864}" destId="{30820F46-3AFE-4380-BBC1-555BB9D6B6EB}" srcOrd="1" destOrd="0" presId="urn:microsoft.com/office/officeart/2005/8/layout/orgChart1"/>
    <dgm:cxn modelId="{A316FAA9-CE2A-4CC9-B26F-22B2323F53C2}" type="presParOf" srcId="{938892FC-F7D2-4D7B-843A-99E5776FE864}" destId="{FE66337B-0B5E-4B0E-8DA4-F0893ADAF4D2}" srcOrd="2" destOrd="0" presId="urn:microsoft.com/office/officeart/2005/8/layout/orgChart1"/>
    <dgm:cxn modelId="{F319BD43-6A45-4F75-9164-34082999613E}" type="presParOf" srcId="{7902184F-7260-4532-ACE3-54C294BFE1EC}" destId="{FCB0260D-29B1-4566-8A75-1C58F3BC00D4}" srcOrd="6" destOrd="0" presId="urn:microsoft.com/office/officeart/2005/8/layout/orgChart1"/>
    <dgm:cxn modelId="{CDA01970-7D81-473E-9B8E-6236C95605A5}" type="presParOf" srcId="{7902184F-7260-4532-ACE3-54C294BFE1EC}" destId="{F64A3327-306B-495B-A9DF-8A349DAE3164}" srcOrd="7" destOrd="0" presId="urn:microsoft.com/office/officeart/2005/8/layout/orgChart1"/>
    <dgm:cxn modelId="{288E4189-5E5E-46E3-98E5-258E87F98F8B}" type="presParOf" srcId="{F64A3327-306B-495B-A9DF-8A349DAE3164}" destId="{ED4374A1-6C61-432F-AE63-8C7390124014}" srcOrd="0" destOrd="0" presId="urn:microsoft.com/office/officeart/2005/8/layout/orgChart1"/>
    <dgm:cxn modelId="{A62C7F54-74D1-4AA0-9A61-413714416C5D}" type="presParOf" srcId="{ED4374A1-6C61-432F-AE63-8C7390124014}" destId="{1706B8FF-1D20-40F9-82DC-FA68A8ED1A26}" srcOrd="0" destOrd="0" presId="urn:microsoft.com/office/officeart/2005/8/layout/orgChart1"/>
    <dgm:cxn modelId="{9BB02DA4-1DB2-463E-8636-54EF642ED389}" type="presParOf" srcId="{ED4374A1-6C61-432F-AE63-8C7390124014}" destId="{17383A6C-692D-4440-B694-B7916AD5546E}" srcOrd="1" destOrd="0" presId="urn:microsoft.com/office/officeart/2005/8/layout/orgChart1"/>
    <dgm:cxn modelId="{42F436A1-3A92-4EE2-9AD8-021D5FBF91E4}" type="presParOf" srcId="{F64A3327-306B-495B-A9DF-8A349DAE3164}" destId="{531DEC13-A1D7-43B0-A01C-FE46790D3A7C}" srcOrd="1" destOrd="0" presId="urn:microsoft.com/office/officeart/2005/8/layout/orgChart1"/>
    <dgm:cxn modelId="{DDE3148E-3396-4687-8209-CF74B6DA430F}" type="presParOf" srcId="{F64A3327-306B-495B-A9DF-8A349DAE3164}" destId="{39A964B9-B85C-4704-9FBF-93090EE34CFA}" srcOrd="2" destOrd="0" presId="urn:microsoft.com/office/officeart/2005/8/layout/orgChart1"/>
    <dgm:cxn modelId="{CD587861-01B7-46C4-87FE-CBC44532B93C}" type="presParOf" srcId="{00F09318-0C06-45ED-9798-E311BBDC7BCB}" destId="{277825D2-9A85-41D1-9D44-FFC5495E42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50D94-1D2C-4502-ABAF-20C833785C43}">
      <dsp:nvSpPr>
        <dsp:cNvPr id="0" name=""/>
        <dsp:cNvSpPr/>
      </dsp:nvSpPr>
      <dsp:spPr>
        <a:xfrm>
          <a:off x="3675" y="502895"/>
          <a:ext cx="1899779" cy="72083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Number of orders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by each customer</a:t>
          </a:r>
          <a:endParaRPr lang="en-US" sz="1600" kern="1200" baseline="0" dirty="0">
            <a:solidFill>
              <a:schemeClr val="bg1"/>
            </a:solidFill>
          </a:endParaRPr>
        </a:p>
      </dsp:txBody>
      <dsp:txXfrm>
        <a:off x="3675" y="502895"/>
        <a:ext cx="1899779" cy="720831"/>
      </dsp:txXfrm>
    </dsp:sp>
    <dsp:sp modelId="{A71925ED-1FB8-4722-A348-00BF58A65FC1}">
      <dsp:nvSpPr>
        <dsp:cNvPr id="0" name=""/>
        <dsp:cNvSpPr/>
      </dsp:nvSpPr>
      <dsp:spPr>
        <a:xfrm>
          <a:off x="1903455" y="825738"/>
          <a:ext cx="576665" cy="75146"/>
        </a:xfrm>
        <a:custGeom>
          <a:avLst/>
          <a:gdLst/>
          <a:ahLst/>
          <a:cxnLst/>
          <a:rect l="0" t="0" r="0" b="0"/>
          <a:pathLst>
            <a:path>
              <a:moveTo>
                <a:pt x="0" y="37573"/>
              </a:moveTo>
              <a:lnTo>
                <a:pt x="576665" y="37573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7371" y="848894"/>
        <a:ext cx="28833" cy="28833"/>
      </dsp:txXfrm>
    </dsp:sp>
    <dsp:sp modelId="{2D493B07-F201-4939-998F-0B91C22DF482}">
      <dsp:nvSpPr>
        <dsp:cNvPr id="0" name=""/>
        <dsp:cNvSpPr/>
      </dsp:nvSpPr>
      <dsp:spPr>
        <a:xfrm>
          <a:off x="2480120" y="502895"/>
          <a:ext cx="1441662" cy="72083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Frequency</a:t>
          </a:r>
        </a:p>
      </dsp:txBody>
      <dsp:txXfrm>
        <a:off x="2480120" y="502895"/>
        <a:ext cx="1441662" cy="720831"/>
      </dsp:txXfrm>
    </dsp:sp>
    <dsp:sp modelId="{451BD1A2-FC01-4538-8BB2-C3AA88C850E3}">
      <dsp:nvSpPr>
        <dsp:cNvPr id="0" name=""/>
        <dsp:cNvSpPr/>
      </dsp:nvSpPr>
      <dsp:spPr>
        <a:xfrm rot="19457599">
          <a:off x="3855033" y="618499"/>
          <a:ext cx="710165" cy="75146"/>
        </a:xfrm>
        <a:custGeom>
          <a:avLst/>
          <a:gdLst/>
          <a:ahLst/>
          <a:cxnLst/>
          <a:rect l="0" t="0" r="0" b="0"/>
          <a:pathLst>
            <a:path>
              <a:moveTo>
                <a:pt x="0" y="37573"/>
              </a:moveTo>
              <a:lnTo>
                <a:pt x="710165" y="37573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2362" y="638318"/>
        <a:ext cx="35508" cy="35508"/>
      </dsp:txXfrm>
    </dsp:sp>
    <dsp:sp modelId="{61BFB23D-71A2-4A06-B5BE-B48033D6E68E}">
      <dsp:nvSpPr>
        <dsp:cNvPr id="0" name=""/>
        <dsp:cNvSpPr/>
      </dsp:nvSpPr>
      <dsp:spPr>
        <a:xfrm>
          <a:off x="4498448" y="88417"/>
          <a:ext cx="2286001" cy="72083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Classification</a:t>
          </a:r>
          <a:r>
            <a:rPr lang="en-US" sz="1400" kern="1200" dirty="0">
              <a:solidFill>
                <a:schemeClr val="bg1"/>
              </a:solidFill>
            </a:rPr>
            <a:t> Model</a:t>
          </a:r>
        </a:p>
      </dsp:txBody>
      <dsp:txXfrm>
        <a:off x="4498448" y="88417"/>
        <a:ext cx="2286001" cy="720831"/>
      </dsp:txXfrm>
    </dsp:sp>
    <dsp:sp modelId="{FDC3B878-585E-467A-A05D-CB513FF71912}">
      <dsp:nvSpPr>
        <dsp:cNvPr id="0" name=""/>
        <dsp:cNvSpPr/>
      </dsp:nvSpPr>
      <dsp:spPr>
        <a:xfrm rot="2142401">
          <a:off x="3855033" y="1032977"/>
          <a:ext cx="710165" cy="75146"/>
        </a:xfrm>
        <a:custGeom>
          <a:avLst/>
          <a:gdLst/>
          <a:ahLst/>
          <a:cxnLst/>
          <a:rect l="0" t="0" r="0" b="0"/>
          <a:pathLst>
            <a:path>
              <a:moveTo>
                <a:pt x="0" y="37573"/>
              </a:moveTo>
              <a:lnTo>
                <a:pt x="710165" y="37573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2362" y="1052796"/>
        <a:ext cx="35508" cy="35508"/>
      </dsp:txXfrm>
    </dsp:sp>
    <dsp:sp modelId="{3D7AA226-A75B-4D22-84AD-978EFC257B98}">
      <dsp:nvSpPr>
        <dsp:cNvPr id="0" name=""/>
        <dsp:cNvSpPr/>
      </dsp:nvSpPr>
      <dsp:spPr>
        <a:xfrm>
          <a:off x="4498448" y="917373"/>
          <a:ext cx="2291364" cy="72083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Regression Model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(Repeat Purchases)</a:t>
          </a:r>
        </a:p>
      </dsp:txBody>
      <dsp:txXfrm>
        <a:off x="4498448" y="917373"/>
        <a:ext cx="2291364" cy="720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0260D-29B1-4566-8A75-1C58F3BC00D4}">
      <dsp:nvSpPr>
        <dsp:cNvPr id="0" name=""/>
        <dsp:cNvSpPr/>
      </dsp:nvSpPr>
      <dsp:spPr>
        <a:xfrm>
          <a:off x="2787445" y="1735308"/>
          <a:ext cx="2178715" cy="23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0"/>
              </a:lnTo>
              <a:lnTo>
                <a:pt x="2178715" y="118080"/>
              </a:lnTo>
              <a:lnTo>
                <a:pt x="2178715" y="236160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9D8AA-56A9-41EC-B6F2-E61042783442}">
      <dsp:nvSpPr>
        <dsp:cNvPr id="0" name=""/>
        <dsp:cNvSpPr/>
      </dsp:nvSpPr>
      <dsp:spPr>
        <a:xfrm>
          <a:off x="2787445" y="1735308"/>
          <a:ext cx="726238" cy="23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80"/>
              </a:lnTo>
              <a:lnTo>
                <a:pt x="726238" y="118080"/>
              </a:lnTo>
              <a:lnTo>
                <a:pt x="726238" y="236160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228C5-C6F1-4B51-B91B-17E944DC3CEA}">
      <dsp:nvSpPr>
        <dsp:cNvPr id="0" name=""/>
        <dsp:cNvSpPr/>
      </dsp:nvSpPr>
      <dsp:spPr>
        <a:xfrm>
          <a:off x="2061207" y="1735308"/>
          <a:ext cx="726238" cy="236160"/>
        </a:xfrm>
        <a:custGeom>
          <a:avLst/>
          <a:gdLst/>
          <a:ahLst/>
          <a:cxnLst/>
          <a:rect l="0" t="0" r="0" b="0"/>
          <a:pathLst>
            <a:path>
              <a:moveTo>
                <a:pt x="726238" y="0"/>
              </a:moveTo>
              <a:lnTo>
                <a:pt x="726238" y="118080"/>
              </a:lnTo>
              <a:lnTo>
                <a:pt x="0" y="118080"/>
              </a:lnTo>
              <a:lnTo>
                <a:pt x="0" y="236160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8D44C-4B79-45F9-848B-6BC63795AEBC}">
      <dsp:nvSpPr>
        <dsp:cNvPr id="0" name=""/>
        <dsp:cNvSpPr/>
      </dsp:nvSpPr>
      <dsp:spPr>
        <a:xfrm>
          <a:off x="608730" y="1735308"/>
          <a:ext cx="2178715" cy="236160"/>
        </a:xfrm>
        <a:custGeom>
          <a:avLst/>
          <a:gdLst/>
          <a:ahLst/>
          <a:cxnLst/>
          <a:rect l="0" t="0" r="0" b="0"/>
          <a:pathLst>
            <a:path>
              <a:moveTo>
                <a:pt x="2178715" y="0"/>
              </a:moveTo>
              <a:lnTo>
                <a:pt x="2178715" y="118080"/>
              </a:lnTo>
              <a:lnTo>
                <a:pt x="0" y="118080"/>
              </a:lnTo>
              <a:lnTo>
                <a:pt x="0" y="236160"/>
              </a:lnTo>
            </a:path>
          </a:pathLst>
        </a:custGeom>
        <a:noFill/>
        <a:ln w="25400" cap="flat" cmpd="sng" algn="ctr">
          <a:solidFill>
            <a:srgbClr val="8B3D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59BE9-AD9B-445E-91DD-63F11554211C}">
      <dsp:nvSpPr>
        <dsp:cNvPr id="0" name=""/>
        <dsp:cNvSpPr/>
      </dsp:nvSpPr>
      <dsp:spPr>
        <a:xfrm>
          <a:off x="1934501" y="1229762"/>
          <a:ext cx="1705888" cy="505546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Transactional Data</a:t>
          </a:r>
        </a:p>
      </dsp:txBody>
      <dsp:txXfrm>
        <a:off x="1934501" y="1229762"/>
        <a:ext cx="1705888" cy="505546"/>
      </dsp:txXfrm>
    </dsp:sp>
    <dsp:sp modelId="{B52192AA-0BC2-4AEA-B255-5BEEF9FD4AC4}">
      <dsp:nvSpPr>
        <dsp:cNvPr id="0" name=""/>
        <dsp:cNvSpPr/>
      </dsp:nvSpPr>
      <dsp:spPr>
        <a:xfrm>
          <a:off x="572" y="1971468"/>
          <a:ext cx="1216316" cy="45720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Recency</a:t>
          </a:r>
        </a:p>
      </dsp:txBody>
      <dsp:txXfrm>
        <a:off x="572" y="1971468"/>
        <a:ext cx="1216316" cy="457201"/>
      </dsp:txXfrm>
    </dsp:sp>
    <dsp:sp modelId="{CE873991-E5FC-4DA4-8ED7-B83C8E9CCA77}">
      <dsp:nvSpPr>
        <dsp:cNvPr id="0" name=""/>
        <dsp:cNvSpPr/>
      </dsp:nvSpPr>
      <dsp:spPr>
        <a:xfrm>
          <a:off x="1453048" y="1971468"/>
          <a:ext cx="1216316" cy="45720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Frequency</a:t>
          </a:r>
        </a:p>
      </dsp:txBody>
      <dsp:txXfrm>
        <a:off x="1453048" y="1971468"/>
        <a:ext cx="1216316" cy="457201"/>
      </dsp:txXfrm>
    </dsp:sp>
    <dsp:sp modelId="{8E7F2287-2E6F-4E67-A84E-BE96F94E6655}">
      <dsp:nvSpPr>
        <dsp:cNvPr id="0" name=""/>
        <dsp:cNvSpPr/>
      </dsp:nvSpPr>
      <dsp:spPr>
        <a:xfrm>
          <a:off x="2905525" y="1971468"/>
          <a:ext cx="1216316" cy="45720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Monetary Value</a:t>
          </a:r>
        </a:p>
      </dsp:txBody>
      <dsp:txXfrm>
        <a:off x="2905525" y="1971468"/>
        <a:ext cx="1216316" cy="457201"/>
      </dsp:txXfrm>
    </dsp:sp>
    <dsp:sp modelId="{1706B8FF-1D20-40F9-82DC-FA68A8ED1A26}">
      <dsp:nvSpPr>
        <dsp:cNvPr id="0" name=""/>
        <dsp:cNvSpPr/>
      </dsp:nvSpPr>
      <dsp:spPr>
        <a:xfrm>
          <a:off x="4358002" y="1971468"/>
          <a:ext cx="1216316" cy="457201"/>
        </a:xfrm>
        <a:prstGeom prst="rect">
          <a:avLst/>
        </a:prstGeom>
        <a:solidFill>
          <a:srgbClr val="8B3D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</a:t>
          </a:r>
        </a:p>
      </dsp:txBody>
      <dsp:txXfrm>
        <a:off x="4358002" y="1971468"/>
        <a:ext cx="1216316" cy="457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times.readthedocs.io/en/latest/index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visualize the relationships between some actual and predicted values. We can see that the predictions are decent from the scatter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5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also inspect how well does the distribution of the predicted customer LTVs align with that of the actual values.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model underpredicts the occurrences of the lower customer LTVs while following the remaining structure of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8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model takes a few simple features, and is quite accurate when we look at the aggregated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e446232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e446232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variables include: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Invoice - ID unique to each transaction. If this code starts with the letter 'c', it indicates a cancellation.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StockCode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ID unique to each product.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 - Product name.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Quantity - The quantities of each product per transaction.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InvoiceDate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Invoice date and time.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UnitPrice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Product price per unit in sterling (£).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ID unique to each customer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Country - The name of the country where a customer resides.</a:t>
            </a:r>
          </a:p>
        </p:txBody>
      </p:sp>
    </p:spTree>
    <p:extLst>
      <p:ext uri="{BB962C8B-B14F-4D97-AF65-F5344CB8AC3E}">
        <p14:creationId xmlns:p14="http://schemas.microsoft.com/office/powerpoint/2010/main" val="24996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446232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446232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Frequency is a feature we use for both the classification model and the regression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 model calculates the repeat purchases as the frequency, starts from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see that many of the customers have engaged in a single transaction. The distribution of the count of repeat purchases declines from there in a manner that we may describe as negative binomial distribution.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" dirty="0"/>
              <a:t>There’s a slight correlation, eventhough a little difficult to tell.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2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" dirty="0"/>
              <a:t>Sorted by the mean customer LTV from left to right in descending order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0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can observe correlation between the RFM score and the LTV segment from the scatter plot.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Highly imbalanced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the model performance comparison table, we can see that Gaussian Naive Bayes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models are more effective than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5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We used </a:t>
            </a:r>
            <a:r>
              <a:rPr lang="en-US" b="0" i="1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lifetimes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to build two models. These two models together allowed us to predict customer LTVs from transactional data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are still going to use RFM as the features, but this time using a built-in function from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lifetimes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package to transform the dataset into the features we need.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dirty="0">
                <a:effectLst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represents the age of the customer in whatever time units chosen (weekly, in the above dataset). This is equal to the duration between a customer’s first purchase and the end of the period under study.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10200" y="-125"/>
            <a:ext cx="3733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6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Horizont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26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2006600"/>
            <a:ext cx="9144000" cy="313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82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3048000"/>
            <a:ext cx="9144000" cy="209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61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118043" y="-125"/>
            <a:ext cx="5025957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499352"/>
            <a:ext cx="2568491" cy="860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98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5F2A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3" r:id="rId10"/>
    <p:sldLayoutId id="2147483660" r:id="rId11"/>
    <p:sldLayoutId id="2147483664" r:id="rId12"/>
    <p:sldLayoutId id="2147483662" r:id="rId13"/>
    <p:sldLayoutId id="2147483656" r:id="rId14"/>
    <p:sldLayoutId id="2147483657" r:id="rId15"/>
    <p:sldLayoutId id="214748365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chemeClr val="bg1">
              <a:lumMod val="8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lifetimes.readthedocs.io/en/latest/index.html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+Retail+I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074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950" y="1278375"/>
            <a:ext cx="5348051" cy="25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70880" y="928575"/>
            <a:ext cx="3899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bg1"/>
                </a:solidFill>
              </a:rPr>
              <a:t>Customer Lifetime Value Prediction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26075" y="2981175"/>
            <a:ext cx="3789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75000"/>
                  </a:schemeClr>
                </a:solidFill>
              </a:rPr>
              <a:t>Springboard Data Science Career Track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75000"/>
                  </a:schemeClr>
                </a:solidFill>
              </a:rPr>
              <a:t>Amy Zhao</a:t>
            </a:r>
            <a:endParaRPr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E21A9B3C-FFEB-4612-B129-4A84E4E0EB41}"/>
              </a:ext>
            </a:extLst>
          </p:cNvPr>
          <p:cNvSpPr txBox="1">
            <a:spLocks/>
          </p:cNvSpPr>
          <p:nvPr/>
        </p:nvSpPr>
        <p:spPr>
          <a:xfrm>
            <a:off x="0" y="215900"/>
            <a:ext cx="5508524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Classification Model – Model Selection</a:t>
            </a:r>
          </a:p>
        </p:txBody>
      </p:sp>
      <p:cxnSp>
        <p:nvCxnSpPr>
          <p:cNvPr id="6" name="Google Shape;63;p14">
            <a:extLst>
              <a:ext uri="{FF2B5EF4-FFF2-40B4-BE49-F238E27FC236}">
                <a16:creationId xmlns:a16="http://schemas.microsoft.com/office/drawing/2014/main" id="{920F3C20-AD24-4321-8073-1F6AB7622C0F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22B4D2-0E26-4D6A-834A-C78D02A8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40" y="2678471"/>
            <a:ext cx="2492587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75E9A06-89F8-4372-B05E-237C776A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06" y="2671097"/>
            <a:ext cx="2502887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5942C3-8BAC-4461-9AC0-A1D8FB419F95}"/>
              </a:ext>
            </a:extLst>
          </p:cNvPr>
          <p:cNvSpPr txBox="1"/>
          <p:nvPr/>
        </p:nvSpPr>
        <p:spPr>
          <a:xfrm>
            <a:off x="1924720" y="4781591"/>
            <a:ext cx="18976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41021F"/>
                </a:solidFill>
              </a:rPr>
              <a:t>Naïve Bayes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7381A-D1B7-4922-A7FE-1EDD2D8AF9A4}"/>
              </a:ext>
            </a:extLst>
          </p:cNvPr>
          <p:cNvSpPr txBox="1"/>
          <p:nvPr/>
        </p:nvSpPr>
        <p:spPr>
          <a:xfrm>
            <a:off x="5587616" y="4777331"/>
            <a:ext cx="16761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41021F"/>
                </a:solidFill>
              </a:rPr>
              <a:t>XGBoost</a:t>
            </a:r>
            <a:r>
              <a:rPr lang="en-US" sz="1000" dirty="0">
                <a:solidFill>
                  <a:srgbClr val="41021F"/>
                </a:solidFill>
              </a:rPr>
              <a:t> 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66CA9-3CCE-447F-AE06-1F196EE4978C}"/>
              </a:ext>
            </a:extLst>
          </p:cNvPr>
          <p:cNvSpPr txBox="1"/>
          <p:nvPr/>
        </p:nvSpPr>
        <p:spPr>
          <a:xfrm>
            <a:off x="360217" y="944902"/>
            <a:ext cx="8474068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Gaussian Naive Bayes model was selected as the final model: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Both models successfully identified 75% of the actual high LTV (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label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2) customers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Naive Bayes did a better job identifying mid LTV (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label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1) customers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0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626008DC-0286-4A4D-84E9-BB1090AFDAB3}"/>
              </a:ext>
            </a:extLst>
          </p:cNvPr>
          <p:cNvSpPr txBox="1">
            <a:spLocks/>
          </p:cNvSpPr>
          <p:nvPr/>
        </p:nvSpPr>
        <p:spPr>
          <a:xfrm>
            <a:off x="330720" y="2080444"/>
            <a:ext cx="4440383" cy="98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Classification Model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– Future Improvements</a:t>
            </a:r>
          </a:p>
        </p:txBody>
      </p:sp>
      <p:cxnSp>
        <p:nvCxnSpPr>
          <p:cNvPr id="9" name="Google Shape;63;p14">
            <a:extLst>
              <a:ext uri="{FF2B5EF4-FFF2-40B4-BE49-F238E27FC236}">
                <a16:creationId xmlns:a16="http://schemas.microsoft.com/office/drawing/2014/main" id="{1675BE7E-BA7D-4CD7-BCDA-1F4E7CCDD200}"/>
              </a:ext>
            </a:extLst>
          </p:cNvPr>
          <p:cNvCxnSpPr>
            <a:cxnSpLocks/>
          </p:cNvCxnSpPr>
          <p:nvPr/>
        </p:nvCxnSpPr>
        <p:spPr>
          <a:xfrm>
            <a:off x="433959" y="2484995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26CA978C-90B5-4322-A160-1678C98C2161}"/>
              </a:ext>
            </a:extLst>
          </p:cNvPr>
          <p:cNvSpPr txBox="1">
            <a:spLocks/>
          </p:cNvSpPr>
          <p:nvPr/>
        </p:nvSpPr>
        <p:spPr>
          <a:xfrm>
            <a:off x="4165718" y="1129500"/>
            <a:ext cx="5081521" cy="2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038" indent="-173038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Add more data to the model if possible</a:t>
            </a:r>
          </a:p>
          <a:p>
            <a:pPr marL="173038" indent="-173038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Add more features and improve feature engineering</a:t>
            </a:r>
          </a:p>
          <a:p>
            <a:pPr marL="173038" indent="-173038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Adopt different techniques for imbalanced datasets: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Under-sampling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Over-sampling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Weighting</a:t>
            </a:r>
          </a:p>
        </p:txBody>
      </p:sp>
    </p:spTree>
    <p:extLst>
      <p:ext uri="{BB962C8B-B14F-4D97-AF65-F5344CB8AC3E}">
        <p14:creationId xmlns:p14="http://schemas.microsoft.com/office/powerpoint/2010/main" val="314875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F8DFEA0F-3143-4E96-BA56-9428A3854590}"/>
              </a:ext>
            </a:extLst>
          </p:cNvPr>
          <p:cNvSpPr txBox="1">
            <a:spLocks/>
          </p:cNvSpPr>
          <p:nvPr/>
        </p:nvSpPr>
        <p:spPr>
          <a:xfrm>
            <a:off x="258098" y="215235"/>
            <a:ext cx="2440857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Regression Model</a:t>
            </a:r>
          </a:p>
        </p:txBody>
      </p:sp>
      <p:cxnSp>
        <p:nvCxnSpPr>
          <p:cNvPr id="6" name="Google Shape;63;p14">
            <a:extLst>
              <a:ext uri="{FF2B5EF4-FFF2-40B4-BE49-F238E27FC236}">
                <a16:creationId xmlns:a16="http://schemas.microsoft.com/office/drawing/2014/main" id="{C934A055-4D4F-40EC-833F-0C4AFCE64EE4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5B31FC-E5B7-4C19-9191-9628EDA6227D}"/>
              </a:ext>
            </a:extLst>
          </p:cNvPr>
          <p:cNvSpPr/>
          <p:nvPr/>
        </p:nvSpPr>
        <p:spPr>
          <a:xfrm>
            <a:off x="2698953" y="1070799"/>
            <a:ext cx="153874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BG/NBD Model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12A71-8E93-45E7-917C-D9585BF4812F}"/>
              </a:ext>
            </a:extLst>
          </p:cNvPr>
          <p:cNvSpPr/>
          <p:nvPr/>
        </p:nvSpPr>
        <p:spPr>
          <a:xfrm>
            <a:off x="2698955" y="2120937"/>
            <a:ext cx="153874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Gamma-Gamma Model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8A57A-977D-47A9-AF19-EE921E228A6E}"/>
              </a:ext>
            </a:extLst>
          </p:cNvPr>
          <p:cNvSpPr/>
          <p:nvPr/>
        </p:nvSpPr>
        <p:spPr>
          <a:xfrm>
            <a:off x="4906297" y="1070799"/>
            <a:ext cx="1705894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umber of Repeat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urchases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F6F3E-8A91-4E72-B099-CE071CA3CBE0}"/>
              </a:ext>
            </a:extLst>
          </p:cNvPr>
          <p:cNvSpPr/>
          <p:nvPr/>
        </p:nvSpPr>
        <p:spPr>
          <a:xfrm>
            <a:off x="4906298" y="2120937"/>
            <a:ext cx="1705893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Order Value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F18429-1655-4C4B-9320-EA544593292B}"/>
              </a:ext>
            </a:extLst>
          </p:cNvPr>
          <p:cNvSpPr/>
          <p:nvPr/>
        </p:nvSpPr>
        <p:spPr>
          <a:xfrm>
            <a:off x="7337323" y="1548629"/>
            <a:ext cx="1423220" cy="572308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LTV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28BCC-9FF5-423D-A51A-995115D2117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237701" y="1309714"/>
            <a:ext cx="668596" cy="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429F5B-757F-4C77-8D19-2D2A47A0A39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753466" y="2359852"/>
            <a:ext cx="1152832" cy="4528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0D1005-B868-4DF9-8B04-0F58A601D72F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6612191" y="1309714"/>
            <a:ext cx="725132" cy="525069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3B845E-0B77-4963-B395-F6CBB180C3E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612191" y="1834783"/>
            <a:ext cx="725132" cy="525069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AD5A247D-20D2-49B2-AAED-265E537CBB5C}"/>
              </a:ext>
            </a:extLst>
          </p:cNvPr>
          <p:cNvSpPr txBox="1"/>
          <p:nvPr/>
        </p:nvSpPr>
        <p:spPr>
          <a:xfrm>
            <a:off x="360217" y="1452229"/>
            <a:ext cx="2006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" sz="2000" b="1" dirty="0">
                <a:solidFill>
                  <a:schemeClr val="bg1">
                    <a:lumMod val="85000"/>
                  </a:schemeClr>
                </a:solidFill>
              </a:rPr>
              <a:t>ifetimes Package</a:t>
            </a:r>
            <a:endParaRPr lang="en-US" sz="1200" b="1" dirty="0"/>
          </a:p>
        </p:txBody>
      </p:sp>
      <p:sp>
        <p:nvSpPr>
          <p:cNvPr id="43" name="TextBox 42">
            <a:hlinkClick r:id="rId3"/>
            <a:extLst>
              <a:ext uri="{FF2B5EF4-FFF2-40B4-BE49-F238E27FC236}">
                <a16:creationId xmlns:a16="http://schemas.microsoft.com/office/drawing/2014/main" id="{10DD6CFB-27CA-45EF-A5D1-8DB70BA6D315}"/>
              </a:ext>
            </a:extLst>
          </p:cNvPr>
          <p:cNvSpPr txBox="1"/>
          <p:nvPr/>
        </p:nvSpPr>
        <p:spPr>
          <a:xfrm>
            <a:off x="360216" y="3816283"/>
            <a:ext cx="2006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B3D60"/>
                </a:solidFill>
              </a:rPr>
              <a:t>Features</a:t>
            </a:r>
            <a:endParaRPr lang="en-US" sz="1200" b="1" dirty="0">
              <a:solidFill>
                <a:srgbClr val="8B3D60"/>
              </a:solidFill>
            </a:endParaRPr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A96B7D37-7069-4068-B95B-0AEB92DE7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630952"/>
              </p:ext>
            </p:extLst>
          </p:nvPr>
        </p:nvGraphicFramePr>
        <p:xfrm>
          <a:off x="2971798" y="2243485"/>
          <a:ext cx="5574891" cy="365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6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6C4EC81A-AE59-4960-B476-F3599AEA60FF}"/>
              </a:ext>
            </a:extLst>
          </p:cNvPr>
          <p:cNvSpPr txBox="1">
            <a:spLocks/>
          </p:cNvSpPr>
          <p:nvPr/>
        </p:nvSpPr>
        <p:spPr>
          <a:xfrm>
            <a:off x="258098" y="215235"/>
            <a:ext cx="2440857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Regression Model</a:t>
            </a:r>
          </a:p>
        </p:txBody>
      </p:sp>
      <p:cxnSp>
        <p:nvCxnSpPr>
          <p:cNvPr id="6" name="Google Shape;63;p14">
            <a:extLst>
              <a:ext uri="{FF2B5EF4-FFF2-40B4-BE49-F238E27FC236}">
                <a16:creationId xmlns:a16="http://schemas.microsoft.com/office/drawing/2014/main" id="{6E898932-4050-48CA-92F1-72F9C2336E90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01009A-F7E7-4744-9EAD-8F344779DE58}"/>
              </a:ext>
            </a:extLst>
          </p:cNvPr>
          <p:cNvSpPr txBox="1"/>
          <p:nvPr/>
        </p:nvSpPr>
        <p:spPr>
          <a:xfrm>
            <a:off x="153739" y="2250099"/>
            <a:ext cx="382095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BG/NBD Model Performance Evaluation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1593DE4-944D-4A75-B3B9-9B08466C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48" y="567712"/>
            <a:ext cx="3535488" cy="352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0480C-B560-4065-ABB8-29FFD51FDB55}"/>
              </a:ext>
            </a:extLst>
          </p:cNvPr>
          <p:cNvSpPr txBox="1"/>
          <p:nvPr/>
        </p:nvSpPr>
        <p:spPr>
          <a:xfrm>
            <a:off x="5058698" y="4092678"/>
            <a:ext cx="34142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dirty="0">
                <a:solidFill>
                  <a:srgbClr val="5F2A42"/>
                </a:solidFill>
                <a:effectLst/>
                <a:latin typeface="Arial" panose="020B0604020202020204" pitchFamily="34" charset="0"/>
              </a:rPr>
              <a:t>Predicted Repeat Purchases vs Actual Repeat Purchases</a:t>
            </a:r>
            <a:endParaRPr lang="en-US" sz="1000" dirty="0">
              <a:solidFill>
                <a:srgbClr val="5F2A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4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2CA1D7D9-13A5-437E-BF6E-04FA695EEB56}"/>
              </a:ext>
            </a:extLst>
          </p:cNvPr>
          <p:cNvSpPr txBox="1">
            <a:spLocks/>
          </p:cNvSpPr>
          <p:nvPr/>
        </p:nvSpPr>
        <p:spPr>
          <a:xfrm>
            <a:off x="258098" y="215235"/>
            <a:ext cx="2440857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Regression Model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29036B-42F3-4E75-AF2D-52ABEE68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72" y="2271251"/>
            <a:ext cx="702425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oogle Shape;63;p14">
            <a:extLst>
              <a:ext uri="{FF2B5EF4-FFF2-40B4-BE49-F238E27FC236}">
                <a16:creationId xmlns:a16="http://schemas.microsoft.com/office/drawing/2014/main" id="{B81C2D03-9361-4416-8CEF-B11C47DFEDF2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329A22-91FD-45EF-BBB2-6D9E879093FD}"/>
              </a:ext>
            </a:extLst>
          </p:cNvPr>
          <p:cNvSpPr txBox="1"/>
          <p:nvPr/>
        </p:nvSpPr>
        <p:spPr>
          <a:xfrm>
            <a:off x="2807444" y="1066151"/>
            <a:ext cx="3661847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Overall Model Performance Evaluation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A489D-9926-42D0-A82C-3959AAB85839}"/>
              </a:ext>
            </a:extLst>
          </p:cNvPr>
          <p:cNvSpPr txBox="1"/>
          <p:nvPr/>
        </p:nvSpPr>
        <p:spPr>
          <a:xfrm>
            <a:off x="3097162" y="4784623"/>
            <a:ext cx="3082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dirty="0">
                <a:solidFill>
                  <a:srgbClr val="41021F"/>
                </a:solidFill>
                <a:effectLst/>
                <a:latin typeface="Arial" panose="020B0604020202020204" pitchFamily="34" charset="0"/>
              </a:rPr>
              <a:t>Distributions of Predicted vs Actual Customer LTVs</a:t>
            </a:r>
            <a:endParaRPr lang="en-US" sz="1000" dirty="0">
              <a:solidFill>
                <a:srgbClr val="4102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2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8CE8334D-D3B9-48C9-8BCB-121BC80EAF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098" y="215235"/>
            <a:ext cx="4903788" cy="477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Regression Model – Model Evaluation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Google Shape;63;p14">
            <a:extLst>
              <a:ext uri="{FF2B5EF4-FFF2-40B4-BE49-F238E27FC236}">
                <a16:creationId xmlns:a16="http://schemas.microsoft.com/office/drawing/2014/main" id="{44613800-3CC3-46D6-A639-D96916524A29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729EE7AF-23FD-4C12-9E81-C8A571A6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355" y="938980"/>
            <a:ext cx="2986521" cy="326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180275-3989-4C8F-81FD-88C43CF9A8B4}"/>
              </a:ext>
            </a:extLst>
          </p:cNvPr>
          <p:cNvSpPr txBox="1"/>
          <p:nvPr/>
        </p:nvSpPr>
        <p:spPr>
          <a:xfrm>
            <a:off x="423992" y="1994411"/>
            <a:ext cx="457200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model was able to capture the majority of the top 10 most valued customers, and only </a:t>
            </a:r>
            <a:r>
              <a:rPr lang="en-US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mispredicted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 customers.</a:t>
            </a:r>
            <a:endParaRPr lang="en-US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EAC8B-4CA8-452B-A670-AED87A711B05}"/>
              </a:ext>
            </a:extLst>
          </p:cNvPr>
          <p:cNvSpPr txBox="1"/>
          <p:nvPr/>
        </p:nvSpPr>
        <p:spPr>
          <a:xfrm>
            <a:off x="5791355" y="4294894"/>
            <a:ext cx="31621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dirty="0">
                <a:solidFill>
                  <a:srgbClr val="41021F"/>
                </a:solidFill>
                <a:effectLst/>
                <a:latin typeface="Arial" panose="020B0604020202020204" pitchFamily="34" charset="0"/>
              </a:rPr>
              <a:t>Top 10 Actual vs Predicted Most Valued Customer</a:t>
            </a:r>
            <a:endParaRPr lang="en-US" sz="1000" dirty="0">
              <a:solidFill>
                <a:srgbClr val="4102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3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626008DC-0286-4A4D-84E9-BB1090AFDAB3}"/>
              </a:ext>
            </a:extLst>
          </p:cNvPr>
          <p:cNvSpPr txBox="1">
            <a:spLocks/>
          </p:cNvSpPr>
          <p:nvPr/>
        </p:nvSpPr>
        <p:spPr>
          <a:xfrm>
            <a:off x="330720" y="2080444"/>
            <a:ext cx="4440383" cy="98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Regression Model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– Future Improvements</a:t>
            </a:r>
          </a:p>
        </p:txBody>
      </p:sp>
      <p:cxnSp>
        <p:nvCxnSpPr>
          <p:cNvPr id="9" name="Google Shape;63;p14">
            <a:extLst>
              <a:ext uri="{FF2B5EF4-FFF2-40B4-BE49-F238E27FC236}">
                <a16:creationId xmlns:a16="http://schemas.microsoft.com/office/drawing/2014/main" id="{1675BE7E-BA7D-4CD7-BCDA-1F4E7CCDD200}"/>
              </a:ext>
            </a:extLst>
          </p:cNvPr>
          <p:cNvCxnSpPr>
            <a:cxnSpLocks/>
          </p:cNvCxnSpPr>
          <p:nvPr/>
        </p:nvCxnSpPr>
        <p:spPr>
          <a:xfrm>
            <a:off x="433959" y="2484995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26CA978C-90B5-4322-A160-1678C98C2161}"/>
              </a:ext>
            </a:extLst>
          </p:cNvPr>
          <p:cNvSpPr txBox="1">
            <a:spLocks/>
          </p:cNvSpPr>
          <p:nvPr/>
        </p:nvSpPr>
        <p:spPr>
          <a:xfrm>
            <a:off x="4165719" y="1129500"/>
            <a:ext cx="4742308" cy="2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Fit the model on customer cohorts: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3D60"/>
                </a:solidFill>
                <a:latin typeface="Arial" panose="020B0604020202020204" pitchFamily="34" charset="0"/>
              </a:rPr>
              <a:t>S</a:t>
            </a: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plit by country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Join the model with a linear model with additional features: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3D60"/>
                </a:solidFill>
                <a:latin typeface="Arial" panose="020B0604020202020204" pitchFamily="34" charset="0"/>
              </a:rPr>
              <a:t>W</a:t>
            </a: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ebsite visits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3D60"/>
                </a:solidFill>
                <a:latin typeface="Arial" panose="020B0604020202020204" pitchFamily="34" charset="0"/>
              </a:rPr>
              <a:t>P</a:t>
            </a: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roduct reviews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B3D60"/>
                </a:solidFill>
                <a:latin typeface="Arial" panose="020B0604020202020204" pitchFamily="34" charset="0"/>
              </a:rPr>
              <a:t>C</a:t>
            </a: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hannel of acquisition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8B3D60"/>
                </a:solidFill>
                <a:effectLst/>
                <a:latin typeface="Arial" panose="020B0604020202020204" pitchFamily="34" charset="0"/>
              </a:rPr>
              <a:t>Demographic information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b="0" i="0" u="none" strike="noStrike" dirty="0">
              <a:solidFill>
                <a:srgbClr val="8B3D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4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94FD02-6696-4FDF-A4B5-26B2272D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6052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A4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66935" y="1014050"/>
            <a:ext cx="2430600" cy="6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The Problem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76834" y="1244950"/>
            <a:ext cx="36294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Historical customer lifetime value (LTV) fails to provide insights on the future lifetime value of the customers.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594700" y="1656975"/>
            <a:ext cx="118872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03292" y="953534"/>
            <a:ext cx="1604700" cy="6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41021F"/>
                </a:solidFill>
              </a:rPr>
              <a:t>Our Goal</a:t>
            </a:r>
            <a:endParaRPr sz="2200" dirty="0">
              <a:solidFill>
                <a:srgbClr val="41021F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5044491" y="1350232"/>
            <a:ext cx="36294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u="none" strike="noStrike" dirty="0">
                <a:solidFill>
                  <a:srgbClr val="5F2A42"/>
                </a:solidFill>
                <a:effectLst/>
                <a:latin typeface="Arial" panose="020B0604020202020204" pitchFamily="34" charset="0"/>
              </a:rPr>
              <a:t>Build a supervised classification machine learning model and a regression machine learning model to predict customers’ LTVs based on their shopping behavior.</a:t>
            </a:r>
            <a:endParaRPr dirty="0">
              <a:solidFill>
                <a:srgbClr val="5F2A42"/>
              </a:solidFill>
            </a:endParaRPr>
          </a:p>
        </p:txBody>
      </p:sp>
      <p:cxnSp>
        <p:nvCxnSpPr>
          <p:cNvPr id="66" name="Google Shape;66;p14"/>
          <p:cNvCxnSpPr>
            <a:cxnSpLocks/>
          </p:cNvCxnSpPr>
          <p:nvPr/>
        </p:nvCxnSpPr>
        <p:spPr>
          <a:xfrm>
            <a:off x="5164574" y="1583011"/>
            <a:ext cx="852985" cy="0"/>
          </a:xfrm>
          <a:prstGeom prst="straightConnector1">
            <a:avLst/>
          </a:prstGeom>
          <a:noFill/>
          <a:ln w="12700" cap="flat" cmpd="sng">
            <a:solidFill>
              <a:srgbClr val="41021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075D8BCD-557B-4E60-B7CF-D74BDC4F5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9300" y="522239"/>
            <a:ext cx="1854245" cy="6211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The Data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Google Shape;63;p14">
            <a:extLst>
              <a:ext uri="{FF2B5EF4-FFF2-40B4-BE49-F238E27FC236}">
                <a16:creationId xmlns:a16="http://schemas.microsoft.com/office/drawing/2014/main" id="{DD4DC1BA-16BB-4F0A-A664-BA1BC8D54A75}"/>
              </a:ext>
            </a:extLst>
          </p:cNvPr>
          <p:cNvCxnSpPr>
            <a:cxnSpLocks/>
          </p:cNvCxnSpPr>
          <p:nvPr/>
        </p:nvCxnSpPr>
        <p:spPr>
          <a:xfrm>
            <a:off x="316574" y="1136419"/>
            <a:ext cx="854134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2;p14">
            <a:extLst>
              <a:ext uri="{FF2B5EF4-FFF2-40B4-BE49-F238E27FC236}">
                <a16:creationId xmlns:a16="http://schemas.microsoft.com/office/drawing/2014/main" id="{B46C850F-7E74-46F3-BB21-FCBDC831729A}"/>
              </a:ext>
            </a:extLst>
          </p:cNvPr>
          <p:cNvSpPr txBox="1">
            <a:spLocks/>
          </p:cNvSpPr>
          <p:nvPr/>
        </p:nvSpPr>
        <p:spPr>
          <a:xfrm>
            <a:off x="220524" y="1520020"/>
            <a:ext cx="3894275" cy="2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038" indent="-173038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About the business: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UK-based online retailer – non-contractual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Unique all-occasion gifts</a:t>
            </a:r>
          </a:p>
          <a:p>
            <a:pPr marL="630238" lvl="1" indent="-1730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Many customers are wholesalers</a:t>
            </a: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Time period: 12/01/2009 - 12/09/2011</a:t>
            </a: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Number of records: 1,067,371</a:t>
            </a:r>
            <a:endParaRPr lang="en-US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 of fields: 8</a:t>
            </a: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3038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CA0CF-F8CE-4E57-ADEC-529F26BA12EE}"/>
              </a:ext>
            </a:extLst>
          </p:cNvPr>
          <p:cNvSpPr txBox="1"/>
          <p:nvPr/>
        </p:nvSpPr>
        <p:spPr>
          <a:xfrm>
            <a:off x="5327036" y="3266004"/>
            <a:ext cx="2594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41021F"/>
                </a:solidFill>
              </a:rPr>
              <a:t>Source: </a:t>
            </a:r>
            <a:r>
              <a:rPr lang="en-US" sz="1000" dirty="0">
                <a:solidFill>
                  <a:srgbClr val="41021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</a:t>
            </a:r>
            <a:endParaRPr lang="en-US" sz="1000" dirty="0">
              <a:solidFill>
                <a:srgbClr val="41021F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2319B72-3FEB-4F65-9B08-38D4CA84B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78" y="1669474"/>
            <a:ext cx="4894185" cy="14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A4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1E6A9003-FCAB-4398-8830-DFB46EA3B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37" y="215108"/>
            <a:ext cx="4045200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Exploratary Data Analysis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Google Shape;63;p14">
            <a:extLst>
              <a:ext uri="{FF2B5EF4-FFF2-40B4-BE49-F238E27FC236}">
                <a16:creationId xmlns:a16="http://schemas.microsoft.com/office/drawing/2014/main" id="{EEA79850-FBA7-4001-A6C3-DB88E23BF69B}"/>
              </a:ext>
            </a:extLst>
          </p:cNvPr>
          <p:cNvCxnSpPr>
            <a:cxnSpLocks/>
          </p:cNvCxnSpPr>
          <p:nvPr/>
        </p:nvCxnSpPr>
        <p:spPr>
          <a:xfrm>
            <a:off x="489757" y="693073"/>
            <a:ext cx="234488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9349F-EB07-47E5-9ED1-16D14732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55" y="2660073"/>
            <a:ext cx="6793489" cy="239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10BE67B-80F0-4275-9BDD-9A47043D9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415045"/>
              </p:ext>
            </p:extLst>
          </p:nvPr>
        </p:nvGraphicFramePr>
        <p:xfrm>
          <a:off x="1343891" y="693073"/>
          <a:ext cx="6793489" cy="172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06D3C0D-18BD-4D35-AA9A-6836CF0E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79" y="943041"/>
            <a:ext cx="4079382" cy="325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00803B-B43C-4501-A7D1-3CC551129225}"/>
              </a:ext>
            </a:extLst>
          </p:cNvPr>
          <p:cNvSpPr txBox="1"/>
          <p:nvPr/>
        </p:nvSpPr>
        <p:spPr>
          <a:xfrm>
            <a:off x="234864" y="2233195"/>
            <a:ext cx="3752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Frequency vs 24-Month Customer LTV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Google Shape;61;p14">
            <a:extLst>
              <a:ext uri="{FF2B5EF4-FFF2-40B4-BE49-F238E27FC236}">
                <a16:creationId xmlns:a16="http://schemas.microsoft.com/office/drawing/2014/main" id="{5EBA9162-DEEF-47B5-9BE6-5068F319E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5623" y="215108"/>
            <a:ext cx="4045200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Exploratary Data Analysis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Google Shape;63;p14">
            <a:extLst>
              <a:ext uri="{FF2B5EF4-FFF2-40B4-BE49-F238E27FC236}">
                <a16:creationId xmlns:a16="http://schemas.microsoft.com/office/drawing/2014/main" id="{2BCC2B06-DC86-4760-9A9C-12CFF0F15587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234488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332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C0F5C26-1FB6-451F-BE07-5C602967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98" y="781251"/>
            <a:ext cx="4692338" cy="35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FD4A4E-A05F-4066-844B-CE34F3DC64EC}"/>
              </a:ext>
            </a:extLst>
          </p:cNvPr>
          <p:cNvSpPr txBox="1"/>
          <p:nvPr/>
        </p:nvSpPr>
        <p:spPr>
          <a:xfrm>
            <a:off x="234864" y="2233195"/>
            <a:ext cx="3752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LTVs Grouped by Countries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Google Shape;61;p14">
            <a:extLst>
              <a:ext uri="{FF2B5EF4-FFF2-40B4-BE49-F238E27FC236}">
                <a16:creationId xmlns:a16="http://schemas.microsoft.com/office/drawing/2014/main" id="{DD08B71A-43C3-4770-8C34-2A2E1FCD5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5623" y="215108"/>
            <a:ext cx="4045200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Exploratary Data Analysis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Google Shape;63;p14">
            <a:extLst>
              <a:ext uri="{FF2B5EF4-FFF2-40B4-BE49-F238E27FC236}">
                <a16:creationId xmlns:a16="http://schemas.microsoft.com/office/drawing/2014/main" id="{D1CC8415-FCF8-44C3-93CE-329772DA0D49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234488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25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FD7970-1D3D-4638-86D2-DEE87EAE2125}"/>
              </a:ext>
            </a:extLst>
          </p:cNvPr>
          <p:cNvSpPr/>
          <p:nvPr/>
        </p:nvSpPr>
        <p:spPr>
          <a:xfrm>
            <a:off x="2684208" y="931996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Recency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73263D-7957-4EDB-9FB3-5284532CBEED}"/>
              </a:ext>
            </a:extLst>
          </p:cNvPr>
          <p:cNvSpPr/>
          <p:nvPr/>
        </p:nvSpPr>
        <p:spPr>
          <a:xfrm>
            <a:off x="2684208" y="1595868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0169CC-61BD-492F-95CF-0E1404085DD7}"/>
              </a:ext>
            </a:extLst>
          </p:cNvPr>
          <p:cNvSpPr/>
          <p:nvPr/>
        </p:nvSpPr>
        <p:spPr>
          <a:xfrm>
            <a:off x="2684208" y="2259740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Monetary 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0EA124-0BF2-4F5F-AE59-A45EC7707CFE}"/>
              </a:ext>
            </a:extLst>
          </p:cNvPr>
          <p:cNvSpPr/>
          <p:nvPr/>
        </p:nvSpPr>
        <p:spPr>
          <a:xfrm>
            <a:off x="4930879" y="931996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Recency Score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A13793-9C68-4CB6-98B4-26CA7E2DA2DC}"/>
              </a:ext>
            </a:extLst>
          </p:cNvPr>
          <p:cNvSpPr/>
          <p:nvPr/>
        </p:nvSpPr>
        <p:spPr>
          <a:xfrm>
            <a:off x="4930879" y="1595868"/>
            <a:ext cx="1069258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Score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A856C5-1809-4A05-965B-4333FF73101A}"/>
              </a:ext>
            </a:extLst>
          </p:cNvPr>
          <p:cNvSpPr/>
          <p:nvPr/>
        </p:nvSpPr>
        <p:spPr>
          <a:xfrm>
            <a:off x="4930879" y="2259740"/>
            <a:ext cx="1177412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Monetary Value Score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3D907-26F4-4D4D-8086-75A268C0F98A}"/>
              </a:ext>
            </a:extLst>
          </p:cNvPr>
          <p:cNvSpPr/>
          <p:nvPr/>
        </p:nvSpPr>
        <p:spPr>
          <a:xfrm>
            <a:off x="7605253" y="1548629"/>
            <a:ext cx="1155290" cy="572308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RFM Score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E86834-4F24-4920-AC05-228BDA0882F9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>
            <a:off x="3753466" y="1170911"/>
            <a:ext cx="1177413" cy="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018EC6-B1B0-4ACA-A248-996FC603F94E}"/>
              </a:ext>
            </a:extLst>
          </p:cNvPr>
          <p:cNvCxnSpPr/>
          <p:nvPr/>
        </p:nvCxnSpPr>
        <p:spPr>
          <a:xfrm>
            <a:off x="3753466" y="1839505"/>
            <a:ext cx="1177413" cy="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027EC4-1BC8-445A-8764-57CAEBADD3B2}"/>
              </a:ext>
            </a:extLst>
          </p:cNvPr>
          <p:cNvCxnSpPr/>
          <p:nvPr/>
        </p:nvCxnSpPr>
        <p:spPr>
          <a:xfrm>
            <a:off x="3753466" y="2503182"/>
            <a:ext cx="1177413" cy="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132718-70AE-43FA-A2DD-5184849E3513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flipH="1" flipV="1">
            <a:off x="6000137" y="1170911"/>
            <a:ext cx="1605116" cy="663872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CEA1DD-903A-4ECA-9D01-10CF2F080345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6000137" y="1834783"/>
            <a:ext cx="1605116" cy="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BECE7B-9506-4DE0-8AA7-7A9A53B32F8E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108291" y="1834783"/>
            <a:ext cx="1496962" cy="663872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97C17A3-90EF-43D5-AE42-DC2EC56A6949}"/>
              </a:ext>
            </a:extLst>
          </p:cNvPr>
          <p:cNvSpPr/>
          <p:nvPr/>
        </p:nvSpPr>
        <p:spPr>
          <a:xfrm>
            <a:off x="2883311" y="3827685"/>
            <a:ext cx="1360544" cy="539152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21-Month LTV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2CD9EE-61DB-4DC8-98C2-79F5C72A6D7F}"/>
              </a:ext>
            </a:extLst>
          </p:cNvPr>
          <p:cNvSpPr/>
          <p:nvPr/>
        </p:nvSpPr>
        <p:spPr>
          <a:xfrm>
            <a:off x="6832190" y="3279210"/>
            <a:ext cx="1272050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– Low LTV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A4F1CA-89D5-4CFE-8752-C26C349F8855}"/>
              </a:ext>
            </a:extLst>
          </p:cNvPr>
          <p:cNvSpPr/>
          <p:nvPr/>
        </p:nvSpPr>
        <p:spPr>
          <a:xfrm>
            <a:off x="6832189" y="3858346"/>
            <a:ext cx="1272051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– Mid LTV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D0F4C9-2236-4A6A-B1FE-B8A9EF96EB84}"/>
              </a:ext>
            </a:extLst>
          </p:cNvPr>
          <p:cNvSpPr/>
          <p:nvPr/>
        </p:nvSpPr>
        <p:spPr>
          <a:xfrm>
            <a:off x="6832188" y="4452555"/>
            <a:ext cx="1272052" cy="477830"/>
          </a:xfrm>
          <a:prstGeom prst="rect">
            <a:avLst/>
          </a:prstGeom>
          <a:solidFill>
            <a:srgbClr val="8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– High LTV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402D46-5D8B-43A7-9795-F385F4F54564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4243855" y="3518125"/>
            <a:ext cx="2588335" cy="579136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030D10-50BE-4729-BD1A-B9189E59D579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4243855" y="4097261"/>
            <a:ext cx="2588333" cy="594209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850478-B7A4-4770-96DF-8C4C9A2697FF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>
            <a:off x="4243855" y="4097261"/>
            <a:ext cx="2588334" cy="0"/>
          </a:xfrm>
          <a:prstGeom prst="line">
            <a:avLst/>
          </a:prstGeom>
          <a:ln w="12700">
            <a:solidFill>
              <a:srgbClr val="8B3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ADBAD1E-2218-4513-9E61-9B20B10863EF}"/>
              </a:ext>
            </a:extLst>
          </p:cNvPr>
          <p:cNvSpPr txBox="1"/>
          <p:nvPr/>
        </p:nvSpPr>
        <p:spPr>
          <a:xfrm>
            <a:off x="360217" y="1630698"/>
            <a:ext cx="1496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bg1">
                    <a:lumMod val="85000"/>
                  </a:schemeClr>
                </a:solidFill>
              </a:rPr>
              <a:t>Features</a:t>
            </a:r>
            <a:endParaRPr 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A1FDDC-1A89-4B6D-805D-0F2EBB15ED65}"/>
              </a:ext>
            </a:extLst>
          </p:cNvPr>
          <p:cNvSpPr txBox="1"/>
          <p:nvPr/>
        </p:nvSpPr>
        <p:spPr>
          <a:xfrm>
            <a:off x="360217" y="3897206"/>
            <a:ext cx="1496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8B3D60"/>
                </a:solidFill>
              </a:rPr>
              <a:t>Label</a:t>
            </a:r>
            <a:endParaRPr lang="en-US" sz="1200" b="1" dirty="0">
              <a:solidFill>
                <a:srgbClr val="8B3D60"/>
              </a:solidFill>
            </a:endParaRPr>
          </a:p>
        </p:txBody>
      </p:sp>
      <p:sp>
        <p:nvSpPr>
          <p:cNvPr id="80" name="Google Shape;61;p14">
            <a:extLst>
              <a:ext uri="{FF2B5EF4-FFF2-40B4-BE49-F238E27FC236}">
                <a16:creationId xmlns:a16="http://schemas.microsoft.com/office/drawing/2014/main" id="{4C713698-FDB7-4DC5-9D60-FCAD8FE4C4BB}"/>
              </a:ext>
            </a:extLst>
          </p:cNvPr>
          <p:cNvSpPr txBox="1">
            <a:spLocks/>
          </p:cNvSpPr>
          <p:nvPr/>
        </p:nvSpPr>
        <p:spPr>
          <a:xfrm>
            <a:off x="0" y="215108"/>
            <a:ext cx="3212683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/>
              <a:t>Classification Model</a:t>
            </a:r>
          </a:p>
        </p:txBody>
      </p:sp>
      <p:cxnSp>
        <p:nvCxnSpPr>
          <p:cNvPr id="81" name="Google Shape;63;p14">
            <a:extLst>
              <a:ext uri="{FF2B5EF4-FFF2-40B4-BE49-F238E27FC236}">
                <a16:creationId xmlns:a16="http://schemas.microsoft.com/office/drawing/2014/main" id="{A1CCC2D7-F815-4A1E-A251-FFAEFB8B5C31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880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E8721AC-62CA-49B8-9301-DD2E8CBCC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40" y="1130690"/>
            <a:ext cx="4890180" cy="29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B7486620-5278-409C-9D1D-36EFC45BAC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5108"/>
            <a:ext cx="3212683" cy="477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Classification Model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Google Shape;63;p14">
            <a:extLst>
              <a:ext uri="{FF2B5EF4-FFF2-40B4-BE49-F238E27FC236}">
                <a16:creationId xmlns:a16="http://schemas.microsoft.com/office/drawing/2014/main" id="{5DE648F5-8DEA-46EA-BEEB-67B2D18C0BBC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78353F-8B60-491B-BBA4-57B527182AAA}"/>
              </a:ext>
            </a:extLst>
          </p:cNvPr>
          <p:cNvSpPr txBox="1"/>
          <p:nvPr/>
        </p:nvSpPr>
        <p:spPr>
          <a:xfrm>
            <a:off x="677315" y="2402473"/>
            <a:ext cx="2832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RFM Score vs 21-Month LTV</a:t>
            </a:r>
          </a:p>
        </p:txBody>
      </p:sp>
    </p:spTree>
    <p:extLst>
      <p:ext uri="{BB962C8B-B14F-4D97-AF65-F5344CB8AC3E}">
        <p14:creationId xmlns:p14="http://schemas.microsoft.com/office/powerpoint/2010/main" val="5515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5460168-8053-42FD-8E48-B4245E5C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3" y="3358454"/>
            <a:ext cx="8298634" cy="14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9C3FDCB3-EAFF-4C07-A14D-67ACA9A07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5900"/>
            <a:ext cx="5508524" cy="477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85000"/>
                  </a:schemeClr>
                </a:solidFill>
              </a:rPr>
              <a:t>Classification Model – Model Selection</a:t>
            </a:r>
            <a:endParaRPr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Google Shape;63;p14">
            <a:extLst>
              <a:ext uri="{FF2B5EF4-FFF2-40B4-BE49-F238E27FC236}">
                <a16:creationId xmlns:a16="http://schemas.microsoft.com/office/drawing/2014/main" id="{A1C17371-5795-482E-865D-646029EB03FE}"/>
              </a:ext>
            </a:extLst>
          </p:cNvPr>
          <p:cNvCxnSpPr>
            <a:cxnSpLocks/>
          </p:cNvCxnSpPr>
          <p:nvPr/>
        </p:nvCxnSpPr>
        <p:spPr>
          <a:xfrm>
            <a:off x="360217" y="693073"/>
            <a:ext cx="1903660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57CEEC-981B-4217-8CA1-B3BF4911D59B}"/>
              </a:ext>
            </a:extLst>
          </p:cNvPr>
          <p:cNvSpPr txBox="1"/>
          <p:nvPr/>
        </p:nvSpPr>
        <p:spPr>
          <a:xfrm>
            <a:off x="367591" y="1037790"/>
            <a:ext cx="7935751" cy="139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Naïve Bayes and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XGBoost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models were selected for further evaluation based on: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Balanced accuracy</a:t>
            </a:r>
          </a:p>
          <a:p>
            <a:pPr marL="285750" lvl="8" indent="-285750">
              <a:lnSpc>
                <a:spcPct val="150000"/>
              </a:lnSpc>
              <a:buClr>
                <a:schemeClr val="bg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Macro-averaged precision, recall, F1</a:t>
            </a:r>
          </a:p>
          <a:p>
            <a:pPr marL="285750" lvl="7" indent="-285750">
              <a:lnSpc>
                <a:spcPct val="150000"/>
              </a:lnSpc>
              <a:buClr>
                <a:schemeClr val="bg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+mn-lt"/>
              </a:rPr>
              <a:t>ROC-AUC using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+mn-lt"/>
              </a:rPr>
              <a:t>OvO</a:t>
            </a:r>
            <a:r>
              <a:rPr lang="en-US" b="0" i="0" dirty="0">
                <a:solidFill>
                  <a:schemeClr val="bg1"/>
                </a:solidFill>
                <a:effectLst/>
                <a:latin typeface="+mn-lt"/>
              </a:rPr>
              <a:t> scheme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8229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807</Words>
  <Application>Microsoft Office PowerPoint</Application>
  <PresentationFormat>On-screen Show (16:9)</PresentationFormat>
  <Paragraphs>118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Helvetica Neue</vt:lpstr>
      <vt:lpstr>Lato</vt:lpstr>
      <vt:lpstr>Arial</vt:lpstr>
      <vt:lpstr>Wingdings</vt:lpstr>
      <vt:lpstr>Simple Light</vt:lpstr>
      <vt:lpstr>Customer Lifetime Value Prediction</vt:lpstr>
      <vt:lpstr>The Problem</vt:lpstr>
      <vt:lpstr>The Data</vt:lpstr>
      <vt:lpstr>Exploratary Data Analysis</vt:lpstr>
      <vt:lpstr>Exploratary Data Analysis</vt:lpstr>
      <vt:lpstr>Exploratary Data Analysis</vt:lpstr>
      <vt:lpstr>PowerPoint Presentation</vt:lpstr>
      <vt:lpstr>Classification Model</vt:lpstr>
      <vt:lpstr>Classification Model – Model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Model – Model Evaluation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 Prediction</dc:title>
  <cp:lastModifiedBy>Billy Wahng</cp:lastModifiedBy>
  <cp:revision>47</cp:revision>
  <dcterms:modified xsi:type="dcterms:W3CDTF">2020-08-06T07:38:31Z</dcterms:modified>
</cp:coreProperties>
</file>