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DBE0-513E-4F6A-93EB-5FA998209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B6254-C906-41B2-ACA8-F232C89F8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006E-8191-44A9-A647-5D43D3D8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29F9-8AB0-474E-A9BA-3E22084270DE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54AC-7E08-46BE-8932-E781A253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7C62B-A6BF-4450-A24E-DF6BF13C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7CE9-60FE-4F6D-B978-924F281D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6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8C2A-4BC6-4414-9EF3-D40F91A5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BCE54-33BA-4BA4-B52F-3F0E8CECF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5A46F-0973-4035-97B3-3FDE46D3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29F9-8AB0-474E-A9BA-3E22084270DE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E7D50-1763-4D5C-BF22-5F1F28F5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D3F18-BBFD-4522-8482-6E3C0116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7CE9-60FE-4F6D-B978-924F281D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6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8659B-250B-4FEC-B9AD-D68B45C40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5F9DC-18F6-4922-AA9D-A502A5BDC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A311F-3CA6-45D6-B20B-E8AC4667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29F9-8AB0-474E-A9BA-3E22084270DE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DC821-5080-4F8D-A7AD-E06F5A17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2C8A3-7615-45D7-9A78-9AE0940E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7CE9-60FE-4F6D-B978-924F281D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1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2B8E-E8B4-4965-ADA9-B073A2214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2BBA3-2535-4B83-9E46-430F8435E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5C6BF-0E24-4D89-A5DA-E70BDA22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29F9-8AB0-474E-A9BA-3E22084270DE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11D6A-A6AC-4D56-BB01-0C055A7E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4D962-A286-41CB-ACC6-214FF1C4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7CE9-60FE-4F6D-B978-924F281D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1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5D97-39B2-443D-948B-AC45BF95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F9C8D-F851-4A6F-94D1-B673F81EE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23DAB-19EA-435A-8E74-3409FAA4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29F9-8AB0-474E-A9BA-3E22084270DE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6189B-3C1F-4564-8D45-DACF03E0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039A0-7BA2-47F7-9DAA-403C23FA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7CE9-60FE-4F6D-B978-924F281D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2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F1C0-7C7B-4AC5-84C8-7CAEE06C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8C289-E9FC-4FF1-AC3F-EB2FB6D3B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106DB-E62C-4C4E-A4A0-99FACEF7A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6964B-E37F-4E36-99E2-890362E3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29F9-8AB0-474E-A9BA-3E22084270DE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AE289-3B85-4140-85F9-65BB9C29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97E97-C577-424F-BC64-55D9C1D1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7CE9-60FE-4F6D-B978-924F281D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1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3351-47E4-4F70-8589-A87C0F93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81D6F-4B88-403F-82F5-2D1E02804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B5562-88F3-44C1-8336-3ADB21545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5FF4B-A6BA-4610-8C2B-1B6B5E76B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B7BA8-B4B4-42A1-9C9E-07DB9C511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BC01BF-339A-4DEA-834D-CADDC0B7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29F9-8AB0-474E-A9BA-3E22084270DE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381E5-8E08-4F9A-9929-D9157811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44C8D-458C-4312-A716-1548AAD2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7CE9-60FE-4F6D-B978-924F281D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7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B902-4E83-4C05-B4E9-BA51BFA5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EED42-FE1F-42C9-9AEA-AD2FE18D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29F9-8AB0-474E-A9BA-3E22084270DE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633E3-40DA-43B9-B485-FEB13DEA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BC987-3D34-4D1E-9AF0-33A7AFEE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7CE9-60FE-4F6D-B978-924F281D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F2FD8E-7DCA-4B11-BB25-CED5967A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29F9-8AB0-474E-A9BA-3E22084270DE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5EEE3-FCD8-4803-B630-EDFA2534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08E26-50E6-4F82-A8E3-DDAF1347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7CE9-60FE-4F6D-B978-924F281D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579-8944-4EC2-B027-11F7561AA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45DB-FB71-4D51-BFA4-9B5387D04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9F073-F1CA-446C-822A-03A8CC6DB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85500-A68E-4D82-AEC9-70D7678D5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29F9-8AB0-474E-A9BA-3E22084270DE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2D653-93DF-4F40-BB64-446F15A79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4B393-B93D-4E1E-BCA2-35ADD700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7CE9-60FE-4F6D-B978-924F281D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A86E-A50E-4B0F-9BE9-28A6B89E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8328E-D068-4961-98C5-BEB92B5FF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AB76A-9DCD-4BEB-B0F3-1203803FA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07D47-B12E-4D2A-BEA0-A5189759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29F9-8AB0-474E-A9BA-3E22084270DE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7ECDF-3B8F-48E1-A3B6-0A8ED0D1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73D6C-E9E9-44B6-9919-2B89581D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7CE9-60FE-4F6D-B978-924F281D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0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D2F00-48AC-4D16-820A-7AAE66DC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0B6E1-5FFC-4B24-9368-152136ADD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FC0B-C3DB-427B-BBF9-63149416A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C29F9-8AB0-474E-A9BA-3E22084270DE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2C9C0-D288-4A1F-BD4D-0F577BD89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8F503-4699-4333-A6D5-F38A47297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E7CE9-60FE-4F6D-B978-924F281D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7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C8F81B-247C-4BBE-B1EB-87BB33C8A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755226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C6DBD-7CE0-4FCF-8781-7442B8B2E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446" y="640081"/>
            <a:ext cx="6274590" cy="3849244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A5419-A35A-4414-B783-9456848EF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446" y="4627755"/>
            <a:ext cx="6274590" cy="1590165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Guided Capstone</a:t>
            </a:r>
          </a:p>
        </p:txBody>
      </p:sp>
      <p:pic>
        <p:nvPicPr>
          <p:cNvPr id="7" name="Picture 6" descr="A sign on the side of a snow covered mountain&#10;&#10;Description automatically generated">
            <a:extLst>
              <a:ext uri="{FF2B5EF4-FFF2-40B4-BE49-F238E27FC236}">
                <a16:creationId xmlns:a16="http://schemas.microsoft.com/office/drawing/2014/main" id="{58A43ADC-C7BE-4787-8BDB-67C97920A9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" r="-2" b="-2"/>
          <a:stretch/>
        </p:blipFill>
        <p:spPr>
          <a:xfrm>
            <a:off x="7552944" y="10"/>
            <a:ext cx="4636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1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D139-C67A-4A7B-9827-DED92A66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n-US" sz="3600" dirty="0"/>
              <a:t>Problem Identification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954BA-D331-41CB-B5AD-F10C3D6BA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ffectLst/>
                <a:ea typeface="DengXian" panose="02010600030101010101" pitchFamily="2" charset="-122"/>
              </a:rPr>
              <a:t>The new chair lift Big Mountain Resort has recently installed  increases their operating costs by $1,540,000 this season.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effectLst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ffectLst/>
                <a:ea typeface="DengXian" panose="02010600030101010101" pitchFamily="2" charset="-122"/>
              </a:rPr>
              <a:t>Through this project we investigated what options does Big Mountain Resort has to recoup this cost.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ffectLst/>
                <a:ea typeface="DengXian" panose="02010600030101010101" pitchFamily="2" charset="-122"/>
              </a:rPr>
              <a:t>We focused on </a:t>
            </a:r>
            <a:r>
              <a:rPr lang="en-US" sz="2400" dirty="0">
                <a:solidFill>
                  <a:schemeClr val="bg1"/>
                </a:solidFill>
                <a:ea typeface="DengXian" panose="02010600030101010101" pitchFamily="2" charset="-122"/>
              </a:rPr>
              <a:t>building a model to </a:t>
            </a:r>
            <a:r>
              <a:rPr lang="en-US" sz="2400" dirty="0">
                <a:solidFill>
                  <a:schemeClr val="bg1"/>
                </a:solidFill>
                <a:effectLst/>
                <a:ea typeface="DengXian" panose="02010600030101010101" pitchFamily="2" charset="-122"/>
              </a:rPr>
              <a:t>predict the adult weekend price for Big Mountain Resort based on the given resort characteristics.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09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B1AE5-0A3B-4154-A023-B6BD01F4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529884"/>
            <a:ext cx="5806440" cy="109633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303030"/>
                </a:solidFill>
              </a:rPr>
              <a:t>Recommendation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B9472F-A092-4C71-AA85-44F770F6FC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579" y="965200"/>
            <a:ext cx="6029277" cy="3989067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43BFE-DF07-43B8-A59E-5DAD88588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Big Mountain Resort (the black dot) has one of the largest skiable area among all the resorts, but its adult weekend ticket price is relatively low.</a:t>
            </a:r>
          </a:p>
          <a:p>
            <a:pPr marL="0" indent="0">
              <a:buNone/>
            </a:pPr>
            <a:r>
              <a:rPr lang="en-US" sz="2000" dirty="0"/>
              <a:t>Our recommendation:</a:t>
            </a:r>
          </a:p>
          <a:p>
            <a:r>
              <a:rPr lang="en-US" sz="2000" dirty="0"/>
              <a:t>Raise adult weekend price from $81 to $96.</a:t>
            </a:r>
          </a:p>
          <a:p>
            <a:pPr marL="0" indent="0">
              <a:buNone/>
            </a:pPr>
            <a:r>
              <a:rPr lang="en-US" sz="2000" dirty="0"/>
              <a:t>Expected increase in revenue:</a:t>
            </a:r>
          </a:p>
          <a:p>
            <a:r>
              <a:rPr lang="en-US" sz="2000" dirty="0"/>
              <a:t>$4,500,000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853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2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0B977-8A17-401B-9EB6-549E3B8BE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303030"/>
                </a:solidFill>
              </a:rPr>
              <a:t>Modeling Results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BE7E96-0231-43BE-B006-8B39BF6A9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240" y="690106"/>
            <a:ext cx="7589520" cy="15982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7E3D73-7CFF-4340-A672-636EE90D4E54}"/>
              </a:ext>
            </a:extLst>
          </p:cNvPr>
          <p:cNvSpPr txBox="1"/>
          <p:nvPr/>
        </p:nvSpPr>
        <p:spPr>
          <a:xfrm>
            <a:off x="1492897" y="2894183"/>
            <a:ext cx="10263674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Model 1: Price prediction model with all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Model 2: Price prediction model without the ‘state’ feature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Model 3: Price prediction model without the ‘state’, ‘</a:t>
            </a:r>
            <a:r>
              <a:rPr lang="en-US" sz="2000" dirty="0" err="1"/>
              <a:t>summit_elev</a:t>
            </a:r>
            <a:r>
              <a:rPr lang="en-US" sz="2000" dirty="0"/>
              <a:t>’, and ‘</a:t>
            </a:r>
            <a:r>
              <a:rPr lang="en-US" sz="2000" dirty="0" err="1"/>
              <a:t>base_elev</a:t>
            </a:r>
            <a:r>
              <a:rPr lang="en-US" sz="2000" dirty="0"/>
              <a:t>’ features </a:t>
            </a:r>
          </a:p>
        </p:txBody>
      </p:sp>
    </p:spTree>
    <p:extLst>
      <p:ext uri="{BB962C8B-B14F-4D97-AF65-F5344CB8AC3E}">
        <p14:creationId xmlns:p14="http://schemas.microsoft.com/office/powerpoint/2010/main" val="266808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1D0C-B113-415A-AE28-CF8154BF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n-US" sz="3600" dirty="0"/>
              <a:t>Summary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E001A-1DBF-40C8-9574-A05039C2F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By increasing adult weekend price from $81 to $96, Big Mountain Resort can expect $4,500,000 increase in revenue, assuming: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The number of visitors will not be affected by the price change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Among the 350,000 visitors of Big Mountain Resort, 300,000 of them are adults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Each adult visitor visits the resort over the weekend at least one day during the entire season</a:t>
            </a:r>
          </a:p>
        </p:txBody>
      </p:sp>
    </p:spTree>
    <p:extLst>
      <p:ext uri="{BB962C8B-B14F-4D97-AF65-F5344CB8AC3E}">
        <p14:creationId xmlns:p14="http://schemas.microsoft.com/office/powerpoint/2010/main" val="2485174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Big Mountain Resort</vt:lpstr>
      <vt:lpstr>Problem Identification</vt:lpstr>
      <vt:lpstr>Recommendation</vt:lpstr>
      <vt:lpstr>Modeling Results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Billy Wahng</dc:creator>
  <cp:lastModifiedBy>Billy Wahng</cp:lastModifiedBy>
  <cp:revision>1</cp:revision>
  <dcterms:created xsi:type="dcterms:W3CDTF">2020-08-08T06:01:36Z</dcterms:created>
  <dcterms:modified xsi:type="dcterms:W3CDTF">2020-08-08T06:05:01Z</dcterms:modified>
</cp:coreProperties>
</file>