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
      <p:font typeface="Roboto"/>
      <p:regular r:id="rId43"/>
      <p:bold r:id="rId44"/>
      <p:italic r:id="rId45"/>
      <p:boldItalic r:id="rId46"/>
    </p:embeddedFont>
    <p:embeddedFont>
      <p:font typeface="Open Sans SemiBold"/>
      <p:regular r:id="rId47"/>
      <p:bold r:id="rId48"/>
      <p:italic r:id="rId49"/>
      <p:boldItalic r:id="rId50"/>
    </p:embeddedFont>
    <p:embeddedFont>
      <p:font typeface="Roboto Mono"/>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9" roundtripDataSignature="AMtx7miucaNik2n8soa8fYzHWJY20oYN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42" Type="http://schemas.openxmlformats.org/officeDocument/2006/relationships/font" Target="fonts/ProximaNova-boldItalic.fntdata"/><Relationship Id="rId41" Type="http://schemas.openxmlformats.org/officeDocument/2006/relationships/font" Target="fonts/ProximaNova-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SemiBold-bold.fntdata"/><Relationship Id="rId47" Type="http://schemas.openxmlformats.org/officeDocument/2006/relationships/font" Target="fonts/OpenSansSemiBold-regular.fntdata"/><Relationship Id="rId49" Type="http://schemas.openxmlformats.org/officeDocument/2006/relationships/font" Target="fonts/OpenSans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ProximaNova-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regular.fntdata"/><Relationship Id="rId50" Type="http://schemas.openxmlformats.org/officeDocument/2006/relationships/font" Target="fonts/OpenSansSemiBold-boldItalic.fntdata"/><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6.xml"/><Relationship Id="rId55" Type="http://schemas.openxmlformats.org/officeDocument/2006/relationships/font" Target="fonts/OpenSans-regular.fntdata"/><Relationship Id="rId10" Type="http://schemas.openxmlformats.org/officeDocument/2006/relationships/slide" Target="slides/slide5.xml"/><Relationship Id="rId54" Type="http://schemas.openxmlformats.org/officeDocument/2006/relationships/font" Target="fonts/RobotoMono-boldItalic.fntdata"/><Relationship Id="rId13" Type="http://schemas.openxmlformats.org/officeDocument/2006/relationships/slide" Target="slides/slide8.xml"/><Relationship Id="rId57" Type="http://schemas.openxmlformats.org/officeDocument/2006/relationships/font" Target="fonts/OpenSans-italic.fntdata"/><Relationship Id="rId12" Type="http://schemas.openxmlformats.org/officeDocument/2006/relationships/slide" Target="slides/slide7.xml"/><Relationship Id="rId56" Type="http://schemas.openxmlformats.org/officeDocument/2006/relationships/font" Target="fonts/OpenSans-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bugabagi.blogspot.com/2020/03/notasi-penulisan-algoritma-deskriptif.html#:~:text=Notasi%20algoritma%20adalah%20hal%20dasar,suatu%20program%20yang%20akan%20dibangun.&amp;text=Tidak%20ada%20aturan%20yang%20baku,adalah%20mudah%20dibaca%20dan%20dipahami."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knojurnal.com/pengertian-algoritma-pemrograman/#:~:text=Dalam%20matematika%20dan%20ilmu%20komputer,untuk%20menyelesaikan%20masalah%20pemrograman%20komputer."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Oke pada pertemuan minggu pertama ini kita akan membahas computer science,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050">
                <a:solidFill>
                  <a:srgbClr val="656565"/>
                </a:solidFill>
                <a:highlight>
                  <a:srgbClr val="FFFFFF"/>
                </a:highlight>
              </a:rPr>
              <a:t>Notasi algoritma adalah hal dasar yang musti diketahui oleh setiap orang yang membangun suatu program, karena dalam notasi algoritma itulah terdapat kerangka-kerangka suatu program yang akan dibangun. </a:t>
            </a:r>
            <a:endParaRPr sz="1050">
              <a:solidFill>
                <a:srgbClr val="656565"/>
              </a:solidFill>
              <a:highlight>
                <a:srgbClr val="FFFFFF"/>
              </a:highlight>
            </a:endParaRPr>
          </a:p>
          <a:p>
            <a:pPr indent="0" lvl="0" marL="0" rtl="0" algn="l">
              <a:lnSpc>
                <a:spcPct val="115000"/>
              </a:lnSpc>
              <a:spcBef>
                <a:spcPts val="1100"/>
              </a:spcBef>
              <a:spcAft>
                <a:spcPts val="0"/>
              </a:spcAft>
              <a:buSzPts val="1100"/>
              <a:buNone/>
            </a:pPr>
            <a:r>
              <a:rPr lang="en" u="sng">
                <a:solidFill>
                  <a:schemeClr val="hlink"/>
                </a:solidFill>
                <a:hlinkClick r:id="rId2"/>
              </a:rPr>
              <a:t>https://blogbugabagi.blogspot.com/2020/03/notasi-penulisan-algoritma-deskriptif.html#:~:text=Notasi%20algoritma%20adalah%20hal%20dasar,suatu%20program%20yang%20akan%20dibangun.&amp;text=Tidak%20ada%20aturan%20yang%20baku,adalah%20mudah%20dibaca%20dan%20dipahami.</a:t>
            </a:r>
            <a:endParaRPr sz="1050">
              <a:solidFill>
                <a:srgbClr val="656565"/>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br>
              <a:rPr lang="en" sz="1150">
                <a:solidFill>
                  <a:srgbClr val="222222"/>
                </a:solidFill>
                <a:highlight>
                  <a:srgbClr val="FAFAFA"/>
                </a:highlight>
              </a:rPr>
            </a:br>
            <a:r>
              <a:rPr lang="en" sz="1150">
                <a:solidFill>
                  <a:srgbClr val="222222"/>
                </a:solidFill>
                <a:highlight>
                  <a:srgbClr val="FAFAFA"/>
                </a:highlight>
              </a:rPr>
              <a:t>Pseudocode adalah cara penulisan algoritma yang hampir menyerupai Bahasa Pemrograman, namun Pseudocode ditulis lebih sederhana dengan menggunakan bahasa baku yang mudah dipahami oleh manusia</a:t>
            </a:r>
            <a:endParaRPr sz="1150">
              <a:solidFill>
                <a:srgbClr val="222222"/>
              </a:solidFill>
              <a:highlight>
                <a:srgbClr val="FAFAFA"/>
              </a:highlight>
            </a:endParaRPr>
          </a:p>
          <a:p>
            <a:pPr indent="0" lvl="0" marL="0" rtl="0" algn="l">
              <a:lnSpc>
                <a:spcPct val="115000"/>
              </a:lnSpc>
              <a:spcBef>
                <a:spcPts val="1100"/>
              </a:spcBef>
              <a:spcAft>
                <a:spcPts val="1100"/>
              </a:spcAft>
              <a:buSzPts val="1100"/>
              <a:buNone/>
            </a:pPr>
            <a:r>
              <a:rPr lang="en" sz="1150">
                <a:solidFill>
                  <a:srgbClr val="222222"/>
                </a:solidFill>
                <a:highlight>
                  <a:srgbClr val="FAFAFA"/>
                </a:highlight>
              </a:rPr>
              <a:t>tujuan menggunakan Pseudocode dalam mendeskripsikan suatu algoritma supaya programer dapat memahami suatu kerangka awal (ide) suatu program dengan jelas, meskipun programmer tersebut belum bisa memahami bahasa pemrograman yang akan digunakan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Seperti biasa, ada peraturan yang harus di ikuti atau di taati oleh semua orang yang berada dikelas ini,</a:t>
            </a:r>
            <a:endParaRPr/>
          </a:p>
          <a:p>
            <a:pPr indent="0" lvl="0" marL="0" rtl="0" algn="l">
              <a:lnSpc>
                <a:spcPct val="100000"/>
              </a:lnSpc>
              <a:spcBef>
                <a:spcPts val="0"/>
              </a:spcBef>
              <a:spcAft>
                <a:spcPts val="0"/>
              </a:spcAft>
              <a:buSzPts val="1100"/>
              <a:buNone/>
            </a:pPr>
            <a:r>
              <a:rPr lang="en"/>
              <a:t>Dari absen tentunya,</a:t>
            </a:r>
            <a:endParaRPr/>
          </a:p>
          <a:p>
            <a:pPr indent="0" lvl="0" marL="0" rtl="0" algn="l">
              <a:lnSpc>
                <a:spcPct val="100000"/>
              </a:lnSpc>
              <a:spcBef>
                <a:spcPts val="0"/>
              </a:spcBef>
              <a:spcAft>
                <a:spcPts val="0"/>
              </a:spcAft>
              <a:buSzPts val="1100"/>
              <a:buNone/>
            </a:pPr>
            <a:r>
              <a:rPr lang="en"/>
              <a:t>Mengikuti peraturan yang ada,</a:t>
            </a:r>
            <a:endParaRPr/>
          </a:p>
          <a:p>
            <a:pPr indent="0" lvl="0" marL="0" rtl="0" algn="l">
              <a:lnSpc>
                <a:spcPct val="100000"/>
              </a:lnSpc>
              <a:spcBef>
                <a:spcPts val="0"/>
              </a:spcBef>
              <a:spcAft>
                <a:spcPts val="0"/>
              </a:spcAft>
              <a:buSzPts val="1100"/>
              <a:buNone/>
            </a:pPr>
            <a:r>
              <a:rPr lang="en"/>
              <a:t>Boleh bertanya apa saja,</a:t>
            </a:r>
            <a:endParaRPr/>
          </a:p>
          <a:p>
            <a:pPr indent="0" lvl="0" marL="0" rtl="0" algn="l">
              <a:lnSpc>
                <a:spcPct val="100000"/>
              </a:lnSpc>
              <a:spcBef>
                <a:spcPts val="0"/>
              </a:spcBef>
              <a:spcAft>
                <a:spcPts val="0"/>
              </a:spcAft>
              <a:buSzPts val="1100"/>
              <a:buNone/>
            </a:pPr>
            <a:r>
              <a:rPr lang="en"/>
              <a:t>Berbicara terlebih dahulu untuk dirimu, artinya, dahulukan kepentingan dirimu sendiri daripada orang lain,</a:t>
            </a:r>
            <a:endParaRPr/>
          </a:p>
          <a:p>
            <a:pPr indent="0" lvl="0" marL="0" rtl="0" algn="l">
              <a:lnSpc>
                <a:spcPct val="100000"/>
              </a:lnSpc>
              <a:spcBef>
                <a:spcPts val="0"/>
              </a:spcBef>
              <a:spcAft>
                <a:spcPts val="0"/>
              </a:spcAft>
              <a:buSzPts val="1100"/>
              <a:buNone/>
            </a:pPr>
            <a:r>
              <a:rPr lang="en"/>
              <a:t>Trainer ada pada jam 09.00 sampai jam 17.00 wib, dan saat itu saya akan fast respon jikalau ada pertanyaan, kecuali kalo lagi apa, ke belakang atau lagi sholat itu bisa pending sebentar,</a:t>
            </a:r>
            <a:endParaRPr/>
          </a:p>
          <a:p>
            <a:pPr indent="0" lvl="0" marL="0" rtl="0" algn="l">
              <a:lnSpc>
                <a:spcPct val="100000"/>
              </a:lnSpc>
              <a:spcBef>
                <a:spcPts val="0"/>
              </a:spcBef>
              <a:spcAft>
                <a:spcPts val="0"/>
              </a:spcAft>
              <a:buSzPts val="1100"/>
              <a:buNone/>
            </a:pPr>
            <a:r>
              <a:rPr lang="en"/>
              <a:t>Juga kita independen ya, walaupun kita se kelas, kita harus mengutamakan kemandirian, jangan sampai bergantung kepada temen,</a:t>
            </a:r>
            <a:endParaRPr/>
          </a:p>
          <a:p>
            <a:pPr indent="0" lvl="0" marL="0" rtl="0" algn="l">
              <a:lnSpc>
                <a:spcPct val="100000"/>
              </a:lnSpc>
              <a:spcBef>
                <a:spcPts val="0"/>
              </a:spcBef>
              <a:spcAft>
                <a:spcPts val="0"/>
              </a:spcAft>
              <a:buSzPts val="1100"/>
              <a:buNone/>
            </a:pPr>
            <a:r>
              <a:rPr lang="en"/>
              <a:t>Bekerja keras,</a:t>
            </a:r>
            <a:endParaRPr/>
          </a:p>
          <a:p>
            <a:pPr indent="0" lvl="0" marL="0" rtl="0" algn="l">
              <a:lnSpc>
                <a:spcPct val="100000"/>
              </a:lnSpc>
              <a:spcBef>
                <a:spcPts val="0"/>
              </a:spcBef>
              <a:spcAft>
                <a:spcPts val="0"/>
              </a:spcAft>
              <a:buSzPts val="1100"/>
              <a:buNone/>
            </a:pPr>
            <a:r>
              <a:rPr lang="en"/>
              <a:t>Lakukan yang terbaik,</a:t>
            </a:r>
            <a:endParaRPr/>
          </a:p>
          <a:p>
            <a:pPr indent="0" lvl="0" marL="0" rtl="0" algn="l">
              <a:lnSpc>
                <a:spcPct val="100000"/>
              </a:lnSpc>
              <a:spcBef>
                <a:spcPts val="0"/>
              </a:spcBef>
              <a:spcAft>
                <a:spcPts val="0"/>
              </a:spcAft>
              <a:buSzPts val="1100"/>
              <a:buNone/>
            </a:pPr>
            <a:r>
              <a:rPr lang="en"/>
              <a:t>Dan terus mengembangan diri sendiri,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Sebelum lanjut ke materi, Apakah ada pertanyaan?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tadi kita sudah coba untuk membuat sebuah flowchart menghitung luas dan keliling lingkaran dan luas dadu</a:t>
            </a:r>
            <a:endParaRPr/>
          </a:p>
          <a:p>
            <a:pPr indent="0" lvl="0" marL="0" rtl="0" algn="l">
              <a:lnSpc>
                <a:spcPct val="100000"/>
              </a:lnSpc>
              <a:spcBef>
                <a:spcPts val="0"/>
              </a:spcBef>
              <a:spcAft>
                <a:spcPts val="0"/>
              </a:spcAft>
              <a:buClr>
                <a:schemeClr val="dk1"/>
              </a:buClr>
              <a:buSzPts val="1100"/>
              <a:buFont typeface="Arial"/>
              <a:buNone/>
            </a:pPr>
            <a:r>
              <a:rPr lang="en"/>
              <a:t>tadi beberapa sudah saya review, dan memang ada beberapa hal yang harus kita samakan</a:t>
            </a:r>
            <a:endParaRPr/>
          </a:p>
          <a:p>
            <a:pPr indent="0" lvl="0" marL="0" rtl="0" algn="l">
              <a:lnSpc>
                <a:spcPct val="100000"/>
              </a:lnSpc>
              <a:spcBef>
                <a:spcPts val="0"/>
              </a:spcBef>
              <a:spcAft>
                <a:spcPts val="0"/>
              </a:spcAft>
              <a:buClr>
                <a:schemeClr val="dk1"/>
              </a:buClr>
              <a:buSzPts val="1100"/>
              <a:buFont typeface="Arial"/>
              <a:buNone/>
            </a:pPr>
            <a:r>
              <a:rPr lang="en"/>
              <a:t>karena memang untuk pengimplementasian flowchart itu berbeda-beda ya yang penting bisa dibaca saja </a:t>
            </a:r>
            <a:endParaRPr/>
          </a:p>
          <a:p>
            <a:pPr indent="0" lvl="0" marL="0" rtl="0" algn="l">
              <a:lnSpc>
                <a:spcPct val="100000"/>
              </a:lnSpc>
              <a:spcBef>
                <a:spcPts val="0"/>
              </a:spcBef>
              <a:spcAft>
                <a:spcPts val="0"/>
              </a:spcAft>
              <a:buClr>
                <a:schemeClr val="dk1"/>
              </a:buClr>
              <a:buSzPts val="1100"/>
              <a:buFont typeface="Arial"/>
              <a:buNone/>
            </a:pPr>
            <a:r>
              <a:rPr lang="en"/>
              <a:t>tapi masalahnya jika tidak ada standar akan terlalu atau terlampau berbeda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input</a:t>
            </a:r>
            <a:endParaRPr/>
          </a:p>
          <a:p>
            <a:pPr indent="0" lvl="0" marL="0" rtl="0" algn="l">
              <a:lnSpc>
                <a:spcPct val="100000"/>
              </a:lnSpc>
              <a:spcBef>
                <a:spcPts val="0"/>
              </a:spcBef>
              <a:spcAft>
                <a:spcPts val="0"/>
              </a:spcAft>
              <a:buClr>
                <a:schemeClr val="dk1"/>
              </a:buClr>
              <a:buSzPts val="1100"/>
              <a:buFont typeface="Arial"/>
              <a:buNone/>
            </a:pPr>
            <a:r>
              <a:rPr lang="en"/>
              <a:t>  - format input (single, multiple format) : misalnya, ketika inputannya bisa number atau string </a:t>
            </a:r>
            <a:endParaRPr/>
          </a:p>
          <a:p>
            <a:pPr indent="0" lvl="0" marL="0" rtl="0" algn="l">
              <a:lnSpc>
                <a:spcPct val="100000"/>
              </a:lnSpc>
              <a:spcBef>
                <a:spcPts val="0"/>
              </a:spcBef>
              <a:spcAft>
                <a:spcPts val="0"/>
              </a:spcAft>
              <a:buClr>
                <a:schemeClr val="dk1"/>
              </a:buClr>
              <a:buSzPts val="1100"/>
              <a:buFont typeface="Arial"/>
              <a:buNone/>
            </a:pPr>
            <a:r>
              <a:rPr lang="en"/>
              <a:t>  - sanitizing, validating: jadi, apa sih, input yang benar-benar kita butuhkan, kalo number ada sanitasi atau validasi untuk number</a:t>
            </a:r>
            <a:endParaRPr/>
          </a:p>
          <a:p>
            <a:pPr indent="0" lvl="0" marL="0" rtl="0" algn="l">
              <a:lnSpc>
                <a:spcPct val="100000"/>
              </a:lnSpc>
              <a:spcBef>
                <a:spcPts val="0"/>
              </a:spcBef>
              <a:spcAft>
                <a:spcPts val="0"/>
              </a:spcAft>
              <a:buClr>
                <a:schemeClr val="dk1"/>
              </a:buClr>
              <a:buSzPts val="1100"/>
              <a:buFont typeface="Arial"/>
              <a:buNone/>
            </a:pPr>
            <a:r>
              <a:rPr lang="en"/>
              <a:t>  - error handling: ketika inputannya tidak sama dengan apa yang dibutuhkan program itu harus seperti apa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proses: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 - general &amp; spesifik: misal kita tadi buat luas permukaan dadu, yang berarti spesifik hanya untuk luas permukaan dadu 1</a:t>
            </a:r>
            <a:endParaRPr/>
          </a:p>
          <a:p>
            <a:pPr indent="0" lvl="0" marL="0" rtl="0" algn="l">
              <a:lnSpc>
                <a:spcPct val="100000"/>
              </a:lnSpc>
              <a:spcBef>
                <a:spcPts val="0"/>
              </a:spcBef>
              <a:spcAft>
                <a:spcPts val="0"/>
              </a:spcAft>
              <a:buClr>
                <a:schemeClr val="dk1"/>
              </a:buClr>
              <a:buSzPts val="1100"/>
              <a:buFont typeface="Arial"/>
              <a:buNone/>
            </a:pPr>
            <a:r>
              <a:rPr lang="en"/>
              <a:t>   proses, kalau ada proses lain, itu debedakan prosesnya</a:t>
            </a:r>
            <a:endParaRPr/>
          </a:p>
          <a:p>
            <a:pPr indent="0" lvl="0" marL="0" rtl="0" algn="l">
              <a:lnSpc>
                <a:spcPct val="100000"/>
              </a:lnSpc>
              <a:spcBef>
                <a:spcPts val="0"/>
              </a:spcBef>
              <a:spcAft>
                <a:spcPts val="0"/>
              </a:spcAft>
              <a:buClr>
                <a:schemeClr val="dk1"/>
              </a:buClr>
              <a:buSzPts val="1100"/>
              <a:buFont typeface="Arial"/>
              <a:buNone/>
            </a:pPr>
            <a:r>
              <a:rPr lang="en"/>
              <a:t> - jangan berulang2, jika ada proses yang sama, silakan menggunakan proses tersebut berkali-kali,</a:t>
            </a:r>
            <a:endParaRPr/>
          </a:p>
          <a:p>
            <a:pPr indent="0" lvl="0" marL="0" rtl="0" algn="l">
              <a:lnSpc>
                <a:spcPct val="100000"/>
              </a:lnSpc>
              <a:spcBef>
                <a:spcPts val="0"/>
              </a:spcBef>
              <a:spcAft>
                <a:spcPts val="0"/>
              </a:spcAft>
              <a:buClr>
                <a:schemeClr val="dk1"/>
              </a:buClr>
              <a:buSzPts val="1100"/>
              <a:buFont typeface="Arial"/>
              <a:buNone/>
            </a:pPr>
            <a:r>
              <a:rPr lang="en"/>
              <a:t>   jadi jangan sampai ada perhitungan luas permukaan dadu, di proses sebelumnya, eh ternyata didepan ada perhitungan luas</a:t>
            </a:r>
            <a:endParaRPr/>
          </a:p>
          <a:p>
            <a:pPr indent="0" lvl="0" marL="0" rtl="0" algn="l">
              <a:lnSpc>
                <a:spcPct val="100000"/>
              </a:lnSpc>
              <a:spcBef>
                <a:spcPts val="0"/>
              </a:spcBef>
              <a:spcAft>
                <a:spcPts val="0"/>
              </a:spcAft>
              <a:buClr>
                <a:schemeClr val="dk1"/>
              </a:buClr>
              <a:buSzPts val="1100"/>
              <a:buFont typeface="Arial"/>
              <a:buNone/>
            </a:pPr>
            <a:r>
              <a:rPr lang="en"/>
              <a:t>   permukaan dadu lagi, itu jangan sampai ya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Seperti yang kita ketahui kita akan belajar tentang computer science dimana kita akan belajar tentang algoritma, flowchart, dan implementing atau menjalankan algoritma/.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555555"/>
                </a:solidFill>
                <a:highlight>
                  <a:srgbClr val="FFFFFF"/>
                </a:highlight>
                <a:latin typeface="Roboto"/>
                <a:ea typeface="Roboto"/>
                <a:cs typeface="Roboto"/>
                <a:sym typeface="Roboto"/>
              </a:rPr>
              <a:t>algoritma adalah urutan atau langkah-langkah untuk menyelesaikan suatu masalah yang ditulis secara berurutan. Sehingga, algoritma pemrograman adalah urutan atau langkah-langkah untuk menyelesaikan masalah pemrograman komputer.</a:t>
            </a:r>
            <a:br>
              <a:rPr lang="en" sz="1350">
                <a:solidFill>
                  <a:srgbClr val="555555"/>
                </a:solidFill>
                <a:highlight>
                  <a:srgbClr val="FFFFFF"/>
                </a:highlight>
                <a:latin typeface="Roboto"/>
                <a:ea typeface="Roboto"/>
                <a:cs typeface="Roboto"/>
                <a:sym typeface="Roboto"/>
              </a:rPr>
            </a:br>
            <a:r>
              <a:rPr lang="en" u="sng">
                <a:solidFill>
                  <a:schemeClr val="hlink"/>
                </a:solidFill>
                <a:hlinkClick r:id="rId2"/>
              </a:rPr>
              <a:t>https://teknojurnal.com/pengertian-algoritma-pemrograman/#:~:text=Dalam%20matematika%20dan%20ilmu%20komputer,untuk%20menyelesaikan%20masalah%20pemrograman%20komputer.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6"/>
          <p:cNvPicPr preferRelativeResize="0"/>
          <p:nvPr/>
        </p:nvPicPr>
        <p:blipFill rotWithShape="1">
          <a:blip r:embed="rId2">
            <a:alphaModFix/>
          </a:blip>
          <a:srcRect b="0" l="0" r="0" t="0"/>
          <a:stretch/>
        </p:blipFill>
        <p:spPr>
          <a:xfrm>
            <a:off x="952" y="0"/>
            <a:ext cx="9142089" cy="514349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34"/>
          <p:cNvPicPr preferRelativeResize="0"/>
          <p:nvPr/>
        </p:nvPicPr>
        <p:blipFill rotWithShape="1">
          <a:blip r:embed="rId1">
            <a:alphaModFix/>
          </a:blip>
          <a:srcRect b="0" l="0" r="0" t="0"/>
          <a:stretch/>
        </p:blipFill>
        <p:spPr>
          <a:xfrm>
            <a:off x="0" y="321"/>
            <a:ext cx="9143996" cy="51428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hyperlink" Target="https://www.smartdraw.com/flowchart/flowchart-symbols.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rive.google.com/file/d/11yOqAu3oRNxSr5eZljANt9Z5WYj6kSNh/view?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Computer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Coba Buat Algoritma</a:t>
            </a:r>
            <a:endParaRPr b="0" i="0" sz="2800" u="none" cap="none" strike="noStrike">
              <a:solidFill>
                <a:srgbClr val="000000"/>
              </a:solidFill>
              <a:latin typeface="Arial"/>
              <a:ea typeface="Arial"/>
              <a:cs typeface="Arial"/>
              <a:sym typeface="Arial"/>
            </a:endParaRPr>
          </a:p>
        </p:txBody>
      </p:sp>
      <p:sp>
        <p:nvSpPr>
          <p:cNvPr id="110" name="Google Shape;110;p10"/>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Memindahkan Air di dalam gelas</a:t>
            </a:r>
            <a:endParaRPr b="0" i="0" sz="1800" u="none" cap="none" strike="noStrike">
              <a:solidFill>
                <a:srgbClr val="595959"/>
              </a:solidFill>
              <a:latin typeface="Arial"/>
              <a:ea typeface="Arial"/>
              <a:cs typeface="Arial"/>
              <a:sym typeface="Arial"/>
            </a:endParaRPr>
          </a:p>
        </p:txBody>
      </p:sp>
      <p:pic>
        <p:nvPicPr>
          <p:cNvPr id="111" name="Google Shape;111;p10"/>
          <p:cNvPicPr preferRelativeResize="0"/>
          <p:nvPr/>
        </p:nvPicPr>
        <p:blipFill rotWithShape="1">
          <a:blip r:embed="rId3">
            <a:alphaModFix/>
          </a:blip>
          <a:srcRect b="0" l="0" r="0" t="0"/>
          <a:stretch/>
        </p:blipFill>
        <p:spPr>
          <a:xfrm>
            <a:off x="2430375" y="1887177"/>
            <a:ext cx="4017175" cy="268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Penyelesaian</a:t>
            </a:r>
            <a:endParaRPr b="0" i="0" sz="2800" u="none" cap="none" strike="noStrike">
              <a:solidFill>
                <a:srgbClr val="000000"/>
              </a:solidFill>
              <a:latin typeface="Arial"/>
              <a:ea typeface="Arial"/>
              <a:cs typeface="Arial"/>
              <a:sym typeface="Arial"/>
            </a:endParaRPr>
          </a:p>
        </p:txBody>
      </p:sp>
      <p:sp>
        <p:nvSpPr>
          <p:cNvPr id="117" name="Google Shape;117;p11"/>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Langkah-langkahnya adalah:</a:t>
            </a:r>
            <a:endParaRPr b="0" i="0" sz="1800" u="none" cap="none" strike="noStrike">
              <a:solidFill>
                <a:srgbClr val="595959"/>
              </a:solidFill>
              <a:latin typeface="Arial"/>
              <a:ea typeface="Arial"/>
              <a:cs typeface="Arial"/>
              <a:sym typeface="Arial"/>
            </a:endParaRPr>
          </a:p>
          <a:p>
            <a:pPr indent="-342900" lvl="0" marL="8572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Mulai</a:t>
            </a:r>
            <a:endParaRPr b="0" i="0" sz="1800" u="none" cap="none" strike="noStrike">
              <a:solidFill>
                <a:srgbClr val="595959"/>
              </a:solidFill>
              <a:latin typeface="Arial"/>
              <a:ea typeface="Arial"/>
              <a:cs typeface="Arial"/>
              <a:sym typeface="Arial"/>
            </a:endParaRPr>
          </a:p>
          <a:p>
            <a:pPr indent="-342900" lvl="0" marL="8572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Siapkan gelas kosong sebagai cadangan</a:t>
            </a:r>
            <a:endParaRPr b="0" i="0" sz="1800" u="none" cap="none" strike="noStrike">
              <a:solidFill>
                <a:srgbClr val="595959"/>
              </a:solidFill>
              <a:latin typeface="Arial"/>
              <a:ea typeface="Arial"/>
              <a:cs typeface="Arial"/>
              <a:sym typeface="Arial"/>
            </a:endParaRPr>
          </a:p>
          <a:p>
            <a:pPr indent="-342900" lvl="0" marL="8572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Tuangkan gelas yang berisi teh </a:t>
            </a:r>
            <a:br>
              <a:rPr b="0" i="0" lang="en" sz="1800" u="none" cap="none" strike="noStrike">
                <a:solidFill>
                  <a:srgbClr val="595959"/>
                </a:solidFill>
                <a:latin typeface="Arial"/>
                <a:ea typeface="Arial"/>
                <a:cs typeface="Arial"/>
                <a:sym typeface="Arial"/>
              </a:rPr>
            </a:br>
            <a:r>
              <a:rPr b="0" i="0" lang="en" sz="1800" u="none" cap="none" strike="noStrike">
                <a:solidFill>
                  <a:srgbClr val="595959"/>
                </a:solidFill>
                <a:latin typeface="Arial"/>
                <a:ea typeface="Arial"/>
                <a:cs typeface="Arial"/>
                <a:sym typeface="Arial"/>
              </a:rPr>
              <a:t>ke gelas cadangan</a:t>
            </a:r>
            <a:endParaRPr b="0" i="0" sz="1800" u="none" cap="none" strike="noStrike">
              <a:solidFill>
                <a:srgbClr val="595959"/>
              </a:solidFill>
              <a:latin typeface="Arial"/>
              <a:ea typeface="Arial"/>
              <a:cs typeface="Arial"/>
              <a:sym typeface="Arial"/>
            </a:endParaRPr>
          </a:p>
          <a:p>
            <a:pPr indent="-342900" lvl="0" marL="8572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Tuangkan gelas yang berisi kopi</a:t>
            </a:r>
            <a:br>
              <a:rPr b="0" i="0" lang="en" sz="1800" u="none" cap="none" strike="noStrike">
                <a:solidFill>
                  <a:srgbClr val="595959"/>
                </a:solidFill>
                <a:latin typeface="Arial"/>
                <a:ea typeface="Arial"/>
                <a:cs typeface="Arial"/>
                <a:sym typeface="Arial"/>
              </a:rPr>
            </a:br>
            <a:r>
              <a:rPr b="0" i="0" lang="en" sz="1800" u="none" cap="none" strike="noStrike">
                <a:solidFill>
                  <a:srgbClr val="595959"/>
                </a:solidFill>
                <a:latin typeface="Arial"/>
                <a:ea typeface="Arial"/>
                <a:cs typeface="Arial"/>
                <a:sym typeface="Arial"/>
              </a:rPr>
              <a:t>ke gelas yang awalnya dipakai teh</a:t>
            </a:r>
            <a:endParaRPr b="0" i="0" sz="1800" u="none" cap="none" strike="noStrike">
              <a:solidFill>
                <a:srgbClr val="595959"/>
              </a:solidFill>
              <a:latin typeface="Arial"/>
              <a:ea typeface="Arial"/>
              <a:cs typeface="Arial"/>
              <a:sym typeface="Arial"/>
            </a:endParaRPr>
          </a:p>
          <a:p>
            <a:pPr indent="-342900" lvl="0" marL="8572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Tuangkan isi gelas cadangan ke gelas</a:t>
            </a:r>
            <a:br>
              <a:rPr b="0" i="0" lang="en" sz="1800" u="none" cap="none" strike="noStrike">
                <a:solidFill>
                  <a:srgbClr val="595959"/>
                </a:solidFill>
                <a:latin typeface="Arial"/>
                <a:ea typeface="Arial"/>
                <a:cs typeface="Arial"/>
                <a:sym typeface="Arial"/>
              </a:rPr>
            </a:br>
            <a:r>
              <a:rPr b="0" i="0" lang="en" sz="1800" u="none" cap="none" strike="noStrike">
                <a:solidFill>
                  <a:srgbClr val="595959"/>
                </a:solidFill>
                <a:latin typeface="Arial"/>
                <a:ea typeface="Arial"/>
                <a:cs typeface="Arial"/>
                <a:sym typeface="Arial"/>
              </a:rPr>
              <a:t>yang awalnya berisi kopi</a:t>
            </a:r>
            <a:endParaRPr b="0" i="0" sz="1800" u="none" cap="none" strike="noStrike">
              <a:solidFill>
                <a:srgbClr val="595959"/>
              </a:solidFill>
              <a:latin typeface="Arial"/>
              <a:ea typeface="Arial"/>
              <a:cs typeface="Arial"/>
              <a:sym typeface="Arial"/>
            </a:endParaRPr>
          </a:p>
          <a:p>
            <a:pPr indent="-342900" lvl="0" marL="8572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Selesai</a:t>
            </a:r>
            <a:endParaRPr b="0" i="0" sz="1800" u="none" cap="none" strike="noStrike">
              <a:solidFill>
                <a:srgbClr val="595959"/>
              </a:solidFill>
              <a:latin typeface="Arial"/>
              <a:ea typeface="Arial"/>
              <a:cs typeface="Arial"/>
              <a:sym typeface="Arial"/>
            </a:endParaRPr>
          </a:p>
        </p:txBody>
      </p:sp>
      <p:pic>
        <p:nvPicPr>
          <p:cNvPr id="118" name="Google Shape;118;p11"/>
          <p:cNvPicPr preferRelativeResize="0"/>
          <p:nvPr/>
        </p:nvPicPr>
        <p:blipFill rotWithShape="1">
          <a:blip r:embed="rId3">
            <a:alphaModFix/>
          </a:blip>
          <a:srcRect b="0" l="0" r="0" t="0"/>
          <a:stretch/>
        </p:blipFill>
        <p:spPr>
          <a:xfrm>
            <a:off x="5535000" y="1089600"/>
            <a:ext cx="3453175" cy="3911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Coba Buat Algoritma</a:t>
            </a:r>
            <a:endParaRPr b="0" i="0" sz="2800" u="none" cap="none" strike="noStrike">
              <a:solidFill>
                <a:srgbClr val="000000"/>
              </a:solidFill>
              <a:latin typeface="Arial"/>
              <a:ea typeface="Arial"/>
              <a:cs typeface="Arial"/>
              <a:sym typeface="Arial"/>
            </a:endParaRPr>
          </a:p>
        </p:txBody>
      </p:sp>
      <p:sp>
        <p:nvSpPr>
          <p:cNvPr id="124" name="Google Shape;124;p12"/>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Menghitungkan luas dan keliling lingkaran</a:t>
            </a:r>
            <a:endParaRPr b="0" i="0" sz="1800" u="none" cap="none" strike="noStrike">
              <a:solidFill>
                <a:srgbClr val="595959"/>
              </a:solidFill>
              <a:latin typeface="Arial"/>
              <a:ea typeface="Arial"/>
              <a:cs typeface="Arial"/>
              <a:sym typeface="Arial"/>
            </a:endParaRPr>
          </a:p>
        </p:txBody>
      </p:sp>
      <p:sp>
        <p:nvSpPr>
          <p:cNvPr id="125" name="Google Shape;125;p12"/>
          <p:cNvSpPr/>
          <p:nvPr/>
        </p:nvSpPr>
        <p:spPr>
          <a:xfrm>
            <a:off x="1495300" y="1685100"/>
            <a:ext cx="1773300" cy="177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12"/>
          <p:cNvCxnSpPr>
            <a:endCxn id="125" idx="6"/>
          </p:cNvCxnSpPr>
          <p:nvPr/>
        </p:nvCxnSpPr>
        <p:spPr>
          <a:xfrm flipH="1" rot="10800000">
            <a:off x="2400700" y="2571750"/>
            <a:ext cx="867900" cy="300"/>
          </a:xfrm>
          <a:prstGeom prst="straightConnector1">
            <a:avLst/>
          </a:prstGeom>
          <a:noFill/>
          <a:ln cap="flat" cmpd="sng" w="9525">
            <a:solidFill>
              <a:schemeClr val="dk2"/>
            </a:solidFill>
            <a:prstDash val="solid"/>
            <a:round/>
            <a:headEnd len="med" w="med" type="oval"/>
            <a:tailEnd len="sm" w="sm" type="none"/>
          </a:ln>
        </p:spPr>
      </p:cxnSp>
      <p:sp>
        <p:nvSpPr>
          <p:cNvPr id="127" name="Google Shape;127;p12"/>
          <p:cNvSpPr txBox="1"/>
          <p:nvPr/>
        </p:nvSpPr>
        <p:spPr>
          <a:xfrm>
            <a:off x="2400750" y="2538675"/>
            <a:ext cx="767100" cy="4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Jari jari</a:t>
            </a:r>
            <a:endParaRPr b="0" i="0" sz="1400" u="none" cap="none" strike="noStrike">
              <a:solidFill>
                <a:srgbClr val="000000"/>
              </a:solidFill>
              <a:latin typeface="Arial"/>
              <a:ea typeface="Arial"/>
              <a:cs typeface="Arial"/>
              <a:sym typeface="Arial"/>
            </a:endParaRPr>
          </a:p>
        </p:txBody>
      </p:sp>
      <p:sp>
        <p:nvSpPr>
          <p:cNvPr id="128" name="Google Shape;128;p12"/>
          <p:cNvSpPr txBox="1"/>
          <p:nvPr/>
        </p:nvSpPr>
        <p:spPr>
          <a:xfrm>
            <a:off x="3746375" y="2046325"/>
            <a:ext cx="4225500" cy="124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Rumus: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Luas    = </a:t>
            </a:r>
            <a:r>
              <a:rPr b="0" i="0" lang="en" sz="1350" u="none" cap="none" strike="noStrike">
                <a:solidFill>
                  <a:srgbClr val="222222"/>
                </a:solidFill>
                <a:highlight>
                  <a:srgbClr val="FFFFFF"/>
                </a:highlight>
                <a:latin typeface="Arial"/>
                <a:ea typeface="Arial"/>
                <a:cs typeface="Arial"/>
                <a:sym typeface="Arial"/>
              </a:rPr>
              <a:t>π × r x r</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 sz="1350" u="none" cap="none" strike="noStrike">
                <a:solidFill>
                  <a:srgbClr val="222222"/>
                </a:solidFill>
                <a:highlight>
                  <a:srgbClr val="FFFFFF"/>
                </a:highlight>
                <a:latin typeface="Arial"/>
                <a:ea typeface="Arial"/>
                <a:cs typeface="Arial"/>
                <a:sym typeface="Arial"/>
              </a:rPr>
              <a:t>Keliling = </a:t>
            </a:r>
            <a:r>
              <a:rPr b="0" i="0" lang="en" sz="1200" u="none" cap="none" strike="noStrike">
                <a:solidFill>
                  <a:schemeClr val="dk1"/>
                </a:solidFill>
                <a:highlight>
                  <a:srgbClr val="FFFFFF"/>
                </a:highlight>
                <a:latin typeface="Arial"/>
                <a:ea typeface="Arial"/>
                <a:cs typeface="Arial"/>
                <a:sym typeface="Arial"/>
              </a:rPr>
              <a:t>2 × π × r,</a:t>
            </a:r>
            <a:endParaRPr b="0" i="0" sz="1350" u="none" cap="none" strike="noStrike">
              <a:solidFill>
                <a:srgbClr val="222222"/>
              </a:solidFill>
              <a:highlight>
                <a:srgbClr val="FFFFFF"/>
              </a:highlight>
              <a:latin typeface="Arial"/>
              <a:ea typeface="Arial"/>
              <a:cs typeface="Arial"/>
              <a:sym typeface="Arial"/>
            </a:endParaRPr>
          </a:p>
        </p:txBody>
      </p:sp>
      <p:sp>
        <p:nvSpPr>
          <p:cNvPr id="129" name="Google Shape;129;p12"/>
          <p:cNvSpPr txBox="1"/>
          <p:nvPr/>
        </p:nvSpPr>
        <p:spPr>
          <a:xfrm>
            <a:off x="3620600" y="3552825"/>
            <a:ext cx="1672500" cy="47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2"/>
          <p:cNvSpPr txBox="1"/>
          <p:nvPr/>
        </p:nvSpPr>
        <p:spPr>
          <a:xfrm>
            <a:off x="5634300" y="2429875"/>
            <a:ext cx="1672500" cy="47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550" u="none" cap="none" strike="noStrike">
                <a:solidFill>
                  <a:srgbClr val="222222"/>
                </a:solidFill>
                <a:highlight>
                  <a:srgbClr val="FFFFFF"/>
                </a:highlight>
                <a:latin typeface="Arial"/>
                <a:ea typeface="Arial"/>
                <a:cs typeface="Arial"/>
                <a:sym typeface="Arial"/>
              </a:rPr>
              <a:t>π</a:t>
            </a:r>
            <a:r>
              <a:rPr b="0" i="0" lang="en" sz="1350" u="none" cap="none" strike="noStrike">
                <a:solidFill>
                  <a:srgbClr val="222222"/>
                </a:solidFill>
                <a:highlight>
                  <a:srgbClr val="FFFFFF"/>
                </a:highlight>
                <a:latin typeface="Arial"/>
                <a:ea typeface="Arial"/>
                <a:cs typeface="Arial"/>
                <a:sym typeface="Arial"/>
              </a:rPr>
              <a:t> = 22/7 atau 3.14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Penyelesaian</a:t>
            </a:r>
            <a:endParaRPr b="0" i="0" sz="2800" u="none" cap="none" strike="noStrike">
              <a:solidFill>
                <a:srgbClr val="000000"/>
              </a:solidFill>
              <a:latin typeface="Arial"/>
              <a:ea typeface="Arial"/>
              <a:cs typeface="Arial"/>
              <a:sym typeface="Arial"/>
            </a:endParaRPr>
          </a:p>
        </p:txBody>
      </p:sp>
      <p:sp>
        <p:nvSpPr>
          <p:cNvPr id="136" name="Google Shape;136;p13"/>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Langkah langkahnya adalah</a:t>
            </a:r>
            <a:endParaRPr b="0" i="0" sz="1800" u="none" cap="none" strike="noStrike">
              <a:solidFill>
                <a:srgbClr val="595959"/>
              </a:solidFill>
              <a:latin typeface="Arial"/>
              <a:ea typeface="Arial"/>
              <a:cs typeface="Arial"/>
              <a:sym typeface="Arial"/>
            </a:endParaRPr>
          </a:p>
          <a:p>
            <a:pPr indent="-342900" lvl="0" marL="7429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Mulai</a:t>
            </a:r>
            <a:endParaRPr b="0" i="0" sz="1800" u="none" cap="none" strike="noStrike">
              <a:solidFill>
                <a:srgbClr val="595959"/>
              </a:solidFill>
              <a:latin typeface="Arial"/>
              <a:ea typeface="Arial"/>
              <a:cs typeface="Arial"/>
              <a:sym typeface="Arial"/>
            </a:endParaRPr>
          </a:p>
          <a:p>
            <a:pPr indent="-342900" lvl="0" marL="7429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masukan jari-jari</a:t>
            </a:r>
            <a:endParaRPr b="0" i="0" sz="1800" u="none" cap="none" strike="noStrike">
              <a:solidFill>
                <a:srgbClr val="595959"/>
              </a:solidFill>
              <a:latin typeface="Arial"/>
              <a:ea typeface="Arial"/>
              <a:cs typeface="Arial"/>
              <a:sym typeface="Arial"/>
            </a:endParaRPr>
          </a:p>
          <a:p>
            <a:pPr indent="-342900" lvl="0" marL="7429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cek jari-jari nya habis dibagi 7</a:t>
            </a:r>
            <a:endParaRPr b="0" i="0" sz="1800" u="none" cap="none" strike="noStrike">
              <a:solidFill>
                <a:srgbClr val="595959"/>
              </a:solidFill>
              <a:latin typeface="Arial"/>
              <a:ea typeface="Arial"/>
              <a:cs typeface="Arial"/>
              <a:sym typeface="Arial"/>
            </a:endParaRPr>
          </a:p>
          <a:p>
            <a:pPr indent="-342900" lvl="0" marL="7429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Jika “ya” maka  </a:t>
            </a:r>
            <a:r>
              <a:rPr b="0" i="0" lang="en" sz="1550" u="none" cap="none" strike="noStrike">
                <a:solidFill>
                  <a:srgbClr val="222222"/>
                </a:solidFill>
                <a:highlight>
                  <a:srgbClr val="FFFFFF"/>
                </a:highlight>
                <a:latin typeface="Arial"/>
                <a:ea typeface="Arial"/>
                <a:cs typeface="Arial"/>
                <a:sym typeface="Arial"/>
              </a:rPr>
              <a:t>π </a:t>
            </a:r>
            <a:r>
              <a:rPr b="0" i="0" lang="en" sz="1800" u="none" cap="none" strike="noStrike">
                <a:solidFill>
                  <a:schemeClr val="dk2"/>
                </a:solidFill>
                <a:latin typeface="Arial"/>
                <a:ea typeface="Arial"/>
                <a:cs typeface="Arial"/>
                <a:sym typeface="Arial"/>
              </a:rPr>
              <a:t>= 22/7</a:t>
            </a:r>
            <a:endParaRPr b="0" i="0" sz="1800" u="none" cap="none" strike="noStrike">
              <a:solidFill>
                <a:schemeClr val="dk2"/>
              </a:solidFill>
              <a:latin typeface="Arial"/>
              <a:ea typeface="Arial"/>
              <a:cs typeface="Arial"/>
              <a:sym typeface="Arial"/>
            </a:endParaRPr>
          </a:p>
          <a:p>
            <a:pPr indent="-342900" lvl="0" marL="742950" marR="0" rtl="0" algn="l">
              <a:lnSpc>
                <a:spcPct val="115000"/>
              </a:lnSpc>
              <a:spcBef>
                <a:spcPts val="0"/>
              </a:spcBef>
              <a:spcAft>
                <a:spcPts val="0"/>
              </a:spcAft>
              <a:buClr>
                <a:schemeClr val="dk2"/>
              </a:buClr>
              <a:buSzPts val="1800"/>
              <a:buFont typeface="Arial"/>
              <a:buAutoNum type="arabicPeriod"/>
            </a:pPr>
            <a:r>
              <a:rPr b="0" i="0" lang="en" sz="1800" u="none" cap="none" strike="noStrike">
                <a:solidFill>
                  <a:schemeClr val="dk2"/>
                </a:solidFill>
                <a:latin typeface="Arial"/>
                <a:ea typeface="Arial"/>
                <a:cs typeface="Arial"/>
                <a:sym typeface="Arial"/>
              </a:rPr>
              <a:t>Jika “tidak“ maka </a:t>
            </a:r>
            <a:r>
              <a:rPr b="0" i="0" lang="en" sz="1550" u="none" cap="none" strike="noStrike">
                <a:solidFill>
                  <a:srgbClr val="222222"/>
                </a:solidFill>
                <a:highlight>
                  <a:srgbClr val="FFFFFF"/>
                </a:highlight>
                <a:latin typeface="Arial"/>
                <a:ea typeface="Arial"/>
                <a:cs typeface="Arial"/>
                <a:sym typeface="Arial"/>
              </a:rPr>
              <a:t>π </a:t>
            </a:r>
            <a:r>
              <a:rPr b="0" i="0" lang="en" sz="1800" u="none" cap="none" strike="noStrike">
                <a:solidFill>
                  <a:schemeClr val="dk2"/>
                </a:solidFill>
                <a:latin typeface="Arial"/>
                <a:ea typeface="Arial"/>
                <a:cs typeface="Arial"/>
                <a:sym typeface="Arial"/>
              </a:rPr>
              <a:t>= 3,14</a:t>
            </a:r>
            <a:endParaRPr b="0" i="0" sz="1800" u="none" cap="none" strike="noStrike">
              <a:solidFill>
                <a:schemeClr val="dk2"/>
              </a:solidFill>
              <a:latin typeface="Arial"/>
              <a:ea typeface="Arial"/>
              <a:cs typeface="Arial"/>
              <a:sym typeface="Arial"/>
            </a:endParaRPr>
          </a:p>
          <a:p>
            <a:pPr indent="-342900" lvl="0" marL="7429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hitung luas = </a:t>
            </a:r>
            <a:r>
              <a:rPr b="0" i="0" lang="en" sz="1550" u="none" cap="none" strike="noStrike">
                <a:solidFill>
                  <a:srgbClr val="222222"/>
                </a:solidFill>
                <a:highlight>
                  <a:srgbClr val="FFFFFF"/>
                </a:highlight>
                <a:latin typeface="Arial"/>
                <a:ea typeface="Arial"/>
                <a:cs typeface="Arial"/>
                <a:sym typeface="Arial"/>
              </a:rPr>
              <a:t>π</a:t>
            </a:r>
            <a:r>
              <a:rPr b="0" i="0" lang="en" sz="1800" u="none" cap="none" strike="noStrike">
                <a:solidFill>
                  <a:srgbClr val="595959"/>
                </a:solidFill>
                <a:latin typeface="Arial"/>
                <a:ea typeface="Arial"/>
                <a:cs typeface="Arial"/>
                <a:sym typeface="Arial"/>
              </a:rPr>
              <a:t> x jari-jari x jari-jari</a:t>
            </a:r>
            <a:endParaRPr b="0" i="0" sz="1800" u="none" cap="none" strike="noStrike">
              <a:solidFill>
                <a:srgbClr val="595959"/>
              </a:solidFill>
              <a:latin typeface="Arial"/>
              <a:ea typeface="Arial"/>
              <a:cs typeface="Arial"/>
              <a:sym typeface="Arial"/>
            </a:endParaRPr>
          </a:p>
          <a:p>
            <a:pPr indent="-342900" lvl="0" marL="7429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hitung keliling = 2 x </a:t>
            </a:r>
            <a:r>
              <a:rPr b="0" i="0" lang="en" sz="1550" u="none" cap="none" strike="noStrike">
                <a:solidFill>
                  <a:srgbClr val="222222"/>
                </a:solidFill>
                <a:highlight>
                  <a:srgbClr val="FFFFFF"/>
                </a:highlight>
                <a:latin typeface="Arial"/>
                <a:ea typeface="Arial"/>
                <a:cs typeface="Arial"/>
                <a:sym typeface="Arial"/>
              </a:rPr>
              <a:t>π </a:t>
            </a:r>
            <a:r>
              <a:rPr b="0" i="0" lang="en" sz="1800" u="none" cap="none" strike="noStrike">
                <a:solidFill>
                  <a:srgbClr val="595959"/>
                </a:solidFill>
                <a:latin typeface="Arial"/>
                <a:ea typeface="Arial"/>
                <a:cs typeface="Arial"/>
                <a:sym typeface="Arial"/>
              </a:rPr>
              <a:t>x jari-jari</a:t>
            </a:r>
            <a:endParaRPr b="0" i="0" sz="1800" u="none" cap="none" strike="noStrike">
              <a:solidFill>
                <a:srgbClr val="595959"/>
              </a:solidFill>
              <a:latin typeface="Arial"/>
              <a:ea typeface="Arial"/>
              <a:cs typeface="Arial"/>
              <a:sym typeface="Arial"/>
            </a:endParaRPr>
          </a:p>
          <a:p>
            <a:pPr indent="-342900" lvl="0" marL="7429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cetak luas dan jadi-jari</a:t>
            </a:r>
            <a:endParaRPr b="0" i="0" sz="1800" u="none" cap="none" strike="noStrike">
              <a:solidFill>
                <a:srgbClr val="595959"/>
              </a:solidFill>
              <a:latin typeface="Arial"/>
              <a:ea typeface="Arial"/>
              <a:cs typeface="Arial"/>
              <a:sym typeface="Arial"/>
            </a:endParaRPr>
          </a:p>
          <a:p>
            <a:pPr indent="-342900" lvl="0" marL="742950" marR="0" rtl="0" algn="l">
              <a:lnSpc>
                <a:spcPct val="115000"/>
              </a:lnSpc>
              <a:spcBef>
                <a:spcPts val="0"/>
              </a:spcBef>
              <a:spcAft>
                <a:spcPts val="0"/>
              </a:spcAft>
              <a:buClr>
                <a:srgbClr val="595959"/>
              </a:buClr>
              <a:buSzPts val="1800"/>
              <a:buFont typeface="Arial"/>
              <a:buAutoNum type="arabicPeriod"/>
            </a:pPr>
            <a:r>
              <a:rPr b="0" i="0" lang="en" sz="1800" u="none" cap="none" strike="noStrike">
                <a:solidFill>
                  <a:srgbClr val="595959"/>
                </a:solidFill>
                <a:latin typeface="Arial"/>
                <a:ea typeface="Arial"/>
                <a:cs typeface="Arial"/>
                <a:sym typeface="Arial"/>
              </a:rPr>
              <a:t>selesai</a:t>
            </a:r>
            <a:endParaRPr b="0" i="0" sz="1800" u="none" cap="none" strike="noStrike">
              <a:solidFill>
                <a:srgbClr val="595959"/>
              </a:solidFill>
              <a:latin typeface="Arial"/>
              <a:ea typeface="Arial"/>
              <a:cs typeface="Arial"/>
              <a:sym typeface="Arial"/>
            </a:endParaRPr>
          </a:p>
        </p:txBody>
      </p:sp>
      <p:sp>
        <p:nvSpPr>
          <p:cNvPr id="137" name="Google Shape;137;p13"/>
          <p:cNvSpPr txBox="1"/>
          <p:nvPr/>
        </p:nvSpPr>
        <p:spPr>
          <a:xfrm>
            <a:off x="3620600" y="3552825"/>
            <a:ext cx="1672500" cy="47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Coba Buat Lagi</a:t>
            </a:r>
            <a:endParaRPr/>
          </a:p>
        </p:txBody>
      </p:sp>
      <p:sp>
        <p:nvSpPr>
          <p:cNvPr id="143" name="Google Shape;14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Terdapat variabel x dan y, masing-masing memiliki nilai tertentu. Buat algoritma menentukan manakah di antara x dan y yang memiliki nilai terbesar!</a:t>
            </a:r>
            <a:endParaRPr/>
          </a:p>
          <a:p>
            <a:pPr indent="-342900" lvl="0" marL="457200" rtl="0" algn="l">
              <a:lnSpc>
                <a:spcPct val="115000"/>
              </a:lnSpc>
              <a:spcBef>
                <a:spcPts val="0"/>
              </a:spcBef>
              <a:spcAft>
                <a:spcPts val="0"/>
              </a:spcAft>
              <a:buSzPts val="1800"/>
              <a:buChar char="●"/>
            </a:pPr>
            <a:r>
              <a:rPr lang="en"/>
              <a:t>Terdapat variable x, buat algoritma untuk menentukan apakah x bilangan ganjil atau genap!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Apakah Jadi Seperti ini</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sp>
        <p:nvSpPr>
          <p:cNvPr id="149" name="Google Shape;14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highlight>
                  <a:srgbClr val="FFFFFF"/>
                </a:highlight>
                <a:latin typeface="Times New Roman"/>
                <a:ea typeface="Times New Roman"/>
                <a:cs typeface="Times New Roman"/>
                <a:sym typeface="Times New Roman"/>
              </a:rPr>
              <a:t>Kasus 1</a:t>
            </a:r>
            <a:endParaRPr>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Jika x &gt; y, maka x memiliki nilai terbesar.</a:t>
            </a:r>
            <a:endParaRPr>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Jika tidak, maka y memiliki nilai terbesar.</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a:solidFill>
                  <a:schemeClr val="dk1"/>
                </a:solidFill>
                <a:highlight>
                  <a:srgbClr val="FFFFFF"/>
                </a:highlight>
                <a:latin typeface="Times New Roman"/>
                <a:ea typeface="Times New Roman"/>
                <a:cs typeface="Times New Roman"/>
                <a:sym typeface="Times New Roman"/>
              </a:rPr>
              <a:t>Kasus 2</a:t>
            </a:r>
            <a:endParaRPr>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Jika sisa bagi x dengan 2 adalah 0, maka x bilangan genap.</a:t>
            </a:r>
            <a:endParaRPr>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Jika tidak, maka x bilangan ganjil.</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Notasi Algoritma</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sp>
        <p:nvSpPr>
          <p:cNvPr id="155" name="Google Shape;155;p16"/>
          <p:cNvSpPr txBox="1"/>
          <p:nvPr>
            <p:ph idx="1" type="body"/>
          </p:nvPr>
        </p:nvSpPr>
        <p:spPr>
          <a:xfrm>
            <a:off x="311700" y="1152475"/>
            <a:ext cx="51270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Pseudocode</a:t>
            </a:r>
            <a:endParaRPr>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rPr lang="en">
                <a:solidFill>
                  <a:schemeClr val="dk1"/>
                </a:solidFill>
                <a:highlight>
                  <a:srgbClr val="FFFFFF"/>
                </a:highlight>
                <a:latin typeface="Times New Roman"/>
                <a:ea typeface="Times New Roman"/>
                <a:cs typeface="Times New Roman"/>
                <a:sym typeface="Times New Roman"/>
              </a:rPr>
              <a:t>cara penulisan algoritma yang hampir menyerupai Bahasa Pemrograman, namun Pseudocode ditulis lebih sederhana dengan menggunakan bahasa baku yang mudah dipahami oleh manusia</a:t>
            </a:r>
            <a:endParaRPr>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Flowchart</a:t>
            </a:r>
            <a:endParaRPr>
              <a:solidFill>
                <a:schemeClr val="dk1"/>
              </a:solidFill>
              <a:highlight>
                <a:srgbClr val="FFFFFF"/>
              </a:highlight>
              <a:latin typeface="Times New Roman"/>
              <a:ea typeface="Times New Roman"/>
              <a:cs typeface="Times New Roman"/>
              <a:sym typeface="Times New Roman"/>
            </a:endParaRPr>
          </a:p>
        </p:txBody>
      </p:sp>
      <p:sp>
        <p:nvSpPr>
          <p:cNvPr id="156" name="Google Shape;156;p16"/>
          <p:cNvSpPr txBox="1"/>
          <p:nvPr>
            <p:ph idx="1" type="body"/>
          </p:nvPr>
        </p:nvSpPr>
        <p:spPr>
          <a:xfrm>
            <a:off x="5568025" y="1152475"/>
            <a:ext cx="2966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highlight>
                  <a:srgbClr val="FFFFFF"/>
                </a:highlight>
                <a:latin typeface="Times New Roman"/>
                <a:ea typeface="Times New Roman"/>
                <a:cs typeface="Times New Roman"/>
                <a:sym typeface="Times New Roman"/>
              </a:rPr>
              <a:t>Contoh Pseudocode: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a:solidFill>
                  <a:schemeClr val="dk1"/>
                </a:solidFill>
                <a:highlight>
                  <a:srgbClr val="FFFFFF"/>
                </a:highlight>
                <a:latin typeface="Times New Roman"/>
                <a:ea typeface="Times New Roman"/>
                <a:cs typeface="Times New Roman"/>
                <a:sym typeface="Times New Roman"/>
              </a:rPr>
              <a:t>Jika x &gt; 50 make:</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a:solidFill>
                  <a:schemeClr val="dk1"/>
                </a:solidFill>
                <a:highlight>
                  <a:srgbClr val="FFFFFF"/>
                </a:highlight>
                <a:latin typeface="Times New Roman"/>
                <a:ea typeface="Times New Roman"/>
                <a:cs typeface="Times New Roman"/>
                <a:sym typeface="Times New Roman"/>
              </a:rPr>
              <a:t>	Output “Lulus”</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a:solidFill>
                  <a:schemeClr val="dk1"/>
                </a:solidFill>
                <a:highlight>
                  <a:srgbClr val="FFFFFF"/>
                </a:highlight>
                <a:latin typeface="Times New Roman"/>
                <a:ea typeface="Times New Roman"/>
                <a:cs typeface="Times New Roman"/>
                <a:sym typeface="Times New Roman"/>
              </a:rPr>
              <a:t>Jika tidak maka:</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a:solidFill>
                  <a:schemeClr val="dk1"/>
                </a:solidFill>
                <a:highlight>
                  <a:srgbClr val="FFFFFF"/>
                </a:highlight>
                <a:latin typeface="Times New Roman"/>
                <a:ea typeface="Times New Roman"/>
                <a:cs typeface="Times New Roman"/>
                <a:sym typeface="Times New Roman"/>
              </a:rPr>
              <a:t>	Output “Tidak lulus”</a:t>
            </a:r>
            <a:endParaRPr>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Mengapa Notasi Algoritma ?</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sp>
        <p:nvSpPr>
          <p:cNvPr id="162" name="Google Shape;16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Seragam</a:t>
            </a:r>
            <a:endParaRPr>
              <a:solidFill>
                <a:schemeClr val="dk1"/>
              </a:solidFill>
              <a:highlight>
                <a:srgbClr val="FFFFFF"/>
              </a:highlight>
              <a:latin typeface="Times New Roman"/>
              <a:ea typeface="Times New Roman"/>
              <a:cs typeface="Times New Roman"/>
              <a:sym typeface="Times New Roman"/>
            </a:endParaRPr>
          </a:p>
          <a:p>
            <a:pPr indent="-342900" lvl="0" marL="8001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Mudah dipahami</a:t>
            </a:r>
            <a:endParaRPr>
              <a:solidFill>
                <a:schemeClr val="dk1"/>
              </a:solidFill>
              <a:highlight>
                <a:srgbClr val="FFFFFF"/>
              </a:highlight>
              <a:latin typeface="Times New Roman"/>
              <a:ea typeface="Times New Roman"/>
              <a:cs typeface="Times New Roman"/>
              <a:sym typeface="Times New Roman"/>
            </a:endParaRPr>
          </a:p>
          <a:p>
            <a:pPr indent="-342900" lvl="0" marL="8001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Mudah dikomunikasi</a:t>
            </a:r>
            <a:endParaRPr>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sz="1100">
              <a:solidFill>
                <a:srgbClr val="1B1B32"/>
              </a:solidFill>
              <a:highlight>
                <a:srgbClr val="EEEEF0"/>
              </a:highlight>
              <a:latin typeface="Roboto Mono"/>
              <a:ea typeface="Roboto Mono"/>
              <a:cs typeface="Roboto Mono"/>
              <a:sym typeface="Roboto Mono"/>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Teknis</a:t>
            </a:r>
            <a:endParaRPr>
              <a:solidFill>
                <a:schemeClr val="dk1"/>
              </a:solidFill>
              <a:highlight>
                <a:srgbClr val="FFFFFF"/>
              </a:highlight>
              <a:latin typeface="Times New Roman"/>
              <a:ea typeface="Times New Roman"/>
              <a:cs typeface="Times New Roman"/>
              <a:sym typeface="Times New Roman"/>
            </a:endParaRPr>
          </a:p>
          <a:p>
            <a:pPr indent="-342900" lvl="0" marL="8001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Mendekati bahasa program</a:t>
            </a:r>
            <a:endParaRPr>
              <a:solidFill>
                <a:schemeClr val="dk1"/>
              </a:solidFill>
              <a:highlight>
                <a:srgbClr val="FFFFFF"/>
              </a:highlight>
              <a:latin typeface="Times New Roman"/>
              <a:ea typeface="Times New Roman"/>
              <a:cs typeface="Times New Roman"/>
              <a:sym typeface="Times New Roman"/>
            </a:endParaRPr>
          </a:p>
          <a:p>
            <a:pPr indent="-342900" lvl="0" marL="8001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Mudah dikonversi ke bahasa program</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311700" y="1515325"/>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FLOWCHART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Flowchart</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pic>
        <p:nvPicPr>
          <p:cNvPr id="173" name="Google Shape;173;p19"/>
          <p:cNvPicPr preferRelativeResize="0"/>
          <p:nvPr/>
        </p:nvPicPr>
        <p:blipFill rotWithShape="1">
          <a:blip r:embed="rId3">
            <a:alphaModFix/>
          </a:blip>
          <a:srcRect b="0" l="0" r="0" t="0"/>
          <a:stretch/>
        </p:blipFill>
        <p:spPr>
          <a:xfrm>
            <a:off x="229775" y="2496675"/>
            <a:ext cx="8336094" cy="2355825"/>
          </a:xfrm>
          <a:prstGeom prst="rect">
            <a:avLst/>
          </a:prstGeom>
          <a:noFill/>
          <a:ln>
            <a:noFill/>
          </a:ln>
        </p:spPr>
      </p:pic>
      <p:sp>
        <p:nvSpPr>
          <p:cNvPr id="174" name="Google Shape;174;p19"/>
          <p:cNvSpPr txBox="1"/>
          <p:nvPr/>
        </p:nvSpPr>
        <p:spPr>
          <a:xfrm>
            <a:off x="662225" y="1557975"/>
            <a:ext cx="7471200" cy="9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44444"/>
                </a:solidFill>
                <a:highlight>
                  <a:srgbClr val="FFFFFF"/>
                </a:highlight>
                <a:latin typeface="Open Sans"/>
                <a:ea typeface="Open Sans"/>
                <a:cs typeface="Open Sans"/>
                <a:sym typeface="Open Sans"/>
              </a:rPr>
              <a:t>Flowchart adalah adalah suatu bagan dengan simbol-simbol tertentu yang menggambarkan urutan proses secara mendetail dan hubungan antara suatu proses (instruksi) dengan proses lainnya dalam suatu program.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1738850" y="445025"/>
            <a:ext cx="7093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Rules</a:t>
            </a:r>
            <a:endParaRPr/>
          </a:p>
        </p:txBody>
      </p:sp>
      <p:sp>
        <p:nvSpPr>
          <p:cNvPr id="62" name="Google Shape;62;p2"/>
          <p:cNvSpPr txBox="1"/>
          <p:nvPr/>
        </p:nvSpPr>
        <p:spPr>
          <a:xfrm>
            <a:off x="737925" y="1037475"/>
            <a:ext cx="6612000" cy="3463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Absence</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Follow the rules</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Ask us anything (bootcamp matters in private)</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Speak for yourself first</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Trainer availability</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Independent</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Hard work</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Do your best</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Continuous self improvement</a:t>
            </a:r>
            <a:endParaRPr b="0" i="0" sz="1700" u="none" cap="none" strike="noStrike">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Symbols Flowchart</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pic>
        <p:nvPicPr>
          <p:cNvPr id="180" name="Google Shape;180;p20"/>
          <p:cNvPicPr preferRelativeResize="0"/>
          <p:nvPr/>
        </p:nvPicPr>
        <p:blipFill rotWithShape="1">
          <a:blip r:embed="rId3">
            <a:alphaModFix/>
          </a:blip>
          <a:srcRect b="0" l="0" r="0" t="0"/>
          <a:stretch/>
        </p:blipFill>
        <p:spPr>
          <a:xfrm>
            <a:off x="1742675" y="1145275"/>
            <a:ext cx="3908650" cy="3681600"/>
          </a:xfrm>
          <a:prstGeom prst="rect">
            <a:avLst/>
          </a:prstGeom>
          <a:noFill/>
          <a:ln>
            <a:noFill/>
          </a:ln>
        </p:spPr>
      </p:pic>
      <p:sp>
        <p:nvSpPr>
          <p:cNvPr id="181" name="Google Shape;181;p20"/>
          <p:cNvSpPr txBox="1"/>
          <p:nvPr/>
        </p:nvSpPr>
        <p:spPr>
          <a:xfrm>
            <a:off x="5800900" y="4292625"/>
            <a:ext cx="2708400" cy="18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4"/>
              </a:rPr>
              <a:t>https://www.smartdraw.com/flowchart/flowchart-symbols.htm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SzPts val="1100"/>
              <a:buNone/>
            </a:pPr>
            <a:r>
              <a:rPr lang="en" sz="3150">
                <a:highlight>
                  <a:schemeClr val="lt1"/>
                </a:highlight>
              </a:rPr>
              <a:t>Simbol Dasar</a:t>
            </a:r>
            <a:endParaRPr sz="3150">
              <a:highlight>
                <a:srgbClr val="FFFFFF"/>
              </a:highlight>
            </a:endParaRPr>
          </a:p>
        </p:txBody>
      </p:sp>
      <p:pic>
        <p:nvPicPr>
          <p:cNvPr id="187" name="Google Shape;187;p21"/>
          <p:cNvPicPr preferRelativeResize="0"/>
          <p:nvPr/>
        </p:nvPicPr>
        <p:blipFill rotWithShape="1">
          <a:blip r:embed="rId3">
            <a:alphaModFix/>
          </a:blip>
          <a:srcRect b="0" l="0" r="0" t="0"/>
          <a:stretch/>
        </p:blipFill>
        <p:spPr>
          <a:xfrm>
            <a:off x="1552575" y="1575900"/>
            <a:ext cx="6038850" cy="1362075"/>
          </a:xfrm>
          <a:prstGeom prst="rect">
            <a:avLst/>
          </a:prstGeom>
          <a:noFill/>
          <a:ln>
            <a:noFill/>
          </a:ln>
        </p:spPr>
      </p:pic>
      <p:sp>
        <p:nvSpPr>
          <p:cNvPr id="188" name="Google Shape;188;p21"/>
          <p:cNvSpPr txBox="1"/>
          <p:nvPr/>
        </p:nvSpPr>
        <p:spPr>
          <a:xfrm>
            <a:off x="2992950" y="3394425"/>
            <a:ext cx="256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console.log(“Hello World”)</a:t>
            </a:r>
            <a:endParaRPr b="0" i="0" sz="1600" u="none" cap="none" strike="noStrike">
              <a:solidFill>
                <a:srgbClr val="000000"/>
              </a:solidFill>
              <a:latin typeface="Arial"/>
              <a:ea typeface="Arial"/>
              <a:cs typeface="Arial"/>
              <a:sym typeface="Arial"/>
            </a:endParaRPr>
          </a:p>
        </p:txBody>
      </p:sp>
      <p:cxnSp>
        <p:nvCxnSpPr>
          <p:cNvPr id="189" name="Google Shape;189;p21"/>
          <p:cNvCxnSpPr/>
          <p:nvPr/>
        </p:nvCxnSpPr>
        <p:spPr>
          <a:xfrm flipH="1">
            <a:off x="1490525" y="2473775"/>
            <a:ext cx="515400" cy="526500"/>
          </a:xfrm>
          <a:prstGeom prst="straightConnector1">
            <a:avLst/>
          </a:prstGeom>
          <a:noFill/>
          <a:ln cap="flat" cmpd="sng" w="9525">
            <a:solidFill>
              <a:srgbClr val="999999"/>
            </a:solidFill>
            <a:prstDash val="solid"/>
            <a:round/>
            <a:headEnd len="sm" w="sm" type="none"/>
            <a:tailEnd len="med" w="med" type="triangle"/>
          </a:ln>
        </p:spPr>
      </p:cxnSp>
      <p:sp>
        <p:nvSpPr>
          <p:cNvPr id="190" name="Google Shape;190;p21"/>
          <p:cNvSpPr txBox="1"/>
          <p:nvPr/>
        </p:nvSpPr>
        <p:spPr>
          <a:xfrm>
            <a:off x="1172425" y="3383450"/>
            <a:ext cx="6317100" cy="7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1"/>
          <p:cNvSpPr txBox="1"/>
          <p:nvPr/>
        </p:nvSpPr>
        <p:spPr>
          <a:xfrm>
            <a:off x="759225" y="3000275"/>
            <a:ext cx="1052700" cy="40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Harus ada</a:t>
            </a:r>
            <a:endParaRPr b="0" i="0" sz="1400" u="none" cap="none" strike="noStrike">
              <a:solidFill>
                <a:srgbClr val="000000"/>
              </a:solidFill>
              <a:latin typeface="Arial"/>
              <a:ea typeface="Arial"/>
              <a:cs typeface="Arial"/>
              <a:sym typeface="Arial"/>
            </a:endParaRPr>
          </a:p>
        </p:txBody>
      </p:sp>
      <p:cxnSp>
        <p:nvCxnSpPr>
          <p:cNvPr id="192" name="Google Shape;192;p21"/>
          <p:cNvCxnSpPr/>
          <p:nvPr/>
        </p:nvCxnSpPr>
        <p:spPr>
          <a:xfrm>
            <a:off x="6930075" y="2495125"/>
            <a:ext cx="548400" cy="427800"/>
          </a:xfrm>
          <a:prstGeom prst="straightConnector1">
            <a:avLst/>
          </a:prstGeom>
          <a:noFill/>
          <a:ln cap="flat" cmpd="sng" w="9525">
            <a:solidFill>
              <a:schemeClr val="dk2"/>
            </a:solidFill>
            <a:prstDash val="solid"/>
            <a:round/>
            <a:headEnd len="sm" w="sm" type="none"/>
            <a:tailEnd len="med" w="med" type="triangle"/>
          </a:ln>
        </p:spPr>
      </p:cxnSp>
      <p:sp>
        <p:nvSpPr>
          <p:cNvPr id="193" name="Google Shape;193;p21"/>
          <p:cNvSpPr txBox="1"/>
          <p:nvPr/>
        </p:nvSpPr>
        <p:spPr>
          <a:xfrm>
            <a:off x="7064075" y="3000275"/>
            <a:ext cx="1052700" cy="40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Harus ada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Contoh Flowchart</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pic>
        <p:nvPicPr>
          <p:cNvPr id="199" name="Google Shape;199;p22"/>
          <p:cNvPicPr preferRelativeResize="0"/>
          <p:nvPr/>
        </p:nvPicPr>
        <p:blipFill rotWithShape="1">
          <a:blip r:embed="rId3">
            <a:alphaModFix/>
          </a:blip>
          <a:srcRect b="0" l="0" r="0" t="0"/>
          <a:stretch/>
        </p:blipFill>
        <p:spPr>
          <a:xfrm>
            <a:off x="810450" y="1828175"/>
            <a:ext cx="7639050" cy="2895600"/>
          </a:xfrm>
          <a:prstGeom prst="rect">
            <a:avLst/>
          </a:prstGeom>
          <a:noFill/>
          <a:ln>
            <a:noFill/>
          </a:ln>
        </p:spPr>
      </p:pic>
      <p:sp>
        <p:nvSpPr>
          <p:cNvPr id="200" name="Google Shape;200;p22"/>
          <p:cNvSpPr txBox="1"/>
          <p:nvPr/>
        </p:nvSpPr>
        <p:spPr>
          <a:xfrm>
            <a:off x="689900" y="1431350"/>
            <a:ext cx="7698900" cy="314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Ketika Bangun Tidur</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Latihan Flowchart</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sp>
        <p:nvSpPr>
          <p:cNvPr id="206" name="Google Shape;20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51435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Menghitung luas dan keliling lingkaran (contoh: </a:t>
            </a:r>
            <a:r>
              <a:rPr lang="en" u="sng">
                <a:solidFill>
                  <a:schemeClr val="hlink"/>
                </a:solidFill>
                <a:highlight>
                  <a:srgbClr val="FFFFFF"/>
                </a:highlight>
                <a:latin typeface="Times New Roman"/>
                <a:ea typeface="Times New Roman"/>
                <a:cs typeface="Times New Roman"/>
                <a:sym typeface="Times New Roman"/>
                <a:hlinkClick r:id="rId3"/>
              </a:rPr>
              <a:t>flowchart</a:t>
            </a:r>
            <a:r>
              <a:rPr lang="en">
                <a:solidFill>
                  <a:schemeClr val="dk1"/>
                </a:solidFill>
                <a:highlight>
                  <a:srgbClr val="FFFFFF"/>
                </a:highlight>
                <a:latin typeface="Times New Roman"/>
                <a:ea typeface="Times New Roman"/>
                <a:cs typeface="Times New Roman"/>
                <a:sym typeface="Times New Roman"/>
              </a:rPr>
              <a:t>)</a:t>
            </a:r>
            <a:endParaRPr>
              <a:solidFill>
                <a:schemeClr val="dk1"/>
              </a:solidFill>
              <a:highlight>
                <a:srgbClr val="FFFFFF"/>
              </a:highlight>
              <a:latin typeface="Times New Roman"/>
              <a:ea typeface="Times New Roman"/>
              <a:cs typeface="Times New Roman"/>
              <a:sym typeface="Times New Roman"/>
            </a:endParaRPr>
          </a:p>
          <a:p>
            <a:pPr indent="-342900" lvl="0" marL="51435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Menghitung luas permukaan dadu</a:t>
            </a:r>
            <a:endParaRPr>
              <a:solidFill>
                <a:schemeClr val="dk1"/>
              </a:solidFill>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SzPts val="1800"/>
              <a:buNone/>
            </a:pPr>
            <a:r>
              <a:t/>
            </a:r>
            <a:endParaRPr sz="1150">
              <a:solidFill>
                <a:schemeClr val="dk1"/>
              </a:solidFill>
              <a:highlight>
                <a:srgbClr val="FFFFFF"/>
              </a:highlight>
              <a:latin typeface="Verdana"/>
              <a:ea typeface="Verdana"/>
              <a:cs typeface="Verdana"/>
              <a:sym typeface="Verdana"/>
            </a:endParaRPr>
          </a:p>
          <a:p>
            <a:pPr indent="0" lvl="0" marL="457200" rtl="0" algn="l">
              <a:lnSpc>
                <a:spcPct val="115000"/>
              </a:lnSpc>
              <a:spcBef>
                <a:spcPts val="0"/>
              </a:spcBef>
              <a:spcAft>
                <a:spcPts val="0"/>
              </a:spcAft>
              <a:buSzPts val="1800"/>
              <a:buNone/>
            </a:pPr>
            <a:r>
              <a:t/>
            </a:r>
            <a:endParaRPr sz="1150">
              <a:solidFill>
                <a:srgbClr val="0000CD"/>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Pembahasan Latihan</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sp>
        <p:nvSpPr>
          <p:cNvPr id="212" name="Google Shape;212;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highlight>
                  <a:srgbClr val="FFFFFF"/>
                </a:highlight>
                <a:latin typeface="Times New Roman"/>
                <a:ea typeface="Times New Roman"/>
                <a:cs typeface="Times New Roman"/>
                <a:sym typeface="Times New Roman"/>
              </a:rPr>
              <a:t>Menghitung Luas Permukaan Dadu</a:t>
            </a:r>
            <a:endParaRPr>
              <a:solidFill>
                <a:schemeClr val="dk1"/>
              </a:solidFill>
              <a:highlight>
                <a:srgbClr val="FFFFFF"/>
              </a:highlight>
              <a:latin typeface="Times New Roman"/>
              <a:ea typeface="Times New Roman"/>
              <a:cs typeface="Times New Roman"/>
              <a:sym typeface="Times New Roman"/>
            </a:endParaRPr>
          </a:p>
          <a:p>
            <a:pPr indent="-330200" lvl="0" marL="800100" rtl="0" algn="l">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Sederhana</a:t>
            </a:r>
            <a:endParaRPr sz="1600">
              <a:solidFill>
                <a:schemeClr val="dk1"/>
              </a:solidFill>
              <a:highlight>
                <a:srgbClr val="FFFFFF"/>
              </a:highlight>
              <a:latin typeface="Times New Roman"/>
              <a:ea typeface="Times New Roman"/>
              <a:cs typeface="Times New Roman"/>
              <a:sym typeface="Times New Roman"/>
            </a:endParaRPr>
          </a:p>
          <a:p>
            <a:pPr indent="-330200" lvl="0" marL="1143000" rtl="0" algn="l">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Input proses sederhana output</a:t>
            </a:r>
            <a:endParaRPr sz="1600">
              <a:solidFill>
                <a:schemeClr val="dk1"/>
              </a:solidFill>
              <a:highlight>
                <a:srgbClr val="FFFFFF"/>
              </a:highlight>
              <a:latin typeface="Times New Roman"/>
              <a:ea typeface="Times New Roman"/>
              <a:cs typeface="Times New Roman"/>
              <a:sym typeface="Times New Roman"/>
            </a:endParaRPr>
          </a:p>
          <a:p>
            <a:pPr indent="-330200" lvl="0" marL="800100" rtl="0" algn="l">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Input</a:t>
            </a:r>
            <a:endParaRPr sz="1600">
              <a:solidFill>
                <a:schemeClr val="dk1"/>
              </a:solidFill>
              <a:highlight>
                <a:srgbClr val="FFFFFF"/>
              </a:highlight>
              <a:latin typeface="Times New Roman"/>
              <a:ea typeface="Times New Roman"/>
              <a:cs typeface="Times New Roman"/>
              <a:sym typeface="Times New Roman"/>
            </a:endParaRPr>
          </a:p>
          <a:p>
            <a:pPr indent="-330200" lvl="0" marL="1143000" rtl="0" algn="l">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Jelas, mudah ditebak, satuan tidak signifikan</a:t>
            </a:r>
            <a:endParaRPr sz="1600">
              <a:solidFill>
                <a:schemeClr val="dk1"/>
              </a:solidFill>
              <a:highlight>
                <a:srgbClr val="FFFFFF"/>
              </a:highlight>
              <a:latin typeface="Times New Roman"/>
              <a:ea typeface="Times New Roman"/>
              <a:cs typeface="Times New Roman"/>
              <a:sym typeface="Times New Roman"/>
            </a:endParaRPr>
          </a:p>
          <a:p>
            <a:pPr indent="-330200" lvl="0" marL="800100" rtl="0" algn="l">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Proses</a:t>
            </a:r>
            <a:endParaRPr sz="1600">
              <a:solidFill>
                <a:schemeClr val="dk1"/>
              </a:solidFill>
              <a:highlight>
                <a:srgbClr val="FFFFFF"/>
              </a:highlight>
              <a:latin typeface="Times New Roman"/>
              <a:ea typeface="Times New Roman"/>
              <a:cs typeface="Times New Roman"/>
              <a:sym typeface="Times New Roman"/>
            </a:endParaRPr>
          </a:p>
          <a:p>
            <a:pPr indent="-330200" lvl="0" marL="1143000" rtl="0" algn="l">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Mengandalkan rumus</a:t>
            </a:r>
            <a:endParaRPr sz="1600">
              <a:solidFill>
                <a:schemeClr val="dk1"/>
              </a:solidFill>
              <a:highlight>
                <a:srgbClr val="FFFFFF"/>
              </a:highlight>
              <a:latin typeface="Times New Roman"/>
              <a:ea typeface="Times New Roman"/>
              <a:cs typeface="Times New Roman"/>
              <a:sym typeface="Times New Roman"/>
            </a:endParaRPr>
          </a:p>
          <a:p>
            <a:pPr indent="-330200" lvl="0" marL="800100" rtl="0" algn="l">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Output</a:t>
            </a:r>
            <a:endParaRPr sz="1600">
              <a:solidFill>
                <a:schemeClr val="dk1"/>
              </a:solidFill>
              <a:highlight>
                <a:srgbClr val="FFFFFF"/>
              </a:highlight>
              <a:latin typeface="Times New Roman"/>
              <a:ea typeface="Times New Roman"/>
              <a:cs typeface="Times New Roman"/>
              <a:sym typeface="Times New Roman"/>
            </a:endParaRPr>
          </a:p>
          <a:p>
            <a:pPr indent="-330200" lvl="0" marL="1143000" rtl="0" algn="l">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Jelas, sesuai dengan input</a:t>
            </a:r>
            <a:endParaRPr sz="1600">
              <a:solidFill>
                <a:schemeClr val="dk1"/>
              </a:solidFill>
              <a:highlight>
                <a:srgbClr val="FFFFFF"/>
              </a:highlight>
              <a:latin typeface="Times New Roman"/>
              <a:ea typeface="Times New Roman"/>
              <a:cs typeface="Times New Roman"/>
              <a:sym typeface="Times New Roman"/>
            </a:endParaRPr>
          </a:p>
          <a:p>
            <a:pPr indent="0" lvl="0" marL="13716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13716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SzPts val="1800"/>
              <a:buNone/>
            </a:pPr>
            <a:r>
              <a:t/>
            </a:r>
            <a:endParaRPr sz="1150">
              <a:solidFill>
                <a:schemeClr val="dk1"/>
              </a:solidFill>
              <a:highlight>
                <a:srgbClr val="FFFFFF"/>
              </a:highlight>
              <a:latin typeface="Verdana"/>
              <a:ea typeface="Verdana"/>
              <a:cs typeface="Verdana"/>
              <a:sym typeface="Verdana"/>
            </a:endParaRPr>
          </a:p>
          <a:p>
            <a:pPr indent="0" lvl="0" marL="457200" rtl="0" algn="l">
              <a:lnSpc>
                <a:spcPct val="115000"/>
              </a:lnSpc>
              <a:spcBef>
                <a:spcPts val="0"/>
              </a:spcBef>
              <a:spcAft>
                <a:spcPts val="0"/>
              </a:spcAft>
              <a:buSzPts val="1800"/>
              <a:buNone/>
            </a:pPr>
            <a:r>
              <a:t/>
            </a:r>
            <a:endParaRPr sz="1150">
              <a:solidFill>
                <a:srgbClr val="0000CD"/>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p:txBody>
      </p:sp>
      <p:pic>
        <p:nvPicPr>
          <p:cNvPr id="213" name="Google Shape;213;p24"/>
          <p:cNvPicPr preferRelativeResize="0"/>
          <p:nvPr/>
        </p:nvPicPr>
        <p:blipFill rotWithShape="1">
          <a:blip r:embed="rId3">
            <a:alphaModFix/>
          </a:blip>
          <a:srcRect b="0" l="0" r="0" t="0"/>
          <a:stretch/>
        </p:blipFill>
        <p:spPr>
          <a:xfrm>
            <a:off x="833500" y="3786377"/>
            <a:ext cx="7599075" cy="1300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Tips Memperjelas Flowchart</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sp>
        <p:nvSpPr>
          <p:cNvPr id="219" name="Google Shape;21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Input</a:t>
            </a:r>
            <a:endParaRPr>
              <a:solidFill>
                <a:schemeClr val="dk1"/>
              </a:solidFill>
              <a:highlight>
                <a:srgbClr val="FFFFFF"/>
              </a:highlight>
              <a:latin typeface="Times New Roman"/>
              <a:ea typeface="Times New Roman"/>
              <a:cs typeface="Times New Roman"/>
              <a:sym typeface="Times New Roman"/>
            </a:endParaRPr>
          </a:p>
          <a:p>
            <a:pPr indent="-330200" lvl="0" marL="800100" rtl="0" algn="l">
              <a:lnSpc>
                <a:spcPct val="115000"/>
              </a:lnSpc>
              <a:spcBef>
                <a:spcPts val="0"/>
              </a:spcBef>
              <a:spcAft>
                <a:spcPts val="0"/>
              </a:spcAft>
              <a:buClr>
                <a:schemeClr val="dk1"/>
              </a:buClr>
              <a:buSzPts val="1600"/>
              <a:buFont typeface="Times New Roman"/>
              <a:buChar char="-"/>
            </a:pPr>
            <a:r>
              <a:rPr lang="en">
                <a:solidFill>
                  <a:schemeClr val="dk1"/>
                </a:solidFill>
                <a:highlight>
                  <a:srgbClr val="FFFFFF"/>
                </a:highlight>
                <a:latin typeface="Times New Roman"/>
                <a:ea typeface="Times New Roman"/>
                <a:cs typeface="Times New Roman"/>
                <a:sym typeface="Times New Roman"/>
              </a:rPr>
              <a:t>Format input (single, multiple format)</a:t>
            </a:r>
            <a:endParaRPr>
              <a:solidFill>
                <a:schemeClr val="dk1"/>
              </a:solidFill>
              <a:highlight>
                <a:srgbClr val="FFFFFF"/>
              </a:highlight>
              <a:latin typeface="Times New Roman"/>
              <a:ea typeface="Times New Roman"/>
              <a:cs typeface="Times New Roman"/>
              <a:sym typeface="Times New Roman"/>
            </a:endParaRPr>
          </a:p>
          <a:p>
            <a:pPr indent="-330200" lvl="0" marL="800100" rtl="0" algn="l">
              <a:lnSpc>
                <a:spcPct val="115000"/>
              </a:lnSpc>
              <a:spcBef>
                <a:spcPts val="0"/>
              </a:spcBef>
              <a:spcAft>
                <a:spcPts val="0"/>
              </a:spcAft>
              <a:buClr>
                <a:schemeClr val="dk1"/>
              </a:buClr>
              <a:buSzPts val="1600"/>
              <a:buFont typeface="Times New Roman"/>
              <a:buChar char="-"/>
            </a:pPr>
            <a:r>
              <a:rPr lang="en">
                <a:solidFill>
                  <a:schemeClr val="dk1"/>
                </a:solidFill>
                <a:highlight>
                  <a:srgbClr val="FFFFFF"/>
                </a:highlight>
                <a:latin typeface="Times New Roman"/>
                <a:ea typeface="Times New Roman"/>
                <a:cs typeface="Times New Roman"/>
                <a:sym typeface="Times New Roman"/>
              </a:rPr>
              <a:t>Sanitizing, validating</a:t>
            </a:r>
            <a:endParaRPr>
              <a:solidFill>
                <a:schemeClr val="dk1"/>
              </a:solidFill>
              <a:highlight>
                <a:srgbClr val="FFFFFF"/>
              </a:highlight>
              <a:latin typeface="Times New Roman"/>
              <a:ea typeface="Times New Roman"/>
              <a:cs typeface="Times New Roman"/>
              <a:sym typeface="Times New Roman"/>
            </a:endParaRPr>
          </a:p>
          <a:p>
            <a:pPr indent="-330200" lvl="0" marL="800100" rtl="0" algn="l">
              <a:lnSpc>
                <a:spcPct val="115000"/>
              </a:lnSpc>
              <a:spcBef>
                <a:spcPts val="0"/>
              </a:spcBef>
              <a:spcAft>
                <a:spcPts val="0"/>
              </a:spcAft>
              <a:buClr>
                <a:schemeClr val="dk1"/>
              </a:buClr>
              <a:buSzPts val="1600"/>
              <a:buFont typeface="Times New Roman"/>
              <a:buChar char="-"/>
            </a:pPr>
            <a:r>
              <a:rPr lang="en">
                <a:solidFill>
                  <a:schemeClr val="dk1"/>
                </a:solidFill>
                <a:highlight>
                  <a:srgbClr val="FFFFFF"/>
                </a:highlight>
                <a:latin typeface="Times New Roman"/>
                <a:ea typeface="Times New Roman"/>
                <a:cs typeface="Times New Roman"/>
                <a:sym typeface="Times New Roman"/>
              </a:rPr>
              <a:t>Error handling</a:t>
            </a:r>
            <a:endParaRPr>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Proses</a:t>
            </a:r>
            <a:endParaRPr>
              <a:solidFill>
                <a:schemeClr val="dk1"/>
              </a:solidFill>
              <a:highlight>
                <a:srgbClr val="FFFFFF"/>
              </a:highlight>
              <a:latin typeface="Times New Roman"/>
              <a:ea typeface="Times New Roman"/>
              <a:cs typeface="Times New Roman"/>
              <a:sym typeface="Times New Roman"/>
            </a:endParaRPr>
          </a:p>
          <a:p>
            <a:pPr indent="-330200" lvl="0" marL="800100" rtl="0" algn="l">
              <a:lnSpc>
                <a:spcPct val="115000"/>
              </a:lnSpc>
              <a:spcBef>
                <a:spcPts val="0"/>
              </a:spcBef>
              <a:spcAft>
                <a:spcPts val="0"/>
              </a:spcAft>
              <a:buClr>
                <a:schemeClr val="dk1"/>
              </a:buClr>
              <a:buSzPts val="1600"/>
              <a:buFont typeface="Times New Roman"/>
              <a:buChar char="-"/>
            </a:pPr>
            <a:r>
              <a:rPr lang="en">
                <a:solidFill>
                  <a:schemeClr val="dk1"/>
                </a:solidFill>
                <a:highlight>
                  <a:srgbClr val="FFFFFF"/>
                </a:highlight>
                <a:latin typeface="Times New Roman"/>
                <a:ea typeface="Times New Roman"/>
                <a:cs typeface="Times New Roman"/>
                <a:sym typeface="Times New Roman"/>
              </a:rPr>
              <a:t>General to Specific </a:t>
            </a:r>
            <a:endParaRPr>
              <a:solidFill>
                <a:schemeClr val="dk1"/>
              </a:solidFill>
              <a:highlight>
                <a:srgbClr val="FFFFFF"/>
              </a:highlight>
              <a:latin typeface="Times New Roman"/>
              <a:ea typeface="Times New Roman"/>
              <a:cs typeface="Times New Roman"/>
              <a:sym typeface="Times New Roman"/>
            </a:endParaRPr>
          </a:p>
          <a:p>
            <a:pPr indent="-330200" lvl="0" marL="800100" rtl="0" algn="l">
              <a:lnSpc>
                <a:spcPct val="115000"/>
              </a:lnSpc>
              <a:spcBef>
                <a:spcPts val="0"/>
              </a:spcBef>
              <a:spcAft>
                <a:spcPts val="0"/>
              </a:spcAft>
              <a:buClr>
                <a:schemeClr val="dk1"/>
              </a:buClr>
              <a:buSzPts val="1600"/>
              <a:buFont typeface="Times New Roman"/>
              <a:buChar char="-"/>
            </a:pPr>
            <a:r>
              <a:rPr lang="en">
                <a:solidFill>
                  <a:schemeClr val="dk1"/>
                </a:solidFill>
                <a:highlight>
                  <a:srgbClr val="FFFFFF"/>
                </a:highlight>
                <a:latin typeface="Times New Roman"/>
                <a:ea typeface="Times New Roman"/>
                <a:cs typeface="Times New Roman"/>
                <a:sym typeface="Times New Roman"/>
              </a:rPr>
              <a:t>Don’t repeat</a:t>
            </a:r>
            <a:endParaRPr>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Output</a:t>
            </a:r>
            <a:endParaRPr>
              <a:solidFill>
                <a:schemeClr val="dk1"/>
              </a:solidFill>
              <a:highlight>
                <a:srgbClr val="FFFFFF"/>
              </a:highlight>
              <a:latin typeface="Times New Roman"/>
              <a:ea typeface="Times New Roman"/>
              <a:cs typeface="Times New Roman"/>
              <a:sym typeface="Times New Roman"/>
            </a:endParaRPr>
          </a:p>
          <a:p>
            <a:pPr indent="-330200" lvl="0" marL="857250" rtl="0" algn="l">
              <a:lnSpc>
                <a:spcPct val="115000"/>
              </a:lnSpc>
              <a:spcBef>
                <a:spcPts val="0"/>
              </a:spcBef>
              <a:spcAft>
                <a:spcPts val="0"/>
              </a:spcAft>
              <a:buClr>
                <a:schemeClr val="dk1"/>
              </a:buClr>
              <a:buSzPts val="1600"/>
              <a:buFont typeface="Times New Roman"/>
              <a:buChar char="-"/>
            </a:pPr>
            <a:r>
              <a:rPr lang="en">
                <a:solidFill>
                  <a:schemeClr val="dk1"/>
                </a:solidFill>
                <a:highlight>
                  <a:srgbClr val="FFFFFF"/>
                </a:highlight>
                <a:latin typeface="Times New Roman"/>
                <a:ea typeface="Times New Roman"/>
                <a:cs typeface="Times New Roman"/>
                <a:sym typeface="Times New Roman"/>
              </a:rPr>
              <a:t>Format output </a:t>
            </a:r>
            <a:endParaRPr>
              <a:solidFill>
                <a:schemeClr val="dk1"/>
              </a:solidFill>
              <a:highlight>
                <a:srgbClr val="FFFFFF"/>
              </a:highlight>
              <a:latin typeface="Times New Roman"/>
              <a:ea typeface="Times New Roman"/>
              <a:cs typeface="Times New Roman"/>
              <a:sym typeface="Times New Roman"/>
            </a:endParaRPr>
          </a:p>
          <a:p>
            <a:pPr indent="-330200" lvl="0" marL="857250" rtl="0" algn="l">
              <a:lnSpc>
                <a:spcPct val="115000"/>
              </a:lnSpc>
              <a:spcBef>
                <a:spcPts val="0"/>
              </a:spcBef>
              <a:spcAft>
                <a:spcPts val="0"/>
              </a:spcAft>
              <a:buClr>
                <a:schemeClr val="dk1"/>
              </a:buClr>
              <a:buSzPts val="1600"/>
              <a:buFont typeface="Times New Roman"/>
              <a:buChar char="-"/>
            </a:pPr>
            <a:r>
              <a:rPr lang="en">
                <a:solidFill>
                  <a:schemeClr val="dk1"/>
                </a:solidFill>
                <a:highlight>
                  <a:srgbClr val="FFFFFF"/>
                </a:highlight>
                <a:latin typeface="Times New Roman"/>
                <a:ea typeface="Times New Roman"/>
                <a:cs typeface="Times New Roman"/>
                <a:sym typeface="Times New Roman"/>
              </a:rPr>
              <a:t>Standardized</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13716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13716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SzPts val="1800"/>
              <a:buNone/>
            </a:pPr>
            <a:r>
              <a:t/>
            </a:r>
            <a:endParaRPr sz="1150">
              <a:solidFill>
                <a:schemeClr val="dk1"/>
              </a:solidFill>
              <a:highlight>
                <a:srgbClr val="FFFFFF"/>
              </a:highlight>
              <a:latin typeface="Verdana"/>
              <a:ea typeface="Verdana"/>
              <a:cs typeface="Verdana"/>
              <a:sym typeface="Verdana"/>
            </a:endParaRPr>
          </a:p>
          <a:p>
            <a:pPr indent="0" lvl="0" marL="457200" rtl="0" algn="l">
              <a:lnSpc>
                <a:spcPct val="115000"/>
              </a:lnSpc>
              <a:spcBef>
                <a:spcPts val="0"/>
              </a:spcBef>
              <a:spcAft>
                <a:spcPts val="0"/>
              </a:spcAft>
              <a:buSzPts val="1800"/>
              <a:buNone/>
            </a:pPr>
            <a:r>
              <a:t/>
            </a:r>
            <a:endParaRPr sz="1150">
              <a:solidFill>
                <a:srgbClr val="0000CD"/>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Menghitung Luas Permukaan Dadu</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sp>
        <p:nvSpPr>
          <p:cNvPr id="225" name="Google Shape;22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13716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13716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SzPts val="1800"/>
              <a:buNone/>
            </a:pPr>
            <a:r>
              <a:t/>
            </a:r>
            <a:endParaRPr sz="1150">
              <a:solidFill>
                <a:schemeClr val="dk1"/>
              </a:solidFill>
              <a:highlight>
                <a:srgbClr val="FFFFFF"/>
              </a:highlight>
              <a:latin typeface="Verdana"/>
              <a:ea typeface="Verdana"/>
              <a:cs typeface="Verdana"/>
              <a:sym typeface="Verdana"/>
            </a:endParaRPr>
          </a:p>
          <a:p>
            <a:pPr indent="0" lvl="0" marL="457200" rtl="0" algn="l">
              <a:lnSpc>
                <a:spcPct val="115000"/>
              </a:lnSpc>
              <a:spcBef>
                <a:spcPts val="0"/>
              </a:spcBef>
              <a:spcAft>
                <a:spcPts val="0"/>
              </a:spcAft>
              <a:buSzPts val="1800"/>
              <a:buNone/>
            </a:pPr>
            <a:r>
              <a:t/>
            </a:r>
            <a:endParaRPr sz="1150">
              <a:solidFill>
                <a:srgbClr val="0000CD"/>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a:solidFill>
                <a:schemeClr val="dk1"/>
              </a:solidFill>
              <a:highlight>
                <a:srgbClr val="FFFFFF"/>
              </a:highlight>
              <a:latin typeface="Times New Roman"/>
              <a:ea typeface="Times New Roman"/>
              <a:cs typeface="Times New Roman"/>
              <a:sym typeface="Times New Roman"/>
            </a:endParaRPr>
          </a:p>
        </p:txBody>
      </p:sp>
      <p:pic>
        <p:nvPicPr>
          <p:cNvPr id="226" name="Google Shape;226;p26"/>
          <p:cNvPicPr preferRelativeResize="0"/>
          <p:nvPr/>
        </p:nvPicPr>
        <p:blipFill rotWithShape="1">
          <a:blip r:embed="rId3">
            <a:alphaModFix/>
          </a:blip>
          <a:srcRect b="0" l="0" r="0" t="0"/>
          <a:stretch/>
        </p:blipFill>
        <p:spPr>
          <a:xfrm>
            <a:off x="695775" y="1207875"/>
            <a:ext cx="6210876" cy="3601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Latihan #1 Reverse String</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sp>
        <p:nvSpPr>
          <p:cNvPr id="232" name="Google Shape;23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66666"/>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Inputkan sebuah String, kemudian urutkan terbalik String tersebut. Outputkan hasilnya!</a:t>
            </a:r>
            <a:endParaRPr sz="1600">
              <a:solidFill>
                <a:schemeClr val="dk1"/>
              </a:solidFill>
              <a:highlight>
                <a:srgbClr val="FFFFFF"/>
              </a:highlight>
              <a:latin typeface="Georgia"/>
              <a:ea typeface="Georgia"/>
              <a:cs typeface="Georgia"/>
              <a:sym typeface="Georgia"/>
            </a:endParaRPr>
          </a:p>
          <a:p>
            <a:pPr indent="0" lvl="0" marL="457200" rtl="0" algn="l">
              <a:lnSpc>
                <a:spcPct val="166666"/>
              </a:lnSpc>
              <a:spcBef>
                <a:spcPts val="0"/>
              </a:spcBef>
              <a:spcAft>
                <a:spcPts val="0"/>
              </a:spcAft>
              <a:buClr>
                <a:schemeClr val="dk1"/>
              </a:buClr>
              <a:buSzPts val="1100"/>
              <a:buFont typeface="Arial"/>
              <a:buNone/>
            </a:pPr>
            <a:r>
              <a:t/>
            </a:r>
            <a:endParaRPr sz="1600">
              <a:solidFill>
                <a:schemeClr val="dk1"/>
              </a:solidFill>
              <a:highlight>
                <a:srgbClr val="FFFFFF"/>
              </a:highlight>
              <a:latin typeface="Georgia"/>
              <a:ea typeface="Georgia"/>
              <a:cs typeface="Georgia"/>
              <a:sym typeface="Georgia"/>
            </a:endParaRPr>
          </a:p>
          <a:p>
            <a:pPr indent="457200" lvl="0" marL="0" rtl="0" algn="l">
              <a:lnSpc>
                <a:spcPct val="166666"/>
              </a:lnSpc>
              <a:spcBef>
                <a:spcPts val="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Contoh:</a:t>
            </a:r>
            <a:endParaRPr sz="1600">
              <a:solidFill>
                <a:schemeClr val="dk1"/>
              </a:solidFill>
              <a:highlight>
                <a:srgbClr val="FFFFFF"/>
              </a:highlight>
              <a:latin typeface="Georgia"/>
              <a:ea typeface="Georgia"/>
              <a:cs typeface="Georgia"/>
              <a:sym typeface="Georgia"/>
            </a:endParaRPr>
          </a:p>
          <a:p>
            <a:pPr indent="-330200" lvl="0" marL="800100" rtl="0" algn="l">
              <a:lnSpc>
                <a:spcPct val="166666"/>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Input: Javascript</a:t>
            </a:r>
            <a:endParaRPr sz="1600">
              <a:solidFill>
                <a:schemeClr val="dk1"/>
              </a:solidFill>
              <a:highlight>
                <a:srgbClr val="FFFFFF"/>
              </a:highlight>
              <a:latin typeface="Georgia"/>
              <a:ea typeface="Georgia"/>
              <a:cs typeface="Georgia"/>
              <a:sym typeface="Georgia"/>
            </a:endParaRPr>
          </a:p>
          <a:p>
            <a:pPr indent="-330200" lvl="0" marL="800100" rtl="0" algn="l">
              <a:lnSpc>
                <a:spcPct val="166666"/>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Output: tpircsavaJ</a:t>
            </a:r>
            <a:endParaRPr sz="1600">
              <a:solidFill>
                <a:schemeClr val="dk1"/>
              </a:solidFill>
              <a:highlight>
                <a:srgbClr val="FFFFFF"/>
              </a:highlight>
              <a:latin typeface="Georgia"/>
              <a:ea typeface="Georgia"/>
              <a:cs typeface="Georgia"/>
              <a:sym typeface="Georgia"/>
            </a:endParaRPr>
          </a:p>
          <a:p>
            <a:pPr indent="0" lvl="0" marL="457200" rtl="0" algn="l">
              <a:lnSpc>
                <a:spcPct val="166666"/>
              </a:lnSpc>
              <a:spcBef>
                <a:spcPts val="0"/>
              </a:spcBef>
              <a:spcAft>
                <a:spcPts val="0"/>
              </a:spcAft>
              <a:buSzPts val="1800"/>
              <a:buNone/>
            </a:pPr>
            <a:r>
              <a:t/>
            </a:r>
            <a:endParaRPr b="1" sz="1600">
              <a:solidFill>
                <a:schemeClr val="dk1"/>
              </a:solidFill>
              <a:highlight>
                <a:srgbClr val="FFFFFF"/>
              </a:highlight>
              <a:latin typeface="Georgia"/>
              <a:ea typeface="Georgia"/>
              <a:cs typeface="Georgia"/>
              <a:sym typeface="Georgia"/>
            </a:endParaRPr>
          </a:p>
          <a:p>
            <a:pPr indent="0" lvl="0" marL="457200" rtl="0" algn="l">
              <a:lnSpc>
                <a:spcPct val="166666"/>
              </a:lnSpc>
              <a:spcBef>
                <a:spcPts val="0"/>
              </a:spcBef>
              <a:spcAft>
                <a:spcPts val="0"/>
              </a:spcAft>
              <a:buClr>
                <a:schemeClr val="dk1"/>
              </a:buClr>
              <a:buSzPts val="1100"/>
              <a:buFont typeface="Arial"/>
              <a:buNone/>
            </a:pPr>
            <a:r>
              <a:t/>
            </a:r>
            <a:endParaRPr sz="900">
              <a:solidFill>
                <a:srgbClr val="D73A49"/>
              </a:solidFill>
              <a:highlight>
                <a:srgbClr val="FFFFFF"/>
              </a:highlight>
              <a:latin typeface="Courier New"/>
              <a:ea typeface="Courier New"/>
              <a:cs typeface="Courier New"/>
              <a:sym typeface="Courier New"/>
            </a:endParaRPr>
          </a:p>
          <a:p>
            <a:pPr indent="0" lvl="0" marL="914400" rtl="0" algn="l">
              <a:lnSpc>
                <a:spcPct val="115000"/>
              </a:lnSpc>
              <a:spcBef>
                <a:spcPts val="0"/>
              </a:spcBef>
              <a:spcAft>
                <a:spcPts val="0"/>
              </a:spcAft>
              <a:buSzPts val="1800"/>
              <a:buNone/>
            </a:pPr>
            <a:r>
              <a:t/>
            </a:r>
            <a:endParaRPr sz="1150">
              <a:solidFill>
                <a:schemeClr val="dk1"/>
              </a:solidFill>
              <a:highlight>
                <a:srgbClr val="FFFFFF"/>
              </a:highlight>
              <a:latin typeface="Verdana"/>
              <a:ea typeface="Verdana"/>
              <a:cs typeface="Verdana"/>
              <a:sym typeface="Verdana"/>
            </a:endParaRPr>
          </a:p>
          <a:p>
            <a:pPr indent="0" lvl="0" marL="457200" rtl="0" algn="l">
              <a:lnSpc>
                <a:spcPct val="115000"/>
              </a:lnSpc>
              <a:spcBef>
                <a:spcPts val="0"/>
              </a:spcBef>
              <a:spcAft>
                <a:spcPts val="0"/>
              </a:spcAft>
              <a:buSzPts val="1800"/>
              <a:buNone/>
            </a:pPr>
            <a:r>
              <a:t/>
            </a:r>
            <a:endParaRPr sz="1150">
              <a:solidFill>
                <a:srgbClr val="0000CD"/>
              </a:solidFill>
              <a:highlight>
                <a:srgbClr val="FFFFFF"/>
              </a:highlight>
              <a:latin typeface="Courier New"/>
              <a:ea typeface="Courier New"/>
              <a:cs typeface="Courier New"/>
              <a:sym typeface="Courier New"/>
            </a:endParaRPr>
          </a:p>
          <a:p>
            <a:pPr indent="457200" lvl="0" marL="0" rtl="0" algn="l">
              <a:lnSpc>
                <a:spcPct val="166666"/>
              </a:lnSpc>
              <a:spcBef>
                <a:spcPts val="0"/>
              </a:spcBef>
              <a:spcAft>
                <a:spcPts val="0"/>
              </a:spcAft>
              <a:buSzPts val="1800"/>
              <a:buNone/>
            </a:pPr>
            <a:r>
              <a:t/>
            </a:r>
            <a:endParaRPr sz="900">
              <a:solidFill>
                <a:srgbClr val="24292E"/>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sz="900">
              <a:solidFill>
                <a:srgbClr val="24292E"/>
              </a:solidFill>
              <a:highlight>
                <a:srgbClr val="FFFFFF"/>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Apa yang Anda pahami? (Model #1)</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pic>
        <p:nvPicPr>
          <p:cNvPr id="238" name="Google Shape;238;p28"/>
          <p:cNvPicPr preferRelativeResize="0"/>
          <p:nvPr/>
        </p:nvPicPr>
        <p:blipFill rotWithShape="1">
          <a:blip r:embed="rId3">
            <a:alphaModFix/>
          </a:blip>
          <a:srcRect b="0" l="0" r="0" t="0"/>
          <a:stretch/>
        </p:blipFill>
        <p:spPr>
          <a:xfrm>
            <a:off x="1040725" y="1203025"/>
            <a:ext cx="7419975" cy="3019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Ataukah seperti ini? (Model #2)</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pic>
        <p:nvPicPr>
          <p:cNvPr id="244" name="Google Shape;244;p29"/>
          <p:cNvPicPr preferRelativeResize="0"/>
          <p:nvPr/>
        </p:nvPicPr>
        <p:blipFill rotWithShape="1">
          <a:blip r:embed="rId3">
            <a:alphaModFix/>
          </a:blip>
          <a:srcRect b="0" l="0" r="0" t="0"/>
          <a:stretch/>
        </p:blipFill>
        <p:spPr>
          <a:xfrm>
            <a:off x="1083374" y="1422161"/>
            <a:ext cx="6844700" cy="2877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Objective</a:t>
            </a:r>
            <a:endParaRPr/>
          </a:p>
        </p:txBody>
      </p:sp>
      <p:sp>
        <p:nvSpPr>
          <p:cNvPr id="68" name="Google Shape;6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Algorithms</a:t>
            </a:r>
            <a:endParaRPr>
              <a:solidFill>
                <a:srgbClr val="616161"/>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Flowchart</a:t>
            </a:r>
            <a:endParaRPr>
              <a:solidFill>
                <a:srgbClr val="616161"/>
              </a:solidFill>
              <a:latin typeface="Proxima Nova"/>
              <a:ea typeface="Proxima Nova"/>
              <a:cs typeface="Proxima Nova"/>
              <a:sym typeface="Proxima Nova"/>
            </a:endParaRPr>
          </a:p>
          <a:p>
            <a:pPr indent="-342900" lvl="0" marL="457200" rtl="0" algn="l">
              <a:lnSpc>
                <a:spcPct val="150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Implementing Algorithm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100"/>
              <a:buNone/>
            </a:pPr>
            <a:r>
              <a:rPr lang="en" sz="3150">
                <a:highlight>
                  <a:srgbClr val="FFFFFF"/>
                </a:highlight>
              </a:rPr>
              <a:t>Ataukah yang ini? (Model #3)</a:t>
            </a:r>
            <a:endParaRPr sz="3150">
              <a:highlight>
                <a:srgbClr val="FFFFFF"/>
              </a:highlight>
            </a:endParaRPr>
          </a:p>
          <a:p>
            <a:pPr indent="0" lvl="0" marL="0" rtl="0" algn="l">
              <a:lnSpc>
                <a:spcPct val="115000"/>
              </a:lnSpc>
              <a:spcBef>
                <a:spcPts val="800"/>
              </a:spcBef>
              <a:spcAft>
                <a:spcPts val="800"/>
              </a:spcAft>
              <a:buSzPts val="1100"/>
              <a:buNone/>
            </a:pPr>
            <a:r>
              <a:t/>
            </a:r>
            <a:endParaRPr sz="3150">
              <a:highlight>
                <a:srgbClr val="FFFFFF"/>
              </a:highlight>
            </a:endParaRPr>
          </a:p>
        </p:txBody>
      </p:sp>
      <p:pic>
        <p:nvPicPr>
          <p:cNvPr id="250" name="Google Shape;250;p30"/>
          <p:cNvPicPr preferRelativeResize="0"/>
          <p:nvPr/>
        </p:nvPicPr>
        <p:blipFill rotWithShape="1">
          <a:blip r:embed="rId3">
            <a:alphaModFix/>
          </a:blip>
          <a:srcRect b="0" l="0" r="0" t="0"/>
          <a:stretch/>
        </p:blipFill>
        <p:spPr>
          <a:xfrm>
            <a:off x="1083374" y="1422161"/>
            <a:ext cx="6844700" cy="2877025"/>
          </a:xfrm>
          <a:prstGeom prst="rect">
            <a:avLst/>
          </a:prstGeom>
          <a:noFill/>
          <a:ln>
            <a:noFill/>
          </a:ln>
        </p:spPr>
      </p:pic>
      <p:pic>
        <p:nvPicPr>
          <p:cNvPr id="251" name="Google Shape;251;p30"/>
          <p:cNvPicPr preferRelativeResize="0"/>
          <p:nvPr/>
        </p:nvPicPr>
        <p:blipFill rotWithShape="1">
          <a:blip r:embed="rId4">
            <a:alphaModFix/>
          </a:blip>
          <a:srcRect b="0" l="0" r="0" t="0"/>
          <a:stretch/>
        </p:blipFill>
        <p:spPr>
          <a:xfrm>
            <a:off x="819150" y="1246163"/>
            <a:ext cx="7505700" cy="3228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SzPts val="1100"/>
              <a:buNone/>
            </a:pPr>
            <a:r>
              <a:rPr lang="en" sz="3150">
                <a:highlight>
                  <a:srgbClr val="FFFFFF"/>
                </a:highlight>
              </a:rPr>
              <a:t>Perjelas algoritmanya! (Model #1)</a:t>
            </a:r>
            <a:endParaRPr sz="3150">
              <a:highlight>
                <a:srgbClr val="FFFFFF"/>
              </a:highlight>
            </a:endParaRPr>
          </a:p>
        </p:txBody>
      </p:sp>
      <p:sp>
        <p:nvSpPr>
          <p:cNvPr id="257" name="Google Shape;257;p31"/>
          <p:cNvSpPr txBox="1"/>
          <p:nvPr/>
        </p:nvSpPr>
        <p:spPr>
          <a:xfrm>
            <a:off x="1084700" y="1222975"/>
            <a:ext cx="6876300" cy="3323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Input</a:t>
            </a:r>
            <a:endParaRPr b="0" i="0" sz="1600" u="none" cap="none" strike="noStrike">
              <a:solidFill>
                <a:srgbClr val="000000"/>
              </a:solidFill>
              <a:latin typeface="Arial"/>
              <a:ea typeface="Arial"/>
              <a:cs typeface="Arial"/>
              <a:sym typeface="Arial"/>
            </a:endParaRPr>
          </a:p>
          <a:p>
            <a:pPr indent="-330200" lvl="0" marL="7429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Teks dalam bentuk String</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Proses</a:t>
            </a:r>
            <a:endParaRPr b="0" i="0" sz="1600" u="none" cap="none" strike="noStrike">
              <a:solidFill>
                <a:srgbClr val="000000"/>
              </a:solidFill>
              <a:latin typeface="Arial"/>
              <a:ea typeface="Arial"/>
              <a:cs typeface="Arial"/>
              <a:sym typeface="Arial"/>
            </a:endParaRPr>
          </a:p>
          <a:p>
            <a:pPr indent="-330200" lvl="0" marL="7429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Reverse iteration</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Output</a:t>
            </a:r>
            <a:endParaRPr b="0" i="0" sz="1600" u="none" cap="none" strike="noStrike">
              <a:solidFill>
                <a:srgbClr val="000000"/>
              </a:solidFill>
              <a:latin typeface="Arial"/>
              <a:ea typeface="Arial"/>
              <a:cs typeface="Arial"/>
              <a:sym typeface="Arial"/>
            </a:endParaRPr>
          </a:p>
          <a:p>
            <a:pPr indent="-330200" lvl="0" marL="7429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Teks dalam bentuk String</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SzPts val="1100"/>
              <a:buNone/>
            </a:pPr>
            <a:r>
              <a:rPr lang="en" sz="3150">
                <a:highlight>
                  <a:srgbClr val="FFFFFF"/>
                </a:highlight>
              </a:rPr>
              <a:t>Hasil Flowchart Latihan #1</a:t>
            </a:r>
            <a:endParaRPr sz="3150">
              <a:highlight>
                <a:srgbClr val="FFFFFF"/>
              </a:highlight>
            </a:endParaRPr>
          </a:p>
        </p:txBody>
      </p:sp>
      <p:pic>
        <p:nvPicPr>
          <p:cNvPr id="263" name="Google Shape;263;p32"/>
          <p:cNvPicPr preferRelativeResize="0"/>
          <p:nvPr/>
        </p:nvPicPr>
        <p:blipFill rotWithShape="1">
          <a:blip r:embed="rId3">
            <a:alphaModFix/>
          </a:blip>
          <a:srcRect b="0" l="0" r="0" t="0"/>
          <a:stretch/>
        </p:blipFill>
        <p:spPr>
          <a:xfrm>
            <a:off x="27050" y="1690530"/>
            <a:ext cx="9143999" cy="270903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SzPts val="1100"/>
              <a:buNone/>
            </a:pPr>
            <a:r>
              <a:rPr lang="en" sz="3150">
                <a:highlight>
                  <a:srgbClr val="FFFFFF"/>
                </a:highlight>
              </a:rPr>
              <a:t>Tugas</a:t>
            </a:r>
            <a:endParaRPr sz="3150">
              <a:highlight>
                <a:srgbClr val="FFFFFF"/>
              </a:highlight>
            </a:endParaRPr>
          </a:p>
        </p:txBody>
      </p:sp>
      <p:sp>
        <p:nvSpPr>
          <p:cNvPr id="269" name="Google Shape;269;p33"/>
          <p:cNvSpPr txBox="1"/>
          <p:nvPr/>
        </p:nvSpPr>
        <p:spPr>
          <a:xfrm>
            <a:off x="1030425" y="1530600"/>
            <a:ext cx="7435500" cy="315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Buatlah Algoritma dan Flowchart dari soal dibawah ini: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Arial"/>
                <a:ea typeface="Arial"/>
                <a:cs typeface="Arial"/>
                <a:sym typeface="Arial"/>
              </a:rPr>
              <a:t>Deteksi Palindrom</a:t>
            </a:r>
            <a:endParaRPr b="0" i="0" sz="1500" u="none" cap="none" strike="noStrike">
              <a:solidFill>
                <a:srgbClr val="000000"/>
              </a:solidFill>
              <a:latin typeface="Arial"/>
              <a:ea typeface="Arial"/>
              <a:cs typeface="Arial"/>
              <a:sym typeface="Arial"/>
            </a:endParaRPr>
          </a:p>
          <a:p>
            <a:pPr indent="-323850" lvl="0" marL="8001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Diberikan sebuah teks, periksa apakah kata tersebut adalah palindrom atau tidak. Misalnya teks “Malam”, output = palindrom.</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Arial"/>
                <a:ea typeface="Arial"/>
                <a:cs typeface="Arial"/>
                <a:sym typeface="Arial"/>
              </a:rPr>
              <a:t>Reverse Words</a:t>
            </a:r>
            <a:endParaRPr b="0" i="0" sz="1500" u="none" cap="none" strike="noStrike">
              <a:solidFill>
                <a:srgbClr val="000000"/>
              </a:solidFill>
              <a:latin typeface="Arial"/>
              <a:ea typeface="Arial"/>
              <a:cs typeface="Arial"/>
              <a:sym typeface="Arial"/>
            </a:endParaRPr>
          </a:p>
          <a:p>
            <a:pPr indent="-323850" lvl="0" marL="800100" marR="0" rtl="0" algn="l">
              <a:lnSpc>
                <a:spcPct val="1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Diberikan sebuah kalimat, ubah urutan kata-kata di dalam kalimat menjadi terbalik. Misalnya kalimat “Saya belajar Javascript”, output “Javascript belajar Saya”</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Dikumpulkan dalam bentuk link google drive dan file disimpan dalam bentuk gambar.</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Manfaat </a:t>
            </a:r>
            <a:endParaRPr/>
          </a:p>
        </p:txBody>
      </p:sp>
      <p:sp>
        <p:nvSpPr>
          <p:cNvPr id="74" name="Google Shape;74;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Paham fundamental</a:t>
            </a:r>
            <a:endParaRPr/>
          </a:p>
          <a:p>
            <a:pPr indent="-342900" lvl="0" marL="457200" rtl="0" algn="l">
              <a:lnSpc>
                <a:spcPct val="150000"/>
              </a:lnSpc>
              <a:spcBef>
                <a:spcPts val="0"/>
              </a:spcBef>
              <a:spcAft>
                <a:spcPts val="0"/>
              </a:spcAft>
              <a:buSzPts val="1800"/>
              <a:buChar char="●"/>
            </a:pPr>
            <a:r>
              <a:rPr lang="en"/>
              <a:t>Meningkatkan kemampuan logika berpikir</a:t>
            </a:r>
            <a:endParaRPr/>
          </a:p>
          <a:p>
            <a:pPr indent="-342900" lvl="0" marL="457200" rtl="0" algn="l">
              <a:lnSpc>
                <a:spcPct val="150000"/>
              </a:lnSpc>
              <a:spcBef>
                <a:spcPts val="0"/>
              </a:spcBef>
              <a:spcAft>
                <a:spcPts val="0"/>
              </a:spcAft>
              <a:buSzPts val="1800"/>
              <a:buChar char="●"/>
            </a:pPr>
            <a:r>
              <a:rPr lang="en"/>
              <a:t>Meningkatkan kemampuan memecahkan masalah</a:t>
            </a:r>
            <a:endParaRPr/>
          </a:p>
          <a:p>
            <a:pPr indent="-342900" lvl="0" marL="457200" rtl="0" algn="l">
              <a:lnSpc>
                <a:spcPct val="150000"/>
              </a:lnSpc>
              <a:spcBef>
                <a:spcPts val="0"/>
              </a:spcBef>
              <a:spcAft>
                <a:spcPts val="0"/>
              </a:spcAft>
              <a:buSzPts val="1800"/>
              <a:buChar char="●"/>
            </a:pPr>
            <a:r>
              <a:rPr lang="en"/>
              <a:t>Membandingkan antara algoritma</a:t>
            </a:r>
            <a:endParaRPr/>
          </a:p>
          <a:p>
            <a:pPr indent="-342900" lvl="0" marL="457200" rtl="0" algn="l">
              <a:lnSpc>
                <a:spcPct val="150000"/>
              </a:lnSpc>
              <a:spcBef>
                <a:spcPts val="0"/>
              </a:spcBef>
              <a:spcAft>
                <a:spcPts val="0"/>
              </a:spcAft>
              <a:buSzPts val="1800"/>
              <a:buChar char="●"/>
            </a:pPr>
            <a:r>
              <a:rPr lang="en"/>
              <a:t>Kemampuan optimasi koding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1515325"/>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ALGORITMA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Keyword:</a:t>
            </a:r>
            <a:endParaRPr/>
          </a:p>
          <a:p>
            <a:pPr indent="-311150" lvl="1" marL="914400" rtl="0" algn="l">
              <a:lnSpc>
                <a:spcPct val="150000"/>
              </a:lnSpc>
              <a:spcBef>
                <a:spcPts val="0"/>
              </a:spcBef>
              <a:spcAft>
                <a:spcPts val="0"/>
              </a:spcAft>
              <a:buSzPts val="1300"/>
              <a:buChar char="○"/>
            </a:pPr>
            <a:r>
              <a:rPr lang="en" sz="1300"/>
              <a:t>Proses / Tahapan</a:t>
            </a:r>
            <a:endParaRPr sz="1300"/>
          </a:p>
          <a:p>
            <a:pPr indent="-311150" lvl="1" marL="914400" rtl="0" algn="l">
              <a:lnSpc>
                <a:spcPct val="150000"/>
              </a:lnSpc>
              <a:spcBef>
                <a:spcPts val="0"/>
              </a:spcBef>
              <a:spcAft>
                <a:spcPts val="0"/>
              </a:spcAft>
              <a:buSzPts val="1300"/>
              <a:buChar char="○"/>
            </a:pPr>
            <a:r>
              <a:rPr lang="en" sz="1300"/>
              <a:t>Berurutan</a:t>
            </a:r>
            <a:endParaRPr sz="1300"/>
          </a:p>
          <a:p>
            <a:pPr indent="-311150" lvl="1" marL="914400" rtl="0" algn="l">
              <a:lnSpc>
                <a:spcPct val="150000"/>
              </a:lnSpc>
              <a:spcBef>
                <a:spcPts val="0"/>
              </a:spcBef>
              <a:spcAft>
                <a:spcPts val="0"/>
              </a:spcAft>
              <a:buSzPts val="1300"/>
              <a:buChar char="○"/>
            </a:pPr>
            <a:r>
              <a:rPr lang="en" sz="1300"/>
              <a:t>Tujuan Tertentu (Selesai)</a:t>
            </a:r>
            <a:endParaRPr sz="1300"/>
          </a:p>
          <a:p>
            <a:pPr indent="-342900" lvl="0" marL="457200" rtl="0" algn="l">
              <a:lnSpc>
                <a:spcPct val="150000"/>
              </a:lnSpc>
              <a:spcBef>
                <a:spcPts val="0"/>
              </a:spcBef>
              <a:spcAft>
                <a:spcPts val="0"/>
              </a:spcAft>
              <a:buSzPts val="1800"/>
              <a:buChar char="●"/>
            </a:pPr>
            <a:r>
              <a:rPr lang="en"/>
              <a:t>Algoritma adalah </a:t>
            </a:r>
            <a:r>
              <a:rPr b="1" lang="en"/>
              <a:t>proses</a:t>
            </a:r>
            <a:r>
              <a:rPr lang="en"/>
              <a:t> / </a:t>
            </a:r>
            <a:r>
              <a:rPr b="1" lang="en"/>
              <a:t>tahapan</a:t>
            </a:r>
            <a:r>
              <a:rPr lang="en"/>
              <a:t> yang </a:t>
            </a:r>
            <a:r>
              <a:rPr b="1" lang="en"/>
              <a:t>berurutan</a:t>
            </a:r>
            <a:r>
              <a:rPr lang="en"/>
              <a:t> untuk menyelesaikan </a:t>
            </a:r>
            <a:r>
              <a:rPr b="1" lang="en"/>
              <a:t>tujuan</a:t>
            </a:r>
            <a:r>
              <a:rPr lang="en"/>
              <a:t> </a:t>
            </a:r>
            <a:r>
              <a:rPr b="1" lang="en"/>
              <a:t>tertentu</a:t>
            </a:r>
            <a:r>
              <a:rPr lang="en"/>
              <a:t> (pekerjaan)</a:t>
            </a:r>
            <a:endParaRPr/>
          </a:p>
          <a:p>
            <a:pPr indent="-342900" lvl="0" marL="457200" rtl="0" algn="l">
              <a:lnSpc>
                <a:spcPct val="150000"/>
              </a:lnSpc>
              <a:spcBef>
                <a:spcPts val="0"/>
              </a:spcBef>
              <a:spcAft>
                <a:spcPts val="0"/>
              </a:spcAft>
              <a:buSzPts val="1800"/>
              <a:buChar char="●"/>
            </a:pPr>
            <a:r>
              <a:rPr lang="en"/>
              <a:t>Bukan hanya untuk bahasa pemrograman tertentu</a:t>
            </a:r>
            <a:endParaRPr/>
          </a:p>
          <a:p>
            <a:pPr indent="-342900" lvl="0" marL="457200" rtl="0" algn="l">
              <a:lnSpc>
                <a:spcPct val="150000"/>
              </a:lnSpc>
              <a:spcBef>
                <a:spcPts val="0"/>
              </a:spcBef>
              <a:spcAft>
                <a:spcPts val="0"/>
              </a:spcAft>
              <a:buSzPts val="1800"/>
              <a:buChar char="●"/>
            </a:pPr>
            <a:r>
              <a:rPr lang="en"/>
              <a:t>Algoritma berisi </a:t>
            </a:r>
            <a:r>
              <a:rPr b="1" lang="en"/>
              <a:t>Logika</a:t>
            </a:r>
            <a:r>
              <a:rPr lang="en"/>
              <a:t> + </a:t>
            </a:r>
            <a:r>
              <a:rPr b="1" lang="en"/>
              <a:t>Kontrol</a:t>
            </a:r>
            <a:endParaRPr b="1"/>
          </a:p>
        </p:txBody>
      </p:sp>
      <p:sp>
        <p:nvSpPr>
          <p:cNvPr id="85" name="Google Shape;85;p6"/>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Algoritma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Contoh Algoritma</a:t>
            </a:r>
            <a:endParaRPr/>
          </a:p>
        </p:txBody>
      </p:sp>
      <p:sp>
        <p:nvSpPr>
          <p:cNvPr id="91" name="Google Shape;91;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00050" rtl="0" algn="l">
              <a:lnSpc>
                <a:spcPct val="115000"/>
              </a:lnSpc>
              <a:spcBef>
                <a:spcPts val="0"/>
              </a:spcBef>
              <a:spcAft>
                <a:spcPts val="0"/>
              </a:spcAft>
              <a:buSzPts val="1800"/>
              <a:buChar char="●"/>
            </a:pPr>
            <a:r>
              <a:rPr lang="en"/>
              <a:t>Ketika Bangun Tidur</a:t>
            </a:r>
            <a:endParaRPr/>
          </a:p>
          <a:p>
            <a:pPr indent="-342900" lvl="0" marL="857250" rtl="0" algn="l">
              <a:lnSpc>
                <a:spcPct val="115000"/>
              </a:lnSpc>
              <a:spcBef>
                <a:spcPts val="0"/>
              </a:spcBef>
              <a:spcAft>
                <a:spcPts val="0"/>
              </a:spcAft>
              <a:buSzPts val="1800"/>
              <a:buAutoNum type="arabicPeriod"/>
            </a:pPr>
            <a:r>
              <a:rPr lang="en"/>
              <a:t>Mulai</a:t>
            </a:r>
            <a:endParaRPr/>
          </a:p>
          <a:p>
            <a:pPr indent="-342900" lvl="0" marL="857250" rtl="0" algn="l">
              <a:lnSpc>
                <a:spcPct val="115000"/>
              </a:lnSpc>
              <a:spcBef>
                <a:spcPts val="0"/>
              </a:spcBef>
              <a:spcAft>
                <a:spcPts val="0"/>
              </a:spcAft>
              <a:buSzPts val="1800"/>
              <a:buAutoNum type="arabicPeriod"/>
            </a:pPr>
            <a:r>
              <a:rPr lang="en"/>
              <a:t>Buka Mata</a:t>
            </a:r>
            <a:endParaRPr/>
          </a:p>
          <a:p>
            <a:pPr indent="-342900" lvl="0" marL="857250" rtl="0" algn="l">
              <a:lnSpc>
                <a:spcPct val="115000"/>
              </a:lnSpc>
              <a:spcBef>
                <a:spcPts val="0"/>
              </a:spcBef>
              <a:spcAft>
                <a:spcPts val="0"/>
              </a:spcAft>
              <a:buSzPts val="1800"/>
              <a:buAutoNum type="arabicPeriod"/>
            </a:pPr>
            <a:r>
              <a:rPr lang="en"/>
              <a:t>Duduk</a:t>
            </a:r>
            <a:endParaRPr/>
          </a:p>
          <a:p>
            <a:pPr indent="-342900" lvl="0" marL="857250" rtl="0" algn="l">
              <a:lnSpc>
                <a:spcPct val="115000"/>
              </a:lnSpc>
              <a:spcBef>
                <a:spcPts val="0"/>
              </a:spcBef>
              <a:spcAft>
                <a:spcPts val="0"/>
              </a:spcAft>
              <a:buSzPts val="1800"/>
              <a:buAutoNum type="arabicPeriod"/>
            </a:pPr>
            <a:r>
              <a:rPr lang="en"/>
              <a:t>Baca do’a</a:t>
            </a:r>
            <a:endParaRPr/>
          </a:p>
          <a:p>
            <a:pPr indent="-342900" lvl="0" marL="857250" rtl="0" algn="l">
              <a:lnSpc>
                <a:spcPct val="115000"/>
              </a:lnSpc>
              <a:spcBef>
                <a:spcPts val="0"/>
              </a:spcBef>
              <a:spcAft>
                <a:spcPts val="0"/>
              </a:spcAft>
              <a:buSzPts val="1800"/>
              <a:buAutoNum type="arabicPeriod"/>
            </a:pPr>
            <a:r>
              <a:rPr lang="en"/>
              <a:t>Berdiri</a:t>
            </a:r>
            <a:endParaRPr/>
          </a:p>
          <a:p>
            <a:pPr indent="-342900" lvl="0" marL="857250" rtl="0" algn="l">
              <a:lnSpc>
                <a:spcPct val="115000"/>
              </a:lnSpc>
              <a:spcBef>
                <a:spcPts val="0"/>
              </a:spcBef>
              <a:spcAft>
                <a:spcPts val="0"/>
              </a:spcAft>
              <a:buSzPts val="1800"/>
              <a:buAutoNum type="arabicPeriod"/>
            </a:pPr>
            <a:r>
              <a:rPr lang="en"/>
              <a:t>Cuci muka ke kamar mandi</a:t>
            </a:r>
            <a:endParaRPr/>
          </a:p>
          <a:p>
            <a:pPr indent="-342900" lvl="0" marL="857250" rtl="0" algn="l">
              <a:lnSpc>
                <a:spcPct val="115000"/>
              </a:lnSpc>
              <a:spcBef>
                <a:spcPts val="0"/>
              </a:spcBef>
              <a:spcAft>
                <a:spcPts val="0"/>
              </a:spcAft>
              <a:buSzPts val="1800"/>
              <a:buAutoNum type="arabicPeriod"/>
            </a:pPr>
            <a:r>
              <a:rPr lang="en"/>
              <a:t>Sikat Gigi dan kumur-kumur</a:t>
            </a:r>
            <a:endParaRPr/>
          </a:p>
          <a:p>
            <a:pPr indent="-342900" lvl="0" marL="857250" rtl="0" algn="l">
              <a:lnSpc>
                <a:spcPct val="115000"/>
              </a:lnSpc>
              <a:spcBef>
                <a:spcPts val="0"/>
              </a:spcBef>
              <a:spcAft>
                <a:spcPts val="0"/>
              </a:spcAft>
              <a:buSzPts val="1800"/>
              <a:buAutoNum type="arabicPeriod"/>
            </a:pPr>
            <a:r>
              <a:rPr lang="en"/>
              <a:t>Selesai</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Coba Buat Algoritma</a:t>
            </a:r>
            <a:endParaRPr/>
          </a:p>
        </p:txBody>
      </p:sp>
      <p:sp>
        <p:nvSpPr>
          <p:cNvPr id="97" name="Google Shape;9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Memasak atau merebus air</a:t>
            </a:r>
            <a:endParaRPr/>
          </a:p>
        </p:txBody>
      </p:sp>
      <p:pic>
        <p:nvPicPr>
          <p:cNvPr id="98" name="Google Shape;98;p8"/>
          <p:cNvPicPr preferRelativeResize="0"/>
          <p:nvPr/>
        </p:nvPicPr>
        <p:blipFill rotWithShape="1">
          <a:blip r:embed="rId3">
            <a:alphaModFix/>
          </a:blip>
          <a:srcRect b="0" l="0" r="0" t="0"/>
          <a:stretch/>
        </p:blipFill>
        <p:spPr>
          <a:xfrm>
            <a:off x="3079100" y="1894462"/>
            <a:ext cx="1932425" cy="193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1811925" y="445025"/>
            <a:ext cx="7020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Penyelesaian</a:t>
            </a:r>
            <a:endParaRPr/>
          </a:p>
        </p:txBody>
      </p:sp>
      <p:sp>
        <p:nvSpPr>
          <p:cNvPr id="104" name="Google Shape;104;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Langkah-langkahnya adalah:</a:t>
            </a:r>
            <a:endParaRPr/>
          </a:p>
          <a:p>
            <a:pPr indent="-342900" lvl="0" marL="800100" rtl="0" algn="l">
              <a:lnSpc>
                <a:spcPct val="115000"/>
              </a:lnSpc>
              <a:spcBef>
                <a:spcPts val="0"/>
              </a:spcBef>
              <a:spcAft>
                <a:spcPts val="0"/>
              </a:spcAft>
              <a:buSzPts val="1800"/>
              <a:buAutoNum type="arabicPeriod"/>
            </a:pPr>
            <a:r>
              <a:rPr lang="en"/>
              <a:t>mulai</a:t>
            </a:r>
            <a:endParaRPr/>
          </a:p>
          <a:p>
            <a:pPr indent="-342900" lvl="0" marL="800100" rtl="0" algn="l">
              <a:lnSpc>
                <a:spcPct val="115000"/>
              </a:lnSpc>
              <a:spcBef>
                <a:spcPts val="0"/>
              </a:spcBef>
              <a:spcAft>
                <a:spcPts val="0"/>
              </a:spcAft>
              <a:buSzPts val="1800"/>
              <a:buAutoNum type="arabicPeriod"/>
            </a:pPr>
            <a:r>
              <a:rPr lang="en"/>
              <a:t>Siapkan panci.</a:t>
            </a:r>
            <a:endParaRPr/>
          </a:p>
          <a:p>
            <a:pPr indent="-342900" lvl="0" marL="800100" rtl="0" algn="l">
              <a:lnSpc>
                <a:spcPct val="115000"/>
              </a:lnSpc>
              <a:spcBef>
                <a:spcPts val="0"/>
              </a:spcBef>
              <a:spcAft>
                <a:spcPts val="0"/>
              </a:spcAft>
              <a:buSzPts val="1800"/>
              <a:buAutoNum type="arabicPeriod"/>
            </a:pPr>
            <a:r>
              <a:rPr lang="en"/>
              <a:t>Masukkan air secukupnya ke dalam panci.</a:t>
            </a:r>
            <a:endParaRPr/>
          </a:p>
          <a:p>
            <a:pPr indent="-342900" lvl="0" marL="800100" rtl="0" algn="l">
              <a:lnSpc>
                <a:spcPct val="115000"/>
              </a:lnSpc>
              <a:spcBef>
                <a:spcPts val="0"/>
              </a:spcBef>
              <a:spcAft>
                <a:spcPts val="0"/>
              </a:spcAft>
              <a:buSzPts val="1800"/>
              <a:buAutoNum type="arabicPeriod"/>
            </a:pPr>
            <a:r>
              <a:rPr lang="en"/>
              <a:t>tutup panci tersebut.</a:t>
            </a:r>
            <a:endParaRPr/>
          </a:p>
          <a:p>
            <a:pPr indent="-342900" lvl="0" marL="800100" rtl="0" algn="l">
              <a:lnSpc>
                <a:spcPct val="115000"/>
              </a:lnSpc>
              <a:spcBef>
                <a:spcPts val="0"/>
              </a:spcBef>
              <a:spcAft>
                <a:spcPts val="0"/>
              </a:spcAft>
              <a:buSzPts val="1800"/>
              <a:buAutoNum type="arabicPeriod"/>
            </a:pPr>
            <a:r>
              <a:rPr lang="en"/>
              <a:t>letakkan panci tersebut di atas kompor.</a:t>
            </a:r>
            <a:endParaRPr/>
          </a:p>
          <a:p>
            <a:pPr indent="-342900" lvl="0" marL="800100" rtl="0" algn="l">
              <a:lnSpc>
                <a:spcPct val="115000"/>
              </a:lnSpc>
              <a:spcBef>
                <a:spcPts val="0"/>
              </a:spcBef>
              <a:spcAft>
                <a:spcPts val="0"/>
              </a:spcAft>
              <a:buSzPts val="1800"/>
              <a:buAutoNum type="arabicPeriod"/>
            </a:pPr>
            <a:r>
              <a:rPr lang="en"/>
              <a:t>Hidupkan kompor.</a:t>
            </a:r>
            <a:endParaRPr/>
          </a:p>
          <a:p>
            <a:pPr indent="-342900" lvl="0" marL="800100" rtl="0" algn="l">
              <a:lnSpc>
                <a:spcPct val="115000"/>
              </a:lnSpc>
              <a:spcBef>
                <a:spcPts val="0"/>
              </a:spcBef>
              <a:spcAft>
                <a:spcPts val="0"/>
              </a:spcAft>
              <a:buSzPts val="1800"/>
              <a:buAutoNum type="arabicPeriod"/>
            </a:pPr>
            <a:r>
              <a:rPr lang="en"/>
              <a:t>Apabila air sudah mendidih, lalu matikan kompor.</a:t>
            </a:r>
            <a:endParaRPr/>
          </a:p>
          <a:p>
            <a:pPr indent="-342900" lvl="0" marL="800100" rtl="0" algn="l">
              <a:lnSpc>
                <a:spcPct val="115000"/>
              </a:lnSpc>
              <a:spcBef>
                <a:spcPts val="0"/>
              </a:spcBef>
              <a:spcAft>
                <a:spcPts val="0"/>
              </a:spcAft>
              <a:buSzPts val="1800"/>
              <a:buAutoNum type="arabicPeriod"/>
            </a:pPr>
            <a:r>
              <a:rPr lang="en"/>
              <a:t>Angkat panci tersebut dari kompor.</a:t>
            </a:r>
            <a:endParaRPr/>
          </a:p>
          <a:p>
            <a:pPr indent="-342900" lvl="0" marL="800100" rtl="0" algn="l">
              <a:lnSpc>
                <a:spcPct val="115000"/>
              </a:lnSpc>
              <a:spcBef>
                <a:spcPts val="0"/>
              </a:spcBef>
              <a:spcAft>
                <a:spcPts val="0"/>
              </a:spcAft>
              <a:buSzPts val="1800"/>
              <a:buAutoNum type="arabicPeriod"/>
            </a:pPr>
            <a:r>
              <a:rPr lang="en"/>
              <a:t>Selesai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