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97" r:id="rId2"/>
    <p:sldMasterId id="2147483704" r:id="rId3"/>
    <p:sldMasterId id="2147483711" r:id="rId4"/>
  </p:sldMasterIdLst>
  <p:notesMasterIdLst>
    <p:notesMasterId r:id="rId46"/>
  </p:notesMasterIdLst>
  <p:sldIdLst>
    <p:sldId id="256" r:id="rId5"/>
    <p:sldId id="430" r:id="rId6"/>
    <p:sldId id="434" r:id="rId7"/>
    <p:sldId id="433" r:id="rId8"/>
    <p:sldId id="460" r:id="rId9"/>
    <p:sldId id="469" r:id="rId10"/>
    <p:sldId id="419" r:id="rId11"/>
    <p:sldId id="421" r:id="rId12"/>
    <p:sldId id="463" r:id="rId13"/>
    <p:sldId id="464" r:id="rId14"/>
    <p:sldId id="465" r:id="rId15"/>
    <p:sldId id="466" r:id="rId16"/>
    <p:sldId id="467" r:id="rId17"/>
    <p:sldId id="422" r:id="rId18"/>
    <p:sldId id="470" r:id="rId19"/>
    <p:sldId id="436" r:id="rId20"/>
    <p:sldId id="441" r:id="rId21"/>
    <p:sldId id="446" r:id="rId22"/>
    <p:sldId id="471" r:id="rId23"/>
    <p:sldId id="472" r:id="rId24"/>
    <p:sldId id="448" r:id="rId25"/>
    <p:sldId id="459" r:id="rId26"/>
    <p:sldId id="449" r:id="rId27"/>
    <p:sldId id="450" r:id="rId28"/>
    <p:sldId id="451" r:id="rId29"/>
    <p:sldId id="452" r:id="rId30"/>
    <p:sldId id="453" r:id="rId31"/>
    <p:sldId id="454" r:id="rId32"/>
    <p:sldId id="455" r:id="rId33"/>
    <p:sldId id="456" r:id="rId34"/>
    <p:sldId id="457" r:id="rId35"/>
    <p:sldId id="458" r:id="rId36"/>
    <p:sldId id="473" r:id="rId37"/>
    <p:sldId id="474" r:id="rId38"/>
    <p:sldId id="475" r:id="rId39"/>
    <p:sldId id="440" r:id="rId40"/>
    <p:sldId id="439" r:id="rId41"/>
    <p:sldId id="478" r:id="rId42"/>
    <p:sldId id="476" r:id="rId43"/>
    <p:sldId id="477" r:id="rId44"/>
    <p:sldId id="461" r:id="rId45"/>
  </p:sldIdLst>
  <p:sldSz cx="9144000" cy="6858000" type="screen4x3"/>
  <p:notesSz cx="7010400" cy="9296400"/>
  <p:embeddedFontLst>
    <p:embeddedFont>
      <p:font typeface="Arcadia Title" panose="020B0703030403020204" charset="0"/>
      <p:bold r:id="rId47"/>
      <p:boldItalic r:id="rId48"/>
    </p:embeddedFont>
    <p:embeddedFont>
      <p:font typeface="Arcadia" panose="020B0403030403020204" charset="0"/>
      <p:regular r:id="rId49"/>
      <p:bold r:id="rId50"/>
      <p:italic r:id="rId51"/>
      <p:boldItalic r:id="rId52"/>
    </p:embeddedFont>
    <p:embeddedFont>
      <p:font typeface="News Gothic MT" panose="020B0604020202020204" charset="0"/>
      <p:regular r:id="rId53"/>
    </p:embeddedFont>
    <p:embeddedFont>
      <p:font typeface="Aharoni" panose="02010803020104030203" pitchFamily="2" charset="-79"/>
      <p:bold r:id="rId54"/>
    </p:embeddedFont>
    <p:embeddedFont>
      <p:font typeface="Verdana" panose="020B0604030504040204" pitchFamily="34" charset="0"/>
      <p:regular r:id="rId55"/>
      <p:bold r:id="rId56"/>
      <p:italic r:id="rId57"/>
      <p:boldItalic r:id="rId58"/>
    </p:embeddedFont>
    <p:embeddedFont>
      <p:font typeface="Calibri" panose="020F0502020204030204" pitchFamily="34" charset="0"/>
      <p:regular r:id="rId59"/>
      <p:bold r:id="rId60"/>
      <p:italic r:id="rId61"/>
      <p:boldItalic r:id="rId6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0" autoAdjust="0"/>
    <p:restoredTop sz="91837" autoAdjust="0"/>
  </p:normalViewPr>
  <p:slideViewPr>
    <p:cSldViewPr>
      <p:cViewPr varScale="1">
        <p:scale>
          <a:sx n="65" d="100"/>
          <a:sy n="65" d="100"/>
        </p:scale>
        <p:origin x="1152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387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font" Target="fonts/font9.fntdata"/><Relationship Id="rId63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font" Target="fonts/font7.fntdata"/><Relationship Id="rId58" Type="http://schemas.openxmlformats.org/officeDocument/2006/relationships/font" Target="fonts/font12.fntdata"/><Relationship Id="rId66" Type="http://schemas.openxmlformats.org/officeDocument/2006/relationships/tableStyles" Target="tableStyles.xml"/><Relationship Id="rId5" Type="http://schemas.openxmlformats.org/officeDocument/2006/relationships/slide" Target="slides/slide1.xml"/><Relationship Id="rId61" Type="http://schemas.openxmlformats.org/officeDocument/2006/relationships/font" Target="fonts/font15.fnt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font" Target="fonts/font2.fntdata"/><Relationship Id="rId56" Type="http://schemas.openxmlformats.org/officeDocument/2006/relationships/font" Target="fonts/font10.fntdata"/><Relationship Id="rId64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font" Target="fonts/font5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59" Type="http://schemas.openxmlformats.org/officeDocument/2006/relationships/font" Target="fonts/font13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font" Target="fonts/font8.fntdata"/><Relationship Id="rId62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3.fntdata"/><Relationship Id="rId57" Type="http://schemas.openxmlformats.org/officeDocument/2006/relationships/font" Target="fonts/font11.fnt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font" Target="fonts/font6.fntdata"/><Relationship Id="rId60" Type="http://schemas.openxmlformats.org/officeDocument/2006/relationships/font" Target="fonts/font14.fntdata"/><Relationship Id="rId65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8C2BB97-0C3B-4BEB-9634-CCAAAABDA5C1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533DC46-BEF2-4696-BB5A-59AF63743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63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36803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0" y="4169664"/>
            <a:ext cx="9144000" cy="1344168"/>
          </a:xfrm>
          <a:prstGeom prst="rect">
            <a:avLst/>
          </a:prstGeom>
          <a:solidFill>
            <a:schemeClr val="accent4">
              <a:alpha val="70000"/>
            </a:schemeClr>
          </a:solidFill>
        </p:spPr>
        <p:txBody>
          <a:bodyPr anchor="b">
            <a:noAutofit/>
          </a:bodyPr>
          <a:lstStyle>
            <a:lvl1pPr algn="l">
              <a:defRPr sz="5400" b="0" i="0">
                <a:solidFill>
                  <a:schemeClr val="bg1"/>
                </a:solidFill>
                <a:latin typeface="+mj-lt"/>
                <a:cs typeface="Arcadia Title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3200400" y="5562600"/>
            <a:ext cx="5943600" cy="12192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5961888"/>
            <a:ext cx="2194560" cy="448056"/>
          </a:xfrm>
          <a:prstGeom prst="rect">
            <a:avLst/>
          </a:prstGeom>
          <a:solidFill>
            <a:schemeClr val="bg1"/>
          </a:solidFill>
        </p:spPr>
        <p:txBody>
          <a:bodyPr tIns="0" bIns="0" anchor="ctr"/>
          <a:lstStyle>
            <a:lvl1pPr marL="0" indent="0" algn="l">
              <a:buNone/>
              <a:defRPr sz="1800" b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6200"/>
            <a:ext cx="2934544" cy="95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610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No A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702" y="91440"/>
            <a:ext cx="8869680" cy="6074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2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3"/>
          <p:cNvSpPr>
            <a:spLocks noGrp="1"/>
          </p:cNvSpPr>
          <p:nvPr>
            <p:ph sz="quarter" idx="13"/>
          </p:nvPr>
        </p:nvSpPr>
        <p:spPr>
          <a:xfrm>
            <a:off x="123824" y="914400"/>
            <a:ext cx="8869680" cy="55626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spcBef>
                <a:spcPts val="300"/>
              </a:spcBef>
              <a:spcAft>
                <a:spcPts val="600"/>
              </a:spcAft>
              <a:buClr>
                <a:schemeClr val="accent3"/>
              </a:buClr>
              <a:buFont typeface="Wingdings" pitchFamily="2" charset="2"/>
              <a:buChar char="§"/>
              <a:defRPr sz="2800"/>
            </a:lvl1pPr>
            <a:lvl2pPr>
              <a:spcBef>
                <a:spcPts val="300"/>
              </a:spcBef>
              <a:buClr>
                <a:schemeClr val="accent3"/>
              </a:buClr>
              <a:defRPr sz="2400"/>
            </a:lvl2pPr>
            <a:lvl3pPr>
              <a:buClr>
                <a:schemeClr val="accent3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3"/>
              </a:buCl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00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702" y="91440"/>
            <a:ext cx="8867898" cy="6074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2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989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1"/>
            <a:ext cx="9144000" cy="6477001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black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283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36803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0" y="4169664"/>
            <a:ext cx="9144000" cy="1344168"/>
          </a:xfrm>
          <a:prstGeom prst="rect">
            <a:avLst/>
          </a:prstGeom>
          <a:solidFill>
            <a:schemeClr val="bg2">
              <a:lumMod val="20000"/>
              <a:lumOff val="80000"/>
              <a:alpha val="70000"/>
            </a:schemeClr>
          </a:solidFill>
        </p:spPr>
        <p:txBody>
          <a:bodyPr anchor="b">
            <a:noAutofit/>
          </a:bodyPr>
          <a:lstStyle>
            <a:lvl1pPr algn="l">
              <a:defRPr sz="5400" b="0" i="0">
                <a:solidFill>
                  <a:schemeClr val="accent4"/>
                </a:solidFill>
                <a:latin typeface="+mj-lt"/>
                <a:cs typeface="Arcadia Title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3200400" y="5562600"/>
            <a:ext cx="5943600" cy="12192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789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36803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0" y="4169664"/>
            <a:ext cx="9144000" cy="1344168"/>
          </a:xfrm>
          <a:prstGeom prst="rect">
            <a:avLst/>
          </a:prstGeom>
          <a:solidFill>
            <a:schemeClr val="accent4">
              <a:alpha val="70000"/>
            </a:schemeClr>
          </a:solidFill>
        </p:spPr>
        <p:txBody>
          <a:bodyPr anchor="b">
            <a:noAutofit/>
          </a:bodyPr>
          <a:lstStyle>
            <a:lvl1pPr algn="l">
              <a:defRPr sz="5400" b="0" i="0">
                <a:solidFill>
                  <a:schemeClr val="bg1"/>
                </a:solidFill>
                <a:latin typeface="+mj-lt"/>
                <a:cs typeface="Arcadia Title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3200400" y="5562600"/>
            <a:ext cx="5943600" cy="12192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5961888"/>
            <a:ext cx="2194560" cy="448056"/>
          </a:xfrm>
          <a:prstGeom prst="rect">
            <a:avLst/>
          </a:prstGeom>
          <a:solidFill>
            <a:schemeClr val="bg1"/>
          </a:solidFill>
        </p:spPr>
        <p:txBody>
          <a:bodyPr tIns="0" bIns="0" anchor="ctr"/>
          <a:lstStyle>
            <a:lvl1pPr marL="0" indent="0" algn="l">
              <a:buNone/>
              <a:defRPr sz="1800" b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6200"/>
            <a:ext cx="2934544" cy="95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292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A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3702" y="91440"/>
            <a:ext cx="8869680" cy="6074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200" b="1" baseline="0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23824" y="753823"/>
            <a:ext cx="8869680" cy="8686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i="1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23824" y="1669734"/>
            <a:ext cx="8869680" cy="480726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spcBef>
                <a:spcPts val="300"/>
              </a:spcBef>
              <a:spcAft>
                <a:spcPts val="600"/>
              </a:spcAft>
              <a:buClr>
                <a:schemeClr val="accent3"/>
              </a:buClr>
              <a:buFont typeface="Wingdings" pitchFamily="2" charset="2"/>
              <a:buChar char="§"/>
              <a:defRPr sz="2800"/>
            </a:lvl1pPr>
            <a:lvl2pPr>
              <a:spcBef>
                <a:spcPts val="300"/>
              </a:spcBef>
              <a:buClr>
                <a:schemeClr val="accent3"/>
              </a:buClr>
              <a:defRPr sz="2400"/>
            </a:lvl2pPr>
            <a:lvl3pPr>
              <a:buClr>
                <a:schemeClr val="accent3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3"/>
              </a:buCl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668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No A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702" y="91440"/>
            <a:ext cx="8869680" cy="6074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2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3"/>
          <p:cNvSpPr>
            <a:spLocks noGrp="1"/>
          </p:cNvSpPr>
          <p:nvPr>
            <p:ph sz="quarter" idx="13"/>
          </p:nvPr>
        </p:nvSpPr>
        <p:spPr>
          <a:xfrm>
            <a:off x="123824" y="914400"/>
            <a:ext cx="8869680" cy="55626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spcBef>
                <a:spcPts val="300"/>
              </a:spcBef>
              <a:spcAft>
                <a:spcPts val="600"/>
              </a:spcAft>
              <a:buClr>
                <a:schemeClr val="accent3"/>
              </a:buClr>
              <a:buFont typeface="Wingdings" pitchFamily="2" charset="2"/>
              <a:buChar char="§"/>
              <a:defRPr sz="2800"/>
            </a:lvl1pPr>
            <a:lvl2pPr>
              <a:spcBef>
                <a:spcPts val="300"/>
              </a:spcBef>
              <a:buClr>
                <a:schemeClr val="accent3"/>
              </a:buClr>
              <a:defRPr sz="2400"/>
            </a:lvl2pPr>
            <a:lvl3pPr>
              <a:buClr>
                <a:schemeClr val="accent3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3"/>
              </a:buCl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715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702" y="91440"/>
            <a:ext cx="8867898" cy="6074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2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438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1"/>
            <a:ext cx="9144000" cy="6477001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black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5349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36803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0" y="4169664"/>
            <a:ext cx="9144000" cy="1344168"/>
          </a:xfrm>
          <a:prstGeom prst="rect">
            <a:avLst/>
          </a:prstGeom>
          <a:solidFill>
            <a:schemeClr val="bg2">
              <a:lumMod val="20000"/>
              <a:lumOff val="80000"/>
              <a:alpha val="70000"/>
            </a:schemeClr>
          </a:solidFill>
        </p:spPr>
        <p:txBody>
          <a:bodyPr anchor="b">
            <a:noAutofit/>
          </a:bodyPr>
          <a:lstStyle>
            <a:lvl1pPr algn="l">
              <a:defRPr sz="5400" b="0" i="0">
                <a:solidFill>
                  <a:schemeClr val="accent4"/>
                </a:solidFill>
                <a:latin typeface="+mj-lt"/>
                <a:cs typeface="Arcadia Title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3200400" y="5562600"/>
            <a:ext cx="5943600" cy="12192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444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A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3702" y="91440"/>
            <a:ext cx="8869680" cy="6074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200" b="1" baseline="0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23824" y="753823"/>
            <a:ext cx="8869680" cy="8686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i="1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23824" y="1669734"/>
            <a:ext cx="8869680" cy="480726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spcBef>
                <a:spcPts val="300"/>
              </a:spcBef>
              <a:spcAft>
                <a:spcPts val="600"/>
              </a:spcAft>
              <a:buClr>
                <a:schemeClr val="accent3"/>
              </a:buClr>
              <a:buFont typeface="Wingdings" pitchFamily="2" charset="2"/>
              <a:buChar char="§"/>
              <a:defRPr sz="2800"/>
            </a:lvl1pPr>
            <a:lvl2pPr>
              <a:spcBef>
                <a:spcPts val="300"/>
              </a:spcBef>
              <a:buClr>
                <a:schemeClr val="accent3"/>
              </a:buClr>
              <a:defRPr sz="2400"/>
            </a:lvl2pPr>
            <a:lvl3pPr>
              <a:buClr>
                <a:schemeClr val="accent3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3"/>
              </a:buCl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857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36803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0" y="4169664"/>
            <a:ext cx="9144000" cy="1344168"/>
          </a:xfrm>
          <a:prstGeom prst="rect">
            <a:avLst/>
          </a:prstGeom>
          <a:solidFill>
            <a:schemeClr val="accent4">
              <a:alpha val="70000"/>
            </a:schemeClr>
          </a:solidFill>
        </p:spPr>
        <p:txBody>
          <a:bodyPr anchor="b">
            <a:noAutofit/>
          </a:bodyPr>
          <a:lstStyle>
            <a:lvl1pPr algn="l">
              <a:defRPr sz="5400" b="0" i="0">
                <a:solidFill>
                  <a:schemeClr val="bg1"/>
                </a:solidFill>
                <a:latin typeface="+mj-lt"/>
                <a:cs typeface="Arcadia Title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3200400" y="5562600"/>
            <a:ext cx="5943600" cy="12192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5961888"/>
            <a:ext cx="2194560" cy="448056"/>
          </a:xfrm>
          <a:prstGeom prst="rect">
            <a:avLst/>
          </a:prstGeom>
          <a:solidFill>
            <a:schemeClr val="bg1"/>
          </a:solidFill>
        </p:spPr>
        <p:txBody>
          <a:bodyPr tIns="0" bIns="0" anchor="ctr"/>
          <a:lstStyle>
            <a:lvl1pPr marL="0" indent="0" algn="l">
              <a:buNone/>
              <a:defRPr sz="1800" b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6200"/>
            <a:ext cx="2934544" cy="95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459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A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3702" y="91440"/>
            <a:ext cx="8869680" cy="6074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200" b="1" baseline="0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23824" y="753823"/>
            <a:ext cx="8869680" cy="8686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i="1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23824" y="1669734"/>
            <a:ext cx="8869680" cy="480726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spcBef>
                <a:spcPts val="300"/>
              </a:spcBef>
              <a:spcAft>
                <a:spcPts val="600"/>
              </a:spcAft>
              <a:buClr>
                <a:schemeClr val="accent3"/>
              </a:buClr>
              <a:buFont typeface="Wingdings" pitchFamily="2" charset="2"/>
              <a:buChar char="§"/>
              <a:defRPr sz="2800"/>
            </a:lvl1pPr>
            <a:lvl2pPr>
              <a:spcBef>
                <a:spcPts val="300"/>
              </a:spcBef>
              <a:buClr>
                <a:schemeClr val="accent3"/>
              </a:buClr>
              <a:defRPr sz="2400"/>
            </a:lvl2pPr>
            <a:lvl3pPr>
              <a:buClr>
                <a:schemeClr val="accent3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3"/>
              </a:buCl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154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No A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702" y="91440"/>
            <a:ext cx="8869680" cy="6074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2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3"/>
          <p:cNvSpPr>
            <a:spLocks noGrp="1"/>
          </p:cNvSpPr>
          <p:nvPr>
            <p:ph sz="quarter" idx="13"/>
          </p:nvPr>
        </p:nvSpPr>
        <p:spPr>
          <a:xfrm>
            <a:off x="123824" y="914400"/>
            <a:ext cx="8869680" cy="55626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spcBef>
                <a:spcPts val="300"/>
              </a:spcBef>
              <a:spcAft>
                <a:spcPts val="600"/>
              </a:spcAft>
              <a:buClr>
                <a:schemeClr val="accent3"/>
              </a:buClr>
              <a:buFont typeface="Wingdings" pitchFamily="2" charset="2"/>
              <a:buChar char="§"/>
              <a:defRPr sz="2800"/>
            </a:lvl1pPr>
            <a:lvl2pPr>
              <a:spcBef>
                <a:spcPts val="300"/>
              </a:spcBef>
              <a:buClr>
                <a:schemeClr val="accent3"/>
              </a:buClr>
              <a:defRPr sz="2400"/>
            </a:lvl2pPr>
            <a:lvl3pPr>
              <a:buClr>
                <a:schemeClr val="accent3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3"/>
              </a:buCl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800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702" y="91440"/>
            <a:ext cx="8867898" cy="6074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2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694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1"/>
            <a:ext cx="9144000" cy="6477001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black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8554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36803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0" y="4169664"/>
            <a:ext cx="9144000" cy="1344168"/>
          </a:xfrm>
          <a:prstGeom prst="rect">
            <a:avLst/>
          </a:prstGeom>
          <a:solidFill>
            <a:schemeClr val="bg2">
              <a:lumMod val="20000"/>
              <a:lumOff val="80000"/>
              <a:alpha val="70000"/>
            </a:schemeClr>
          </a:solidFill>
        </p:spPr>
        <p:txBody>
          <a:bodyPr anchor="b">
            <a:noAutofit/>
          </a:bodyPr>
          <a:lstStyle>
            <a:lvl1pPr algn="l">
              <a:defRPr sz="5400" b="0" i="0">
                <a:solidFill>
                  <a:schemeClr val="accent4"/>
                </a:solidFill>
                <a:latin typeface="+mj-lt"/>
                <a:cs typeface="Arcadia Title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3200400" y="5562600"/>
            <a:ext cx="5943600" cy="12192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613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No A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702" y="91440"/>
            <a:ext cx="8869680" cy="6074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2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3"/>
          <p:cNvSpPr>
            <a:spLocks noGrp="1"/>
          </p:cNvSpPr>
          <p:nvPr>
            <p:ph sz="quarter" idx="13"/>
          </p:nvPr>
        </p:nvSpPr>
        <p:spPr>
          <a:xfrm>
            <a:off x="123824" y="914400"/>
            <a:ext cx="8869680" cy="55626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spcBef>
                <a:spcPts val="300"/>
              </a:spcBef>
              <a:spcAft>
                <a:spcPts val="600"/>
              </a:spcAft>
              <a:buClr>
                <a:schemeClr val="accent3"/>
              </a:buClr>
              <a:buFont typeface="Wingdings" pitchFamily="2" charset="2"/>
              <a:buChar char="§"/>
              <a:defRPr sz="2800"/>
            </a:lvl1pPr>
            <a:lvl2pPr>
              <a:spcBef>
                <a:spcPts val="300"/>
              </a:spcBef>
              <a:buClr>
                <a:schemeClr val="accent3"/>
              </a:buClr>
              <a:defRPr sz="2400"/>
            </a:lvl2pPr>
            <a:lvl3pPr>
              <a:buClr>
                <a:schemeClr val="accent3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3"/>
              </a:buCl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322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702" y="91440"/>
            <a:ext cx="8867898" cy="6074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2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550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A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3702" y="91440"/>
            <a:ext cx="8869680" cy="6074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200" b="1" baseline="0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23824" y="753823"/>
            <a:ext cx="8869680" cy="8686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i="1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5703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1"/>
            <a:ext cx="9144000" cy="6477001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black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936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36803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0" y="4169664"/>
            <a:ext cx="9144000" cy="1344168"/>
          </a:xfrm>
          <a:prstGeom prst="rect">
            <a:avLst/>
          </a:prstGeom>
          <a:solidFill>
            <a:schemeClr val="bg2">
              <a:lumMod val="20000"/>
              <a:lumOff val="80000"/>
              <a:alpha val="70000"/>
            </a:schemeClr>
          </a:solidFill>
        </p:spPr>
        <p:txBody>
          <a:bodyPr anchor="b">
            <a:noAutofit/>
          </a:bodyPr>
          <a:lstStyle>
            <a:lvl1pPr algn="l">
              <a:defRPr sz="5400" b="0" i="0">
                <a:solidFill>
                  <a:schemeClr val="accent4"/>
                </a:solidFill>
                <a:latin typeface="+mj-lt"/>
                <a:cs typeface="Arcadia Title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3200400" y="5562600"/>
            <a:ext cx="5943600" cy="12192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071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36803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0" y="4169664"/>
            <a:ext cx="9144000" cy="1344168"/>
          </a:xfrm>
          <a:prstGeom prst="rect">
            <a:avLst/>
          </a:prstGeom>
          <a:solidFill>
            <a:schemeClr val="accent4">
              <a:alpha val="70000"/>
            </a:schemeClr>
          </a:solidFill>
        </p:spPr>
        <p:txBody>
          <a:bodyPr anchor="b">
            <a:noAutofit/>
          </a:bodyPr>
          <a:lstStyle>
            <a:lvl1pPr algn="l">
              <a:defRPr sz="5400" b="0" i="0">
                <a:solidFill>
                  <a:schemeClr val="bg1"/>
                </a:solidFill>
                <a:latin typeface="+mj-lt"/>
                <a:cs typeface="Arcadia Title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3200400" y="5562600"/>
            <a:ext cx="5943600" cy="12192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5961888"/>
            <a:ext cx="2194560" cy="448056"/>
          </a:xfrm>
          <a:prstGeom prst="rect">
            <a:avLst/>
          </a:prstGeom>
          <a:solidFill>
            <a:schemeClr val="bg1"/>
          </a:solidFill>
        </p:spPr>
        <p:txBody>
          <a:bodyPr tIns="0" bIns="0" anchor="ctr"/>
          <a:lstStyle>
            <a:lvl1pPr marL="0" indent="0" algn="l">
              <a:buNone/>
              <a:defRPr sz="1800" b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6200"/>
            <a:ext cx="2934544" cy="95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994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A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3702" y="91440"/>
            <a:ext cx="8869680" cy="6074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200" b="1" baseline="0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23824" y="753823"/>
            <a:ext cx="8869680" cy="8686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i="1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23824" y="1669734"/>
            <a:ext cx="8869680" cy="480726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spcBef>
                <a:spcPts val="300"/>
              </a:spcBef>
              <a:spcAft>
                <a:spcPts val="600"/>
              </a:spcAft>
              <a:buClr>
                <a:schemeClr val="accent3"/>
              </a:buClr>
              <a:buFont typeface="Wingdings" pitchFamily="2" charset="2"/>
              <a:buChar char="§"/>
              <a:defRPr sz="2800"/>
            </a:lvl1pPr>
            <a:lvl2pPr>
              <a:spcBef>
                <a:spcPts val="300"/>
              </a:spcBef>
              <a:buClr>
                <a:schemeClr val="accent3"/>
              </a:buClr>
              <a:defRPr sz="2400"/>
            </a:lvl2pPr>
            <a:lvl3pPr>
              <a:buClr>
                <a:schemeClr val="accent3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3"/>
              </a:buCl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483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0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6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9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22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6574566"/>
            <a:ext cx="787399" cy="282480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791141" y="6656832"/>
            <a:ext cx="352859" cy="155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7200"/>
            <a:fld id="{F57434AD-7496-41A6-BEDD-A84DD57BAE0F}" type="slidenum">
              <a:rPr lang="en-US" sz="1000">
                <a:solidFill>
                  <a:prstClr val="white">
                    <a:lumMod val="50000"/>
                  </a:prstClr>
                </a:solidFill>
                <a:latin typeface="Arcadia" pitchFamily="34" charset="0"/>
              </a:rPr>
              <a:pPr algn="ctr" defTabSz="457200"/>
              <a:t>‹#›</a:t>
            </a:fld>
            <a:endParaRPr lang="en-US" sz="900" dirty="0">
              <a:solidFill>
                <a:prstClr val="white">
                  <a:lumMod val="50000"/>
                </a:prstClr>
              </a:solidFill>
              <a:latin typeface="Arcadia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486400" y="6675120"/>
            <a:ext cx="3276600" cy="1337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0" bIns="0" rtlCol="0" anchor="ctr"/>
          <a:lstStyle/>
          <a:p>
            <a:pPr algn="r" defTabSz="457200">
              <a:tabLst>
                <a:tab pos="4341813" algn="ctr"/>
                <a:tab pos="8342313" algn="r"/>
              </a:tabLst>
            </a:pPr>
            <a:r>
              <a:rPr lang="en-US" sz="800" b="0" dirty="0">
                <a:solidFill>
                  <a:prstClr val="white">
                    <a:lumMod val="50000"/>
                  </a:prstClr>
                </a:solidFill>
                <a:latin typeface="Arcadia" pitchFamily="34" charset="0"/>
                <a:cs typeface="Calibri"/>
              </a:rPr>
              <a:t>CONFIDENTIAL and PROPRIETARY. | ©</a:t>
            </a:r>
            <a:r>
              <a:rPr lang="en-US" sz="800" b="0" dirty="0" smtClean="0">
                <a:solidFill>
                  <a:prstClr val="white">
                    <a:lumMod val="50000"/>
                  </a:prstClr>
                </a:solidFill>
                <a:latin typeface="Arcadia" pitchFamily="34" charset="0"/>
                <a:cs typeface="Calibri"/>
              </a:rPr>
              <a:t>2014 </a:t>
            </a:r>
            <a:r>
              <a:rPr lang="en-US" sz="800" b="0" dirty="0">
                <a:solidFill>
                  <a:prstClr val="white">
                    <a:lumMod val="50000"/>
                  </a:prstClr>
                </a:solidFill>
                <a:latin typeface="Arcadia" pitchFamily="34" charset="0"/>
                <a:cs typeface="Calibri"/>
              </a:rPr>
              <a:t>Arcadia Solutions.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6812281"/>
            <a:ext cx="9143999" cy="4571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87400" y="6656832"/>
            <a:ext cx="8356599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990600" y="6656832"/>
            <a:ext cx="3073400" cy="155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0" bIns="0" rtlCol="0" anchor="ctr"/>
          <a:lstStyle/>
          <a:p>
            <a:pPr defTabSz="457200">
              <a:tabLst>
                <a:tab pos="4341813" algn="ctr"/>
                <a:tab pos="8342313" algn="r"/>
              </a:tabLst>
            </a:pPr>
            <a:r>
              <a:rPr lang="en-US" sz="800" b="0" dirty="0">
                <a:solidFill>
                  <a:prstClr val="white">
                    <a:lumMod val="50000"/>
                  </a:prstClr>
                </a:solidFill>
                <a:latin typeface="Arcadia" pitchFamily="34" charset="0"/>
                <a:cs typeface="Calibri"/>
              </a:rPr>
              <a:t>www.arcadiasolutions.com</a:t>
            </a:r>
          </a:p>
        </p:txBody>
      </p:sp>
      <p:sp>
        <p:nvSpPr>
          <p:cNvPr id="10" name="Rectangle 9"/>
          <p:cNvSpPr/>
          <p:nvPr/>
        </p:nvSpPr>
        <p:spPr>
          <a:xfrm>
            <a:off x="1" y="6537960"/>
            <a:ext cx="990599" cy="320040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311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6549390"/>
            <a:ext cx="914400" cy="29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255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72" r:id="rId2"/>
    <p:sldLayoutId id="2147483671" r:id="rId3"/>
    <p:sldLayoutId id="2147483670" r:id="rId4"/>
    <p:sldLayoutId id="2147483696" r:id="rId5"/>
    <p:sldLayoutId id="2147483680" r:id="rId6"/>
    <p:sldLayoutId id="2147483695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News Gothic MT"/>
          <a:ea typeface="+mj-ea"/>
          <a:cs typeface="News Gothic M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6574566"/>
            <a:ext cx="787399" cy="282480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791141" y="6656832"/>
            <a:ext cx="352859" cy="155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7200"/>
            <a:fld id="{F57434AD-7496-41A6-BEDD-A84DD57BAE0F}" type="slidenum">
              <a:rPr lang="en-US" sz="1000">
                <a:solidFill>
                  <a:prstClr val="white">
                    <a:lumMod val="50000"/>
                  </a:prstClr>
                </a:solidFill>
              </a:rPr>
              <a:pPr algn="ctr" defTabSz="457200"/>
              <a:t>‹#›</a:t>
            </a:fld>
            <a:endParaRPr lang="en-US" sz="9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486400" y="6675120"/>
            <a:ext cx="3276600" cy="1337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0" bIns="0" rtlCol="0" anchor="ctr"/>
          <a:lstStyle/>
          <a:p>
            <a:pPr algn="r" defTabSz="457200">
              <a:tabLst>
                <a:tab pos="4341813" algn="ctr"/>
                <a:tab pos="8342313" algn="r"/>
              </a:tabLst>
            </a:pPr>
            <a:r>
              <a:rPr lang="en-US" sz="800" dirty="0">
                <a:solidFill>
                  <a:prstClr val="white">
                    <a:lumMod val="50000"/>
                  </a:prstClr>
                </a:solidFill>
                <a:cs typeface="Calibri"/>
              </a:rPr>
              <a:t>CONFIDENTIAL and PROPRIETARY. | ©</a:t>
            </a:r>
            <a:r>
              <a:rPr lang="en-US" sz="800" dirty="0" smtClean="0">
                <a:solidFill>
                  <a:prstClr val="white">
                    <a:lumMod val="50000"/>
                  </a:prstClr>
                </a:solidFill>
                <a:cs typeface="Calibri"/>
              </a:rPr>
              <a:t>2013 </a:t>
            </a:r>
            <a:r>
              <a:rPr lang="en-US" sz="800" dirty="0">
                <a:solidFill>
                  <a:prstClr val="white">
                    <a:lumMod val="50000"/>
                  </a:prstClr>
                </a:solidFill>
                <a:cs typeface="Calibri"/>
              </a:rPr>
              <a:t>Arcadia Solutions.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6812281"/>
            <a:ext cx="9143999" cy="4571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87400" y="6656832"/>
            <a:ext cx="8356599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990600" y="6656832"/>
            <a:ext cx="3073400" cy="155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0" bIns="0" rtlCol="0" anchor="ctr"/>
          <a:lstStyle/>
          <a:p>
            <a:pPr defTabSz="457200">
              <a:tabLst>
                <a:tab pos="4341813" algn="ctr"/>
                <a:tab pos="8342313" algn="r"/>
              </a:tabLst>
            </a:pPr>
            <a:r>
              <a:rPr lang="en-US" sz="800" dirty="0">
                <a:solidFill>
                  <a:prstClr val="white">
                    <a:lumMod val="50000"/>
                  </a:prstClr>
                </a:solidFill>
                <a:cs typeface="Calibri"/>
              </a:rPr>
              <a:t>www.arcadiasolutions.com</a:t>
            </a:r>
          </a:p>
        </p:txBody>
      </p:sp>
      <p:sp>
        <p:nvSpPr>
          <p:cNvPr id="10" name="Rectangle 9"/>
          <p:cNvSpPr/>
          <p:nvPr/>
        </p:nvSpPr>
        <p:spPr>
          <a:xfrm>
            <a:off x="1" y="6537960"/>
            <a:ext cx="990599" cy="320040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311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6549390"/>
            <a:ext cx="914400" cy="29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509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News Gothic MT"/>
          <a:ea typeface="+mj-ea"/>
          <a:cs typeface="News Gothic M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6574566"/>
            <a:ext cx="787399" cy="282480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791141" y="6656832"/>
            <a:ext cx="352859" cy="155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7200"/>
            <a:fld id="{F57434AD-7496-41A6-BEDD-A84DD57BAE0F}" type="slidenum">
              <a:rPr lang="en-US" sz="1000">
                <a:solidFill>
                  <a:prstClr val="white">
                    <a:lumMod val="50000"/>
                  </a:prstClr>
                </a:solidFill>
              </a:rPr>
              <a:pPr algn="ctr" defTabSz="457200"/>
              <a:t>‹#›</a:t>
            </a:fld>
            <a:endParaRPr lang="en-US" sz="9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486400" y="6675120"/>
            <a:ext cx="3276600" cy="1337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0" bIns="0" rtlCol="0" anchor="ctr"/>
          <a:lstStyle/>
          <a:p>
            <a:pPr algn="r" defTabSz="457200">
              <a:tabLst>
                <a:tab pos="4341813" algn="ctr"/>
                <a:tab pos="8342313" algn="r"/>
              </a:tabLst>
            </a:pPr>
            <a:r>
              <a:rPr lang="en-US" sz="800" dirty="0">
                <a:solidFill>
                  <a:prstClr val="white">
                    <a:lumMod val="50000"/>
                  </a:prstClr>
                </a:solidFill>
                <a:cs typeface="Calibri"/>
              </a:rPr>
              <a:t>CONFIDENTIAL and PROPRIETARY. | ©</a:t>
            </a:r>
            <a:r>
              <a:rPr lang="en-US" sz="800" dirty="0" smtClean="0">
                <a:solidFill>
                  <a:prstClr val="white">
                    <a:lumMod val="50000"/>
                  </a:prstClr>
                </a:solidFill>
                <a:cs typeface="Calibri"/>
              </a:rPr>
              <a:t>2013 </a:t>
            </a:r>
            <a:r>
              <a:rPr lang="en-US" sz="800" dirty="0">
                <a:solidFill>
                  <a:prstClr val="white">
                    <a:lumMod val="50000"/>
                  </a:prstClr>
                </a:solidFill>
                <a:cs typeface="Calibri"/>
              </a:rPr>
              <a:t>Arcadia Solutions.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6812281"/>
            <a:ext cx="9143999" cy="4571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87400" y="6656832"/>
            <a:ext cx="8356599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990600" y="6656832"/>
            <a:ext cx="3073400" cy="155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0" bIns="0" rtlCol="0" anchor="ctr"/>
          <a:lstStyle/>
          <a:p>
            <a:pPr defTabSz="457200">
              <a:tabLst>
                <a:tab pos="4341813" algn="ctr"/>
                <a:tab pos="8342313" algn="r"/>
              </a:tabLst>
            </a:pPr>
            <a:r>
              <a:rPr lang="en-US" sz="800" dirty="0">
                <a:solidFill>
                  <a:prstClr val="white">
                    <a:lumMod val="50000"/>
                  </a:prstClr>
                </a:solidFill>
                <a:cs typeface="Calibri"/>
              </a:rPr>
              <a:t>www.arcadiasolutions.com</a:t>
            </a:r>
          </a:p>
        </p:txBody>
      </p:sp>
      <p:sp>
        <p:nvSpPr>
          <p:cNvPr id="10" name="Rectangle 9"/>
          <p:cNvSpPr/>
          <p:nvPr/>
        </p:nvSpPr>
        <p:spPr>
          <a:xfrm>
            <a:off x="1" y="6537960"/>
            <a:ext cx="990599" cy="320040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311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6549390"/>
            <a:ext cx="914400" cy="29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763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News Gothic MT"/>
          <a:ea typeface="+mj-ea"/>
          <a:cs typeface="News Gothic M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6574566"/>
            <a:ext cx="787399" cy="282480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791141" y="6656832"/>
            <a:ext cx="352859" cy="155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7200"/>
            <a:fld id="{F57434AD-7496-41A6-BEDD-A84DD57BAE0F}" type="slidenum">
              <a:rPr lang="en-US" sz="1000">
                <a:solidFill>
                  <a:prstClr val="white">
                    <a:lumMod val="50000"/>
                  </a:prstClr>
                </a:solidFill>
              </a:rPr>
              <a:pPr algn="ctr" defTabSz="457200"/>
              <a:t>‹#›</a:t>
            </a:fld>
            <a:endParaRPr lang="en-US" sz="9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486400" y="6675120"/>
            <a:ext cx="3276600" cy="1337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0" bIns="0" rtlCol="0" anchor="ctr"/>
          <a:lstStyle/>
          <a:p>
            <a:pPr algn="r" defTabSz="457200">
              <a:tabLst>
                <a:tab pos="4341813" algn="ctr"/>
                <a:tab pos="8342313" algn="r"/>
              </a:tabLst>
            </a:pPr>
            <a:r>
              <a:rPr lang="en-US" sz="800" dirty="0">
                <a:solidFill>
                  <a:prstClr val="white">
                    <a:lumMod val="50000"/>
                  </a:prstClr>
                </a:solidFill>
                <a:cs typeface="Calibri"/>
              </a:rPr>
              <a:t>CONFIDENTIAL and PROPRIETARY. | ©</a:t>
            </a:r>
            <a:r>
              <a:rPr lang="en-US" sz="800" dirty="0" smtClean="0">
                <a:solidFill>
                  <a:prstClr val="white">
                    <a:lumMod val="50000"/>
                  </a:prstClr>
                </a:solidFill>
                <a:cs typeface="Calibri"/>
              </a:rPr>
              <a:t>2013 </a:t>
            </a:r>
            <a:r>
              <a:rPr lang="en-US" sz="800" dirty="0">
                <a:solidFill>
                  <a:prstClr val="white">
                    <a:lumMod val="50000"/>
                  </a:prstClr>
                </a:solidFill>
                <a:cs typeface="Calibri"/>
              </a:rPr>
              <a:t>Arcadia Solutions.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6812281"/>
            <a:ext cx="9143999" cy="4571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87400" y="6656832"/>
            <a:ext cx="8356599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990600" y="6656832"/>
            <a:ext cx="3073400" cy="155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0" bIns="0" rtlCol="0" anchor="ctr"/>
          <a:lstStyle/>
          <a:p>
            <a:pPr defTabSz="457200">
              <a:tabLst>
                <a:tab pos="4341813" algn="ctr"/>
                <a:tab pos="8342313" algn="r"/>
              </a:tabLst>
            </a:pPr>
            <a:r>
              <a:rPr lang="en-US" sz="800" dirty="0">
                <a:solidFill>
                  <a:prstClr val="white">
                    <a:lumMod val="50000"/>
                  </a:prstClr>
                </a:solidFill>
                <a:cs typeface="Calibri"/>
              </a:rPr>
              <a:t>www.arcadiasolutions.com</a:t>
            </a:r>
          </a:p>
        </p:txBody>
      </p:sp>
      <p:sp>
        <p:nvSpPr>
          <p:cNvPr id="10" name="Rectangle 9"/>
          <p:cNvSpPr/>
          <p:nvPr/>
        </p:nvSpPr>
        <p:spPr>
          <a:xfrm>
            <a:off x="1" y="6537960"/>
            <a:ext cx="990599" cy="320040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311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6549390"/>
            <a:ext cx="914400" cy="29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360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News Gothic MT"/>
          <a:ea typeface="+mj-ea"/>
          <a:cs typeface="News Gothic M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886200"/>
            <a:ext cx="9144000" cy="1627632"/>
          </a:xfrm>
        </p:spPr>
        <p:txBody>
          <a:bodyPr/>
          <a:lstStyle/>
          <a:p>
            <a:r>
              <a:rPr lang="en-US" dirty="0" smtClean="0"/>
              <a:t>Implementing a </a:t>
            </a:r>
            <a:br>
              <a:rPr lang="en-US" dirty="0" smtClean="0"/>
            </a:br>
            <a:r>
              <a:rPr lang="en-US" dirty="0" smtClean="0"/>
              <a:t>Predictive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Technical Training Module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0" y="5961888"/>
            <a:ext cx="2895600" cy="448056"/>
          </a:xfrm>
        </p:spPr>
        <p:txBody>
          <a:bodyPr/>
          <a:lstStyle/>
          <a:p>
            <a:r>
              <a:rPr lang="en-US" b="1" dirty="0"/>
              <a:t>Arcadia Training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9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● </a:t>
            </a:r>
            <a:r>
              <a:rPr lang="en-US" b="1" dirty="0" smtClean="0"/>
              <a:t>Regression</a:t>
            </a:r>
            <a:r>
              <a:rPr lang="en-US" dirty="0" smtClean="0"/>
              <a:t> 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09697" y="1543688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Linear Regression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932955" y="1543688"/>
            <a:ext cx="2101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Logistic Regression</a:t>
            </a:r>
            <a:endParaRPr lang="en-US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02" y="2412368"/>
            <a:ext cx="4651601" cy="348447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303" y="2412368"/>
            <a:ext cx="4009163" cy="348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654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● </a:t>
            </a:r>
            <a:r>
              <a:rPr lang="en-US" b="1" dirty="0" smtClean="0"/>
              <a:t>Decision Trees 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384228" y="1650394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Regression Tree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849641" y="1650394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Classification Tree</a:t>
            </a:r>
            <a:endParaRPr lang="en-US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1" y="2362200"/>
            <a:ext cx="4268982" cy="3430265"/>
          </a:xfrm>
          <a:prstGeom prst="rect">
            <a:avLst/>
          </a:prstGeom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96" y="2362200"/>
            <a:ext cx="4523534" cy="3430265"/>
          </a:xfrm>
          <a:prstGeom prst="rect">
            <a:avLst/>
          </a:prstGeom>
          <a:ln w="635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3" name="Straight Connector 12"/>
          <p:cNvCxnSpPr/>
          <p:nvPr/>
        </p:nvCxnSpPr>
        <p:spPr>
          <a:xfrm flipV="1">
            <a:off x="4800600" y="1231490"/>
            <a:ext cx="0" cy="5181600"/>
          </a:xfrm>
          <a:prstGeom prst="line">
            <a:avLst/>
          </a:prstGeom>
          <a:ln>
            <a:solidFill>
              <a:schemeClr val="dk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920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● </a:t>
            </a:r>
            <a:r>
              <a:rPr lang="en-US" b="1" dirty="0" smtClean="0"/>
              <a:t>Classification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23268" y="948092"/>
            <a:ext cx="247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Bayesian Classification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177" y="1372829"/>
            <a:ext cx="5006730" cy="5235497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4104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● </a:t>
            </a:r>
            <a:r>
              <a:rPr lang="en-US" b="1" dirty="0" smtClean="0"/>
              <a:t>Clustering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82766" y="1622503"/>
            <a:ext cx="21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K-Means Clustering 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84" y="1991835"/>
            <a:ext cx="8715237" cy="443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08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Once you know the technique, gather the right data!</a:t>
            </a: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9781" t="8357" r="11239"/>
          <a:stretch/>
        </p:blipFill>
        <p:spPr>
          <a:xfrm>
            <a:off x="304800" y="1371600"/>
            <a:ext cx="6172200" cy="25984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399" y="2615894"/>
            <a:ext cx="5429911" cy="39316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8307582" y="2224781"/>
            <a:ext cx="6858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SQL</a:t>
            </a:r>
            <a:endParaRPr lang="en-US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3970059"/>
            <a:ext cx="8001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QDW</a:t>
            </a:r>
            <a:endParaRPr lang="en-US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3090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External data is available to you as well</a:t>
            </a:r>
            <a:endParaRPr lang="en-US" sz="2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242" y="1447800"/>
            <a:ext cx="6324600" cy="39954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824742" y="5715000"/>
            <a:ext cx="746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Awesome interactive visual by </a:t>
            </a:r>
            <a:r>
              <a:rPr lang="en-US" sz="1600" b="1" dirty="0" smtClean="0"/>
              <a:t>Simon Ioffe </a:t>
            </a:r>
            <a:r>
              <a:rPr lang="en-US" sz="1600" dirty="0" smtClean="0"/>
              <a:t>using fast food data per city, census data for income, </a:t>
            </a:r>
            <a:r>
              <a:rPr lang="en-US" sz="1600" dirty="0"/>
              <a:t>and government data for obesity per </a:t>
            </a:r>
            <a:r>
              <a:rPr lang="en-US" sz="1600" dirty="0" smtClean="0"/>
              <a:t>county – combined with EHR obesity </a:t>
            </a:r>
            <a:r>
              <a:rPr lang="en-US" sz="1600" dirty="0"/>
              <a:t>data </a:t>
            </a:r>
          </a:p>
        </p:txBody>
      </p:sp>
    </p:spTree>
    <p:extLst>
      <p:ext uri="{BB962C8B-B14F-4D97-AF65-F5344CB8AC3E}">
        <p14:creationId xmlns:p14="http://schemas.microsoft.com/office/powerpoint/2010/main" val="203286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Validation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Model validation is a critical </a:t>
            </a:r>
            <a:r>
              <a:rPr lang="en-US" sz="2200" dirty="0" smtClean="0"/>
              <a:t>component</a:t>
            </a:r>
            <a:endParaRPr lang="en-US" sz="2200" dirty="0"/>
          </a:p>
          <a:p>
            <a:endParaRPr 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23702" y="1295400"/>
            <a:ext cx="8988922" cy="5105400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 smtClean="0"/>
              <a:t>Model validation:</a:t>
            </a:r>
          </a:p>
          <a:p>
            <a:pPr lvl="1"/>
            <a:r>
              <a:rPr lang="en-US" sz="2000" dirty="0" smtClean="0"/>
              <a:t>Retrospective validation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lvl="1"/>
            <a:r>
              <a:rPr lang="en-US" sz="2000" dirty="0" smtClean="0"/>
              <a:t>K-fold cross validation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Clinical SMEs</a:t>
            </a:r>
          </a:p>
          <a:p>
            <a:pPr lvl="1"/>
            <a:r>
              <a:rPr lang="en-US" sz="2000" dirty="0" smtClean="0"/>
              <a:t>Internal resources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34" y="3262636"/>
            <a:ext cx="5006329" cy="2406888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610544" y="2057399"/>
            <a:ext cx="1750142" cy="58598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779786" y="2057400"/>
            <a:ext cx="1620027" cy="57681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Implement Model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818913" y="2050656"/>
            <a:ext cx="1615047" cy="57681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Predicted Results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972301" y="2057399"/>
            <a:ext cx="1601982" cy="57681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Actual Results</a:t>
            </a:r>
            <a:endParaRPr lang="en-US" dirty="0">
              <a:solidFill>
                <a:schemeClr val="dk1"/>
              </a:solidFill>
            </a:endParaRPr>
          </a:p>
        </p:txBody>
      </p:sp>
      <p:cxnSp>
        <p:nvCxnSpPr>
          <p:cNvPr id="12" name="Straight Arrow Connector 11"/>
          <p:cNvCxnSpPr>
            <a:stCxn id="9" idx="3"/>
            <a:endCxn id="10" idx="1"/>
          </p:cNvCxnSpPr>
          <p:nvPr/>
        </p:nvCxnSpPr>
        <p:spPr>
          <a:xfrm>
            <a:off x="6433960" y="2339062"/>
            <a:ext cx="538341" cy="67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76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a predictive model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Building a Markov Model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2326" y="1288489"/>
            <a:ext cx="8869680" cy="4807266"/>
          </a:xfrm>
        </p:spPr>
        <p:txBody>
          <a:bodyPr>
            <a:normAutofit/>
          </a:bodyPr>
          <a:lstStyle/>
          <a:p>
            <a:r>
              <a:rPr lang="en-US" sz="2000" smtClean="0"/>
              <a:t>Ideas! Questions!</a:t>
            </a:r>
            <a:endParaRPr lang="en-US" sz="20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pPr marL="0" indent="0">
              <a:buNone/>
            </a:pPr>
            <a:endParaRPr lang="en-US" sz="20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702" y="1828555"/>
            <a:ext cx="7315200" cy="29406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517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Model – What is it?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23824" y="753823"/>
            <a:ext cx="8869680" cy="107497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Back to basics: Markov Chain </a:t>
            </a:r>
          </a:p>
          <a:p>
            <a:endParaRPr lang="en-US" sz="1050" dirty="0"/>
          </a:p>
          <a:p>
            <a:r>
              <a:rPr lang="en-US" dirty="0"/>
              <a:t>A </a:t>
            </a:r>
            <a:r>
              <a:rPr lang="en-US" b="1" dirty="0"/>
              <a:t>random</a:t>
            </a:r>
            <a:r>
              <a:rPr lang="en-US" dirty="0"/>
              <a:t> </a:t>
            </a:r>
            <a:r>
              <a:rPr lang="en-US" b="1" dirty="0"/>
              <a:t>process</a:t>
            </a:r>
            <a:r>
              <a:rPr lang="en-US" dirty="0"/>
              <a:t> that undergoes </a:t>
            </a:r>
            <a:r>
              <a:rPr lang="en-US" b="1" dirty="0"/>
              <a:t>transitions</a:t>
            </a:r>
            <a:r>
              <a:rPr lang="en-US" dirty="0"/>
              <a:t> from one </a:t>
            </a:r>
            <a:r>
              <a:rPr lang="en-US" b="1" dirty="0"/>
              <a:t>state</a:t>
            </a:r>
            <a:r>
              <a:rPr lang="en-US" dirty="0"/>
              <a:t> to another </a:t>
            </a:r>
          </a:p>
          <a:p>
            <a:r>
              <a:rPr lang="en-US" dirty="0"/>
              <a:t>on a state space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3"/>
          </p:nvPr>
        </p:nvSpPr>
        <p:spPr>
          <a:xfrm>
            <a:off x="123702" y="1981200"/>
            <a:ext cx="8869680" cy="3962400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Random Process</a:t>
            </a:r>
          </a:p>
          <a:p>
            <a:pPr marL="400050" lvl="1" indent="0">
              <a:buNone/>
            </a:pPr>
            <a:r>
              <a:rPr lang="en-US" sz="1800" dirty="0" smtClean="0"/>
              <a:t>A series of events in which the outcomes cannot be conclusively determined</a:t>
            </a:r>
          </a:p>
          <a:p>
            <a:pPr marL="400050" lvl="1" indent="0">
              <a:buNone/>
            </a:pPr>
            <a:r>
              <a:rPr lang="en-US" sz="1800" dirty="0" smtClean="0"/>
              <a:t>Note: random here does not mean </a:t>
            </a:r>
            <a:r>
              <a:rPr lang="en-US" sz="1800" i="1" dirty="0" smtClean="0"/>
              <a:t>arbitrary</a:t>
            </a:r>
            <a:r>
              <a:rPr lang="en-US" sz="1800" dirty="0" smtClean="0"/>
              <a:t> – just probabilistic</a:t>
            </a:r>
          </a:p>
          <a:p>
            <a:pPr marL="400050" lvl="1" indent="0">
              <a:buNone/>
            </a:pPr>
            <a:endParaRPr lang="en-US" sz="1800" dirty="0" smtClean="0"/>
          </a:p>
          <a:p>
            <a:r>
              <a:rPr lang="en-US" sz="2000" b="1" dirty="0" smtClean="0"/>
              <a:t>Transition</a:t>
            </a:r>
          </a:p>
          <a:p>
            <a:pPr marL="400050" lvl="1" indent="0">
              <a:buNone/>
            </a:pPr>
            <a:r>
              <a:rPr lang="en-US" sz="1800" dirty="0"/>
              <a:t>The movement from one state to </a:t>
            </a:r>
            <a:r>
              <a:rPr lang="en-US" sz="1800" dirty="0" smtClean="0"/>
              <a:t>another</a:t>
            </a:r>
          </a:p>
          <a:p>
            <a:pPr marL="400050" lvl="1" indent="0">
              <a:buNone/>
            </a:pPr>
            <a:r>
              <a:rPr lang="en-US" sz="1800" dirty="0" smtClean="0"/>
              <a:t>Oftentimes associated with a probability (transition matrix)</a:t>
            </a:r>
          </a:p>
          <a:p>
            <a:pPr marL="400050" lvl="1" indent="0">
              <a:buNone/>
            </a:pPr>
            <a:endParaRPr lang="en-US" sz="1800" dirty="0"/>
          </a:p>
          <a:p>
            <a:r>
              <a:rPr lang="en-US" sz="2000" b="1" dirty="0"/>
              <a:t>State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2000" b="1" dirty="0" smtClean="0"/>
              <a:t>	</a:t>
            </a:r>
            <a:r>
              <a:rPr lang="en-US" sz="1800" dirty="0" smtClean="0"/>
              <a:t>A </a:t>
            </a:r>
            <a:r>
              <a:rPr lang="en-US" sz="1800" dirty="0"/>
              <a:t>particular condition or </a:t>
            </a:r>
            <a:r>
              <a:rPr lang="en-US" sz="1800" dirty="0" smtClean="0"/>
              <a:t>value that can be taken on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800" dirty="0"/>
              <a:t>	</a:t>
            </a:r>
            <a:r>
              <a:rPr lang="en-US" sz="1800" dirty="0" smtClean="0"/>
              <a:t>Defining the state space is an important part of building a Markov model</a:t>
            </a:r>
            <a:endParaRPr lang="en-US" sz="1800" dirty="0"/>
          </a:p>
          <a:p>
            <a:pPr marL="0" indent="0">
              <a:buNone/>
            </a:pPr>
            <a:endParaRPr lang="en-US" sz="2100" dirty="0" smtClean="0"/>
          </a:p>
        </p:txBody>
      </p:sp>
    </p:spTree>
    <p:extLst>
      <p:ext uri="{BB962C8B-B14F-4D97-AF65-F5344CB8AC3E}">
        <p14:creationId xmlns:p14="http://schemas.microsoft.com/office/powerpoint/2010/main" val="187166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Model – What is it?</a:t>
            </a:r>
            <a:endParaRPr lang="en-US" dirty="0"/>
          </a:p>
        </p:txBody>
      </p:sp>
      <p:pic>
        <p:nvPicPr>
          <p:cNvPr id="1026" name="Picture 2" descr="http://bit-player.org/wp-content/extras/markov/art/weather-mod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057400"/>
            <a:ext cx="4038600" cy="3809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images.clipartpanda.com/happy-cloud-clipart-1384559312860560375happy-cloud-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057400"/>
            <a:ext cx="2108171" cy="153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23824" y="753823"/>
            <a:ext cx="8869680" cy="107497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Back to basics: Markov Chain </a:t>
            </a:r>
          </a:p>
          <a:p>
            <a:endParaRPr lang="en-US" sz="1050" dirty="0"/>
          </a:p>
          <a:p>
            <a:r>
              <a:rPr lang="en-US" dirty="0"/>
              <a:t>A </a:t>
            </a:r>
            <a:r>
              <a:rPr lang="en-US" b="1" dirty="0"/>
              <a:t>random</a:t>
            </a:r>
            <a:r>
              <a:rPr lang="en-US" dirty="0"/>
              <a:t> </a:t>
            </a:r>
            <a:r>
              <a:rPr lang="en-US" b="1" dirty="0"/>
              <a:t>process</a:t>
            </a:r>
            <a:r>
              <a:rPr lang="en-US" dirty="0"/>
              <a:t> that undergoes </a:t>
            </a:r>
            <a:r>
              <a:rPr lang="en-US" b="1" dirty="0"/>
              <a:t>transitions</a:t>
            </a:r>
            <a:r>
              <a:rPr lang="en-US" dirty="0"/>
              <a:t> from one </a:t>
            </a:r>
            <a:r>
              <a:rPr lang="en-US" b="1" dirty="0"/>
              <a:t>state</a:t>
            </a:r>
            <a:r>
              <a:rPr lang="en-US" dirty="0"/>
              <a:t> to another </a:t>
            </a:r>
          </a:p>
          <a:p>
            <a:r>
              <a:rPr lang="en-US" dirty="0"/>
              <a:t>on a state space</a:t>
            </a:r>
          </a:p>
        </p:txBody>
      </p:sp>
    </p:spTree>
    <p:extLst>
      <p:ext uri="{BB962C8B-B14F-4D97-AF65-F5344CB8AC3E}">
        <p14:creationId xmlns:p14="http://schemas.microsoft.com/office/powerpoint/2010/main" val="52976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702" y="91440"/>
            <a:ext cx="8869680" cy="74676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Progression in data analysis</a:t>
            </a:r>
            <a:endParaRPr lang="en-US" sz="2800" dirty="0"/>
          </a:p>
        </p:txBody>
      </p:sp>
      <p:sp>
        <p:nvSpPr>
          <p:cNvPr id="3" name="Rounded Rectangle 2"/>
          <p:cNvSpPr/>
          <p:nvPr/>
        </p:nvSpPr>
        <p:spPr>
          <a:xfrm>
            <a:off x="286868" y="4791635"/>
            <a:ext cx="2431627" cy="106680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Reporting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34837" y="60198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what happened?</a:t>
            </a:r>
            <a:endParaRPr lang="en-US" i="1" dirty="0"/>
          </a:p>
        </p:txBody>
      </p:sp>
      <p:sp>
        <p:nvSpPr>
          <p:cNvPr id="7" name="Rounded Rectangle 6"/>
          <p:cNvSpPr/>
          <p:nvPr/>
        </p:nvSpPr>
        <p:spPr>
          <a:xfrm>
            <a:off x="3428998" y="4791636"/>
            <a:ext cx="2268084" cy="100117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Analysis and </a:t>
            </a:r>
            <a:r>
              <a:rPr lang="en-US" b="1" dirty="0" smtClean="0"/>
              <a:t>Insight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6400800" y="4800600"/>
            <a:ext cx="2207832" cy="98163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Predictive Analytics</a:t>
            </a:r>
            <a:endParaRPr lang="en-US" b="1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087" y="955638"/>
            <a:ext cx="7088910" cy="3261971"/>
          </a:xfrm>
          <a:prstGeom prst="rect">
            <a:avLst/>
          </a:prstGeom>
          <a:ln w="38100">
            <a:solidFill>
              <a:schemeClr val="accent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744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Model – What is it?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23824" y="753823"/>
            <a:ext cx="8869680" cy="107497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Back to basics: Markov Chain </a:t>
            </a:r>
          </a:p>
          <a:p>
            <a:endParaRPr lang="en-US" sz="900" dirty="0"/>
          </a:p>
          <a:p>
            <a:r>
              <a:rPr lang="en-US" sz="2200" dirty="0"/>
              <a:t>A </a:t>
            </a:r>
            <a:r>
              <a:rPr lang="en-US" sz="2200" b="1" dirty="0"/>
              <a:t>random</a:t>
            </a:r>
            <a:r>
              <a:rPr lang="en-US" sz="2200" dirty="0"/>
              <a:t> </a:t>
            </a:r>
            <a:r>
              <a:rPr lang="en-US" sz="2200" b="1" dirty="0"/>
              <a:t>process</a:t>
            </a:r>
            <a:r>
              <a:rPr lang="en-US" sz="2200" dirty="0"/>
              <a:t> that undergoes </a:t>
            </a:r>
            <a:r>
              <a:rPr lang="en-US" sz="2200" b="1" dirty="0"/>
              <a:t>transitions</a:t>
            </a:r>
            <a:r>
              <a:rPr lang="en-US" sz="2200" dirty="0"/>
              <a:t> from one </a:t>
            </a:r>
            <a:r>
              <a:rPr lang="en-US" sz="2200" b="1" dirty="0"/>
              <a:t>state</a:t>
            </a:r>
            <a:r>
              <a:rPr lang="en-US" sz="2200" dirty="0"/>
              <a:t> to another </a:t>
            </a:r>
          </a:p>
          <a:p>
            <a:r>
              <a:rPr lang="en-US" sz="2200" dirty="0"/>
              <a:t>on a state space</a:t>
            </a:r>
          </a:p>
        </p:txBody>
      </p:sp>
      <p:pic>
        <p:nvPicPr>
          <p:cNvPr id="1026" name="Picture 2" descr="http://bit-player.org/wp-content/extras/markov/art/weather-mod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057400"/>
            <a:ext cx="4038600" cy="3809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afoodaddict.files.wordpress.com/2011/10/sad-clou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826" y="4176458"/>
            <a:ext cx="2252787" cy="169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ent Arrow 3"/>
          <p:cNvSpPr/>
          <p:nvPr/>
        </p:nvSpPr>
        <p:spPr>
          <a:xfrm rot="10800000">
            <a:off x="7340554" y="3429000"/>
            <a:ext cx="584245" cy="1066800"/>
          </a:xfrm>
          <a:prstGeom prst="bentArrow">
            <a:avLst/>
          </a:prstGeom>
          <a:solidFill>
            <a:schemeClr val="accent4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052" name="Picture 4" descr="http://images.clipartpanda.com/happy-cloud-clipart-1384559312860560375happy-cloud-hi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057400"/>
            <a:ext cx="2108171" cy="15319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6164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On: Markov Modeling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23824" y="753823"/>
            <a:ext cx="8869680" cy="1074977"/>
          </a:xfrm>
        </p:spPr>
        <p:txBody>
          <a:bodyPr>
            <a:normAutofit/>
          </a:bodyPr>
          <a:lstStyle/>
          <a:p>
            <a:r>
              <a:rPr lang="en-US" dirty="0" smtClean="0"/>
              <a:t>Building a Markov Model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3"/>
          </p:nvPr>
        </p:nvSpPr>
        <p:spPr>
          <a:xfrm>
            <a:off x="132667" y="990600"/>
            <a:ext cx="8869680" cy="3962400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000" b="1" dirty="0" smtClean="0"/>
              <a:t>1) Pick your states</a:t>
            </a:r>
            <a:endParaRPr lang="en-US" sz="1800" i="1" dirty="0" smtClean="0"/>
          </a:p>
          <a:p>
            <a:pPr marL="0" indent="0">
              <a:spcAft>
                <a:spcPts val="0"/>
              </a:spcAft>
              <a:buNone/>
            </a:pPr>
            <a:r>
              <a:rPr lang="en-US" sz="1800" i="1" dirty="0" smtClean="0"/>
              <a:t>	</a:t>
            </a:r>
            <a:r>
              <a:rPr lang="en-US" sz="1800" u="sng" dirty="0" smtClean="0"/>
              <a:t>Let’s break down Diabetes into various conditions that are distinct and non-overlapping</a:t>
            </a:r>
          </a:p>
          <a:p>
            <a:pPr lvl="1"/>
            <a:r>
              <a:rPr lang="en-US" sz="1600" dirty="0" smtClean="0"/>
              <a:t>Healthy</a:t>
            </a:r>
          </a:p>
          <a:p>
            <a:pPr lvl="1"/>
            <a:r>
              <a:rPr lang="en-US" sz="1600" dirty="0" smtClean="0"/>
              <a:t>Prediabetes</a:t>
            </a:r>
          </a:p>
          <a:p>
            <a:pPr lvl="1"/>
            <a:r>
              <a:rPr lang="en-US" sz="1600" dirty="0" smtClean="0"/>
              <a:t>Controlled Diabetes</a:t>
            </a:r>
          </a:p>
          <a:p>
            <a:pPr lvl="1"/>
            <a:r>
              <a:rPr lang="en-US" sz="1600" dirty="0" smtClean="0"/>
              <a:t>Uncontrolled Diabetes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800" dirty="0"/>
              <a:t>	</a:t>
            </a:r>
            <a:endParaRPr lang="en-US" sz="2100" dirty="0" smtClean="0"/>
          </a:p>
        </p:txBody>
      </p:sp>
      <p:sp>
        <p:nvSpPr>
          <p:cNvPr id="8" name="Rounded Rectangle 7"/>
          <p:cNvSpPr/>
          <p:nvPr/>
        </p:nvSpPr>
        <p:spPr>
          <a:xfrm>
            <a:off x="923365" y="3589971"/>
            <a:ext cx="1447800" cy="838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Healthy</a:t>
            </a:r>
            <a:endParaRPr lang="en-US" b="1" dirty="0"/>
          </a:p>
        </p:txBody>
      </p:sp>
      <p:sp>
        <p:nvSpPr>
          <p:cNvPr id="9" name="Rounded Rectangle 8"/>
          <p:cNvSpPr/>
          <p:nvPr/>
        </p:nvSpPr>
        <p:spPr>
          <a:xfrm>
            <a:off x="2828365" y="3589971"/>
            <a:ext cx="14478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Prediabetes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733365" y="3589971"/>
            <a:ext cx="14478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Controlled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638365" y="3589971"/>
            <a:ext cx="1524000" cy="838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Uncontrolled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09065" y="4685343"/>
            <a:ext cx="167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Patients with no diagnosis of diabetes and no diabetes medication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771215" y="4685343"/>
            <a:ext cx="1562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Patients with a prediabetes diagnoses code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4619065" y="4704594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Patients with diabetes who have a normal A1c value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6562165" y="4722783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Patients with diabetes who have an abnormal (elevated) A1c value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993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On: Markov Modeling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23824" y="753823"/>
            <a:ext cx="8869680" cy="1074977"/>
          </a:xfrm>
        </p:spPr>
        <p:txBody>
          <a:bodyPr>
            <a:normAutofit/>
          </a:bodyPr>
          <a:lstStyle/>
          <a:p>
            <a:r>
              <a:rPr lang="en-US" dirty="0" smtClean="0"/>
              <a:t>Building a Markov Model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3"/>
          </p:nvPr>
        </p:nvSpPr>
        <p:spPr>
          <a:xfrm>
            <a:off x="132667" y="990600"/>
            <a:ext cx="8869680" cy="3962400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000" b="1" dirty="0" smtClean="0"/>
              <a:t>1) Pick your states</a:t>
            </a:r>
            <a:endParaRPr lang="en-US" sz="1800" i="1" dirty="0" smtClean="0"/>
          </a:p>
          <a:p>
            <a:pPr marL="0" indent="0">
              <a:spcAft>
                <a:spcPts val="0"/>
              </a:spcAft>
              <a:buNone/>
            </a:pPr>
            <a:r>
              <a:rPr lang="en-US" sz="1800" i="1" dirty="0" smtClean="0"/>
              <a:t>	</a:t>
            </a:r>
            <a:r>
              <a:rPr lang="en-US" sz="1800" u="sng" dirty="0" smtClean="0"/>
              <a:t>Let’s break down Diabetes into various conditions that are distinct and non-overlapping</a:t>
            </a:r>
          </a:p>
          <a:p>
            <a:pPr lvl="1"/>
            <a:r>
              <a:rPr lang="en-US" sz="1600" dirty="0" smtClean="0"/>
              <a:t>Healthy</a:t>
            </a:r>
          </a:p>
          <a:p>
            <a:pPr lvl="1"/>
            <a:r>
              <a:rPr lang="en-US" sz="1600" dirty="0" smtClean="0"/>
              <a:t>Prediabetes</a:t>
            </a:r>
          </a:p>
          <a:p>
            <a:pPr lvl="1"/>
            <a:r>
              <a:rPr lang="en-US" sz="1600" dirty="0" smtClean="0"/>
              <a:t>Controlled Diabetes</a:t>
            </a:r>
          </a:p>
          <a:p>
            <a:pPr lvl="1"/>
            <a:r>
              <a:rPr lang="en-US" sz="1600" dirty="0" smtClean="0"/>
              <a:t>Uncontrolled Diabetes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800" dirty="0"/>
              <a:t>	</a:t>
            </a:r>
            <a:endParaRPr lang="en-US" sz="2100" dirty="0" smtClean="0"/>
          </a:p>
        </p:txBody>
      </p:sp>
      <p:sp>
        <p:nvSpPr>
          <p:cNvPr id="8" name="Rounded Rectangle 7"/>
          <p:cNvSpPr/>
          <p:nvPr/>
        </p:nvSpPr>
        <p:spPr>
          <a:xfrm>
            <a:off x="923365" y="3589971"/>
            <a:ext cx="1447800" cy="838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Healthy</a:t>
            </a:r>
            <a:endParaRPr lang="en-US" b="1" dirty="0"/>
          </a:p>
        </p:txBody>
      </p:sp>
      <p:sp>
        <p:nvSpPr>
          <p:cNvPr id="9" name="Rounded Rectangle 8"/>
          <p:cNvSpPr/>
          <p:nvPr/>
        </p:nvSpPr>
        <p:spPr>
          <a:xfrm>
            <a:off x="2828365" y="3589971"/>
            <a:ext cx="14478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Prediabetes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733365" y="3589971"/>
            <a:ext cx="14478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Controlled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638365" y="3589971"/>
            <a:ext cx="1524000" cy="838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Uncontrolled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09065" y="4685343"/>
            <a:ext cx="167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Patients with no diagnosis of diabetes and no diabetes medication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771215" y="4685343"/>
            <a:ext cx="1562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Patients with a prediabetes diagnoses code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4619065" y="4704594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Patients with diabetes who have a normal A1c value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6562165" y="4722783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Patients with diabetes who have an abnormal (elevated) A1c value</a:t>
            </a:r>
            <a:endParaRPr lang="en-US" sz="1200" dirty="0"/>
          </a:p>
        </p:txBody>
      </p:sp>
      <p:sp>
        <p:nvSpPr>
          <p:cNvPr id="16" name="Left Brace 15"/>
          <p:cNvSpPr/>
          <p:nvPr/>
        </p:nvSpPr>
        <p:spPr>
          <a:xfrm rot="16200000">
            <a:off x="4321588" y="1882400"/>
            <a:ext cx="391007" cy="7487771"/>
          </a:xfrm>
          <a:prstGeom prst="leftBrace">
            <a:avLst>
              <a:gd name="adj1" fmla="val 38138"/>
              <a:gd name="adj2" fmla="val 50359"/>
            </a:avLst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86742" y="5943577"/>
            <a:ext cx="594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How do we determine which patients fall into these states? </a:t>
            </a:r>
          </a:p>
          <a:p>
            <a:pPr algn="ctr"/>
            <a:r>
              <a:rPr lang="en-US" b="1" dirty="0" smtClean="0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9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On: Markov Modeling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23824" y="753823"/>
            <a:ext cx="8869680" cy="1074977"/>
          </a:xfrm>
        </p:spPr>
        <p:txBody>
          <a:bodyPr>
            <a:normAutofit/>
          </a:bodyPr>
          <a:lstStyle/>
          <a:p>
            <a:r>
              <a:rPr lang="en-US" dirty="0" smtClean="0"/>
              <a:t>Building a Markov Model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quarter" idx="13"/>
          </p:nvPr>
        </p:nvSpPr>
        <p:spPr>
          <a:xfrm>
            <a:off x="152578" y="1219200"/>
            <a:ext cx="8869680" cy="3962400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000" b="1" dirty="0"/>
              <a:t>2</a:t>
            </a:r>
            <a:r>
              <a:rPr lang="en-US" sz="2000" b="1" dirty="0" smtClean="0"/>
              <a:t>) Define your transitions</a:t>
            </a:r>
            <a:endParaRPr lang="en-US" sz="1800" i="1" dirty="0" smtClean="0"/>
          </a:p>
          <a:p>
            <a:pPr marL="0" indent="0">
              <a:spcAft>
                <a:spcPts val="0"/>
              </a:spcAft>
              <a:buNone/>
            </a:pPr>
            <a:r>
              <a:rPr lang="en-US" sz="1800" i="1" dirty="0" smtClean="0"/>
              <a:t>	</a:t>
            </a:r>
            <a:r>
              <a:rPr lang="en-US" sz="1800" u="sng" dirty="0" smtClean="0"/>
              <a:t>How can a patient move between different stages of Diabetes?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2100" dirty="0" smtClean="0"/>
              <a:t>	</a:t>
            </a:r>
            <a:r>
              <a:rPr lang="en-US" sz="1800" i="1" dirty="0" smtClean="0"/>
              <a:t>Healthy patients can go anywhere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800100" y="4092499"/>
            <a:ext cx="1447800" cy="838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Healthy</a:t>
            </a:r>
            <a:endParaRPr lang="en-US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2701714" y="3339565"/>
            <a:ext cx="14478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Prediabetes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4558542" y="2634619"/>
            <a:ext cx="14478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Controlled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6515100" y="2634619"/>
            <a:ext cx="1524000" cy="838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Uncontrolled</a:t>
            </a:r>
            <a:endParaRPr lang="en-US" dirty="0"/>
          </a:p>
        </p:txBody>
      </p:sp>
      <p:sp>
        <p:nvSpPr>
          <p:cNvPr id="21" name="Bent Arrow 20"/>
          <p:cNvSpPr/>
          <p:nvPr/>
        </p:nvSpPr>
        <p:spPr>
          <a:xfrm>
            <a:off x="1418634" y="3581400"/>
            <a:ext cx="1172165" cy="408944"/>
          </a:xfrm>
          <a:prstGeom prst="bentArrow">
            <a:avLst/>
          </a:prstGeom>
          <a:gradFill flip="none" rotWithShape="1">
            <a:gsLst>
              <a:gs pos="0">
                <a:srgbClr val="00B050"/>
              </a:gs>
              <a:gs pos="34000">
                <a:srgbClr val="92D050"/>
              </a:gs>
              <a:gs pos="70000">
                <a:schemeClr val="accent1">
                  <a:tint val="100000"/>
                  <a:shade val="90000"/>
                  <a:satMod val="140000"/>
                </a:schemeClr>
              </a:gs>
              <a:gs pos="100000">
                <a:schemeClr val="accent1">
                  <a:tint val="100000"/>
                  <a:shade val="100000"/>
                  <a:satMod val="10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Bent-Up Arrow 21"/>
          <p:cNvSpPr/>
          <p:nvPr/>
        </p:nvSpPr>
        <p:spPr>
          <a:xfrm>
            <a:off x="2378018" y="3677128"/>
            <a:ext cx="3032182" cy="966015"/>
          </a:xfrm>
          <a:prstGeom prst="bentUpArrow">
            <a:avLst>
              <a:gd name="adj1" fmla="val 10054"/>
              <a:gd name="adj2" fmla="val 13541"/>
              <a:gd name="adj3" fmla="val 21015"/>
            </a:avLst>
          </a:prstGeom>
          <a:gradFill flip="none" rotWithShape="1">
            <a:gsLst>
              <a:gs pos="0">
                <a:srgbClr val="00B050"/>
              </a:gs>
              <a:gs pos="34000">
                <a:srgbClr val="92D050"/>
              </a:gs>
              <a:gs pos="70000">
                <a:srgbClr val="FFC000"/>
              </a:gs>
              <a:gs pos="100000">
                <a:schemeClr val="accent5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Bent-Up Arrow 22"/>
          <p:cNvSpPr/>
          <p:nvPr/>
        </p:nvSpPr>
        <p:spPr>
          <a:xfrm>
            <a:off x="2378018" y="3669347"/>
            <a:ext cx="4556182" cy="1207453"/>
          </a:xfrm>
          <a:prstGeom prst="bentUpArrow">
            <a:avLst>
              <a:gd name="adj1" fmla="val 8460"/>
              <a:gd name="adj2" fmla="val 10771"/>
              <a:gd name="adj3" fmla="val 21806"/>
            </a:avLst>
          </a:prstGeom>
          <a:gradFill flip="none" rotWithShape="1">
            <a:gsLst>
              <a:gs pos="0">
                <a:srgbClr val="00B050"/>
              </a:gs>
              <a:gs pos="34000">
                <a:srgbClr val="92D050"/>
              </a:gs>
              <a:gs pos="70000">
                <a:schemeClr val="accent2">
                  <a:lumMod val="60000"/>
                  <a:lumOff val="40000"/>
                </a:schemeClr>
              </a:gs>
              <a:gs pos="100000">
                <a:srgbClr val="FF000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85800" y="5292069"/>
            <a:ext cx="167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Patients with no diagnosis of diabetes and no diabetes medication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2640131" y="5298807"/>
            <a:ext cx="1562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Patients with a prediabetes diagnoses code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4444242" y="5323812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Patients with diabetes who have a normal A1c value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6438900" y="5324853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Patients with diabetes who have an abnormal (elevated) A1c value</a:t>
            </a:r>
            <a:endParaRPr lang="en-US" sz="1200" dirty="0"/>
          </a:p>
        </p:txBody>
      </p:sp>
      <p:sp>
        <p:nvSpPr>
          <p:cNvPr id="28" name="U-Turn Arrow 27"/>
          <p:cNvSpPr/>
          <p:nvPr/>
        </p:nvSpPr>
        <p:spPr>
          <a:xfrm rot="14546297">
            <a:off x="306533" y="4662628"/>
            <a:ext cx="668875" cy="541433"/>
          </a:xfrm>
          <a:prstGeom prst="uturnArrow">
            <a:avLst>
              <a:gd name="adj1" fmla="val 22191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39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On: Markov Modeling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23824" y="753822"/>
            <a:ext cx="8869680" cy="1303577"/>
          </a:xfrm>
        </p:spPr>
        <p:txBody>
          <a:bodyPr>
            <a:normAutofit/>
          </a:bodyPr>
          <a:lstStyle/>
          <a:p>
            <a:r>
              <a:rPr lang="en-US" dirty="0"/>
              <a:t>Building a Markov Model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52578" y="1219200"/>
            <a:ext cx="8869680" cy="3962400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000" b="1" dirty="0"/>
              <a:t>2</a:t>
            </a:r>
            <a:r>
              <a:rPr lang="en-US" sz="2000" b="1" dirty="0" smtClean="0"/>
              <a:t>) Define your transitions</a:t>
            </a:r>
            <a:endParaRPr lang="en-US" sz="1800" i="1" dirty="0" smtClean="0"/>
          </a:p>
          <a:p>
            <a:pPr marL="0" indent="0">
              <a:spcAft>
                <a:spcPts val="0"/>
              </a:spcAft>
              <a:buNone/>
            </a:pPr>
            <a:r>
              <a:rPr lang="en-US" sz="1800" i="1" dirty="0" smtClean="0"/>
              <a:t>	</a:t>
            </a:r>
            <a:r>
              <a:rPr lang="en-US" sz="1800" u="sng" dirty="0" smtClean="0"/>
              <a:t>How can a patient move between different stages of Diabetes?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2100" dirty="0" smtClean="0"/>
              <a:t>	</a:t>
            </a:r>
            <a:r>
              <a:rPr lang="en-US" sz="1800" i="1" dirty="0" smtClean="0"/>
              <a:t>Prediabetes patients can go anywhere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00100" y="4092499"/>
            <a:ext cx="1447800" cy="838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</a:rPr>
              <a:t>Healthy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701714" y="3339565"/>
            <a:ext cx="14478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Prediabetes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558542" y="2634619"/>
            <a:ext cx="14478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Controlled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515100" y="2634619"/>
            <a:ext cx="1524000" cy="838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Uncontrolled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Bent Arrow 12"/>
          <p:cNvSpPr/>
          <p:nvPr/>
        </p:nvSpPr>
        <p:spPr>
          <a:xfrm rot="10800000">
            <a:off x="2362200" y="4307127"/>
            <a:ext cx="1172165" cy="408944"/>
          </a:xfrm>
          <a:prstGeom prst="bentArrow">
            <a:avLst/>
          </a:prstGeom>
          <a:gradFill flip="none" rotWithShape="1">
            <a:gsLst>
              <a:gs pos="0">
                <a:srgbClr val="00B050"/>
              </a:gs>
              <a:gs pos="34000">
                <a:srgbClr val="92D050"/>
              </a:gs>
              <a:gs pos="70000">
                <a:schemeClr val="accent1">
                  <a:tint val="100000"/>
                  <a:shade val="90000"/>
                  <a:satMod val="140000"/>
                </a:schemeClr>
              </a:gs>
              <a:gs pos="100000">
                <a:schemeClr val="accent1">
                  <a:tint val="100000"/>
                  <a:shade val="100000"/>
                  <a:sat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5" name="Bent-Up Arrow 14"/>
          <p:cNvSpPr/>
          <p:nvPr/>
        </p:nvSpPr>
        <p:spPr>
          <a:xfrm>
            <a:off x="4267200" y="3581400"/>
            <a:ext cx="1143000" cy="313216"/>
          </a:xfrm>
          <a:prstGeom prst="bentUpArrow">
            <a:avLst>
              <a:gd name="adj1" fmla="val 25419"/>
              <a:gd name="adj2" fmla="val 39662"/>
              <a:gd name="adj3" fmla="val 30234"/>
            </a:avLst>
          </a:prstGeom>
          <a:gradFill flip="none" rotWithShape="1">
            <a:gsLst>
              <a:gs pos="0">
                <a:schemeClr val="accent5"/>
              </a:gs>
              <a:gs pos="34000">
                <a:srgbClr val="FFC000"/>
              </a:gs>
              <a:gs pos="70000">
                <a:srgbClr val="FFC000"/>
              </a:gs>
              <a:gs pos="10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Bent-Up Arrow 15"/>
          <p:cNvSpPr/>
          <p:nvPr/>
        </p:nvSpPr>
        <p:spPr>
          <a:xfrm>
            <a:off x="4260429" y="3627948"/>
            <a:ext cx="2673771" cy="508417"/>
          </a:xfrm>
          <a:prstGeom prst="bentUpArrow">
            <a:avLst>
              <a:gd name="adj1" fmla="val 17926"/>
              <a:gd name="adj2" fmla="val 24023"/>
              <a:gd name="adj3" fmla="val 21806"/>
            </a:avLst>
          </a:prstGeom>
          <a:gradFill flip="none" rotWithShape="1">
            <a:gsLst>
              <a:gs pos="0">
                <a:schemeClr val="accent1"/>
              </a:gs>
              <a:gs pos="34000">
                <a:srgbClr val="FFC000"/>
              </a:gs>
              <a:gs pos="70000">
                <a:schemeClr val="accent2">
                  <a:lumMod val="60000"/>
                  <a:lumOff val="40000"/>
                </a:schemeClr>
              </a:gs>
              <a:gs pos="100000">
                <a:srgbClr val="FF000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5800" y="5292069"/>
            <a:ext cx="167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Patients with no diagnosis of diabetes and no diabetes medication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40131" y="5298807"/>
            <a:ext cx="1562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Patients with a prediabetes diagnoses code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44242" y="5323812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Patients with diabetes who have a normal A1c value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438900" y="5324853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Patients with diabetes who have an abnormal (elevated) A1c value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7" name="U-Turn Arrow 16"/>
          <p:cNvSpPr/>
          <p:nvPr/>
        </p:nvSpPr>
        <p:spPr>
          <a:xfrm rot="20690762">
            <a:off x="2390894" y="2911546"/>
            <a:ext cx="668875" cy="541433"/>
          </a:xfrm>
          <a:prstGeom prst="uturnArrow">
            <a:avLst>
              <a:gd name="adj1" fmla="val 22191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82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On: Markov Modeling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23824" y="753822"/>
            <a:ext cx="8869680" cy="1303577"/>
          </a:xfrm>
        </p:spPr>
        <p:txBody>
          <a:bodyPr>
            <a:normAutofit/>
          </a:bodyPr>
          <a:lstStyle/>
          <a:p>
            <a:r>
              <a:rPr lang="en-US" dirty="0"/>
              <a:t>Building a Markov Model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52578" y="1219200"/>
            <a:ext cx="8869680" cy="3962400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000" b="1" dirty="0"/>
              <a:t>2</a:t>
            </a:r>
            <a:r>
              <a:rPr lang="en-US" sz="2000" b="1" dirty="0" smtClean="0"/>
              <a:t>) Define your transitions</a:t>
            </a:r>
            <a:endParaRPr lang="en-US" sz="1800" i="1" dirty="0" smtClean="0"/>
          </a:p>
          <a:p>
            <a:pPr marL="0" indent="0">
              <a:spcAft>
                <a:spcPts val="0"/>
              </a:spcAft>
              <a:buNone/>
            </a:pPr>
            <a:r>
              <a:rPr lang="en-US" sz="1800" i="1" dirty="0" smtClean="0"/>
              <a:t>	</a:t>
            </a:r>
            <a:r>
              <a:rPr lang="en-US" sz="1800" u="sng" dirty="0" smtClean="0"/>
              <a:t>How can a patient move between different stages of Diabetes?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2100" dirty="0" smtClean="0"/>
              <a:t>	</a:t>
            </a:r>
            <a:r>
              <a:rPr lang="en-US" sz="1800" i="1" dirty="0" smtClean="0"/>
              <a:t>Diabetes patients cannot become healthy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00100" y="4092499"/>
            <a:ext cx="1447800" cy="838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</a:rPr>
              <a:t>Healthy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701714" y="3339565"/>
            <a:ext cx="14478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Prediabetes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558542" y="2634619"/>
            <a:ext cx="14478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Controlled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515100" y="2634619"/>
            <a:ext cx="1524000" cy="838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Uncontrolled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4343400" y="2743200"/>
            <a:ext cx="0" cy="373380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Bent Arrow 19"/>
          <p:cNvSpPr/>
          <p:nvPr/>
        </p:nvSpPr>
        <p:spPr>
          <a:xfrm rot="3107150">
            <a:off x="6038850" y="2336977"/>
            <a:ext cx="443742" cy="481386"/>
          </a:xfrm>
          <a:prstGeom prst="bentArrow">
            <a:avLst>
              <a:gd name="adj1" fmla="val 23149"/>
              <a:gd name="adj2" fmla="val 25000"/>
              <a:gd name="adj3" fmla="val 25000"/>
              <a:gd name="adj4" fmla="val 43750"/>
            </a:avLst>
          </a:prstGeom>
          <a:gradFill flip="none" rotWithShape="1">
            <a:gsLst>
              <a:gs pos="0">
                <a:schemeClr val="accent5"/>
              </a:gs>
              <a:gs pos="34000">
                <a:srgbClr val="FFC000"/>
              </a:gs>
              <a:gs pos="70000">
                <a:schemeClr val="accent2">
                  <a:lumMod val="60000"/>
                  <a:lumOff val="40000"/>
                </a:schemeClr>
              </a:gs>
              <a:gs pos="100000">
                <a:srgbClr val="FF000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1" name="Bent Arrow 20"/>
          <p:cNvSpPr/>
          <p:nvPr/>
        </p:nvSpPr>
        <p:spPr>
          <a:xfrm rot="13241237">
            <a:off x="5999612" y="3348270"/>
            <a:ext cx="443742" cy="481386"/>
          </a:xfrm>
          <a:prstGeom prst="bentArrow">
            <a:avLst>
              <a:gd name="adj1" fmla="val 23149"/>
              <a:gd name="adj2" fmla="val 25000"/>
              <a:gd name="adj3" fmla="val 25000"/>
              <a:gd name="adj4" fmla="val 43750"/>
            </a:avLst>
          </a:prstGeom>
          <a:gradFill flip="none" rotWithShape="1">
            <a:gsLst>
              <a:gs pos="0">
                <a:srgbClr val="FF0000"/>
              </a:gs>
              <a:gs pos="34000">
                <a:schemeClr val="accent2">
                  <a:lumMod val="40000"/>
                  <a:lumOff val="60000"/>
                </a:schemeClr>
              </a:gs>
              <a:gs pos="70000">
                <a:srgbClr val="FFC000"/>
              </a:gs>
              <a:gs pos="100000">
                <a:schemeClr val="accent5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Left Brace 21"/>
          <p:cNvSpPr/>
          <p:nvPr/>
        </p:nvSpPr>
        <p:spPr>
          <a:xfrm rot="16200000">
            <a:off x="6137915" y="2627111"/>
            <a:ext cx="295391" cy="2986816"/>
          </a:xfrm>
          <a:prstGeom prst="leftBrace">
            <a:avLst>
              <a:gd name="adj1" fmla="val 50693"/>
              <a:gd name="adj2" fmla="val 5064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48682" y="4416124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Absorbing State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5800" y="5292069"/>
            <a:ext cx="167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Patients with no diagnosis of diabetes and no diabetes medication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40131" y="5298807"/>
            <a:ext cx="1562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Patients with a prediabetes diagnoses code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444242" y="5323812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Patients with diabetes who have a normal A1c value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438900" y="5324853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Patients with diabetes who have an abnormal (elevated) A1c value</a:t>
            </a:r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28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On: Markov Modeling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23824" y="753822"/>
            <a:ext cx="8869680" cy="1303577"/>
          </a:xfrm>
        </p:spPr>
        <p:txBody>
          <a:bodyPr>
            <a:normAutofit/>
          </a:bodyPr>
          <a:lstStyle/>
          <a:p>
            <a:r>
              <a:rPr lang="en-US" dirty="0"/>
              <a:t>Building a Markov Model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52578" y="1219200"/>
            <a:ext cx="8869680" cy="3962400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000" b="1" dirty="0" smtClean="0"/>
              <a:t>3) Look at the initial distribution</a:t>
            </a:r>
            <a:endParaRPr lang="en-US" sz="1800" i="1" dirty="0" smtClean="0"/>
          </a:p>
          <a:p>
            <a:pPr marL="0" indent="0">
              <a:spcAft>
                <a:spcPts val="0"/>
              </a:spcAft>
              <a:buNone/>
            </a:pPr>
            <a:r>
              <a:rPr lang="en-US" sz="1800" i="1" dirty="0" smtClean="0"/>
              <a:t>	</a:t>
            </a:r>
            <a:r>
              <a:rPr lang="en-US" sz="1800" u="sng" dirty="0" smtClean="0"/>
              <a:t>How are patients broken out by state in a given year?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2100" dirty="0" smtClean="0"/>
              <a:t>	</a:t>
            </a:r>
            <a:endParaRPr lang="en-US" sz="1800" i="1" dirty="0" smtClean="0"/>
          </a:p>
        </p:txBody>
      </p:sp>
      <p:sp>
        <p:nvSpPr>
          <p:cNvPr id="18" name="Rounded Rectangle 17"/>
          <p:cNvSpPr/>
          <p:nvPr/>
        </p:nvSpPr>
        <p:spPr>
          <a:xfrm>
            <a:off x="914400" y="2577670"/>
            <a:ext cx="1447800" cy="838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</a:rPr>
              <a:t>Healthy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819400" y="2577670"/>
            <a:ext cx="14478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Prediabetes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724400" y="2577670"/>
            <a:ext cx="14478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Controlled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629400" y="2577670"/>
            <a:ext cx="1524000" cy="838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Uncontrolled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1100" y="466218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black"/>
                </a:solidFill>
              </a:rPr>
              <a:t>91.6%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86100" y="466218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black"/>
                </a:solidFill>
              </a:rPr>
              <a:t>0.</a:t>
            </a:r>
            <a:r>
              <a:rPr lang="en-US" b="1" dirty="0">
                <a:solidFill>
                  <a:prstClr val="black"/>
                </a:solidFill>
              </a:rPr>
              <a:t>4</a:t>
            </a:r>
            <a:r>
              <a:rPr lang="en-US" b="1" dirty="0" smtClean="0">
                <a:solidFill>
                  <a:prstClr val="black"/>
                </a:solidFill>
              </a:rPr>
              <a:t>%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91100" y="466218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black"/>
                </a:solidFill>
              </a:rPr>
              <a:t>1.5%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34200" y="466752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</a:rPr>
              <a:t>6</a:t>
            </a:r>
            <a:r>
              <a:rPr lang="en-US" b="1" dirty="0" smtClean="0">
                <a:solidFill>
                  <a:prstClr val="black"/>
                </a:solidFill>
              </a:rPr>
              <a:t>.5%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90600" y="4572000"/>
            <a:ext cx="7010400" cy="53340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65069" y="3571698"/>
            <a:ext cx="167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Patients with no diagnosis of diabetes and no diabetes medication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2971" y="3597408"/>
            <a:ext cx="1562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Patients with a prediabetes diagnoses code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23511" y="3603441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Patients with diabetes who have a normal A1c value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18169" y="3604482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Patients with diabetes who have an abnormal (elevated) A1c value</a:t>
            </a:r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26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On: Markov Modeling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23824" y="753822"/>
            <a:ext cx="8869680" cy="1303577"/>
          </a:xfrm>
        </p:spPr>
        <p:txBody>
          <a:bodyPr>
            <a:normAutofit/>
          </a:bodyPr>
          <a:lstStyle/>
          <a:p>
            <a:r>
              <a:rPr lang="en-US" dirty="0"/>
              <a:t>Building a Markov Model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52578" y="1219200"/>
            <a:ext cx="8869680" cy="3962400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000" b="1" dirty="0"/>
              <a:t>4</a:t>
            </a:r>
            <a:r>
              <a:rPr lang="en-US" sz="2000" b="1" dirty="0" smtClean="0"/>
              <a:t>) Now look at the transitions</a:t>
            </a:r>
            <a:endParaRPr lang="en-US" sz="1800" i="1" dirty="0" smtClean="0"/>
          </a:p>
          <a:p>
            <a:pPr marL="0" indent="0">
              <a:spcAft>
                <a:spcPts val="0"/>
              </a:spcAft>
              <a:buNone/>
            </a:pPr>
            <a:r>
              <a:rPr lang="en-US" sz="1800" i="1" dirty="0" smtClean="0"/>
              <a:t>	</a:t>
            </a:r>
            <a:r>
              <a:rPr lang="en-US" sz="1800" u="sng" dirty="0" smtClean="0"/>
              <a:t>How do patients transition from one state to another in a year?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2100" dirty="0" smtClean="0"/>
              <a:t>	</a:t>
            </a:r>
            <a:endParaRPr lang="en-US" sz="1800" i="1" dirty="0" smtClean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990600" y="2743200"/>
          <a:ext cx="6477002" cy="1981200"/>
        </p:xfrm>
        <a:graphic>
          <a:graphicData uri="http://schemas.openxmlformats.org/drawingml/2006/table">
            <a:tbl>
              <a:tblPr/>
              <a:tblGrid>
                <a:gridCol w="1323638"/>
                <a:gridCol w="1288341"/>
                <a:gridCol w="1288341"/>
                <a:gridCol w="1288341"/>
                <a:gridCol w="1288341"/>
              </a:tblGrid>
              <a:tr h="3962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States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Healthy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PreDiabetes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Controlled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Controlled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Healthy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20744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PreDiabetes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Controlled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Controlled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5657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87418" y="2408393"/>
            <a:ext cx="1355467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600" b="1" dirty="0" smtClean="0"/>
              <a:t>2014</a:t>
            </a:r>
            <a:endParaRPr lang="en-US" b="1" dirty="0" smtClean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129213" y="3428256"/>
            <a:ext cx="1355467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600" b="1" dirty="0" smtClean="0"/>
              <a:t>2013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01536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On: Markov Modeling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23824" y="753822"/>
            <a:ext cx="8869680" cy="1303577"/>
          </a:xfrm>
        </p:spPr>
        <p:txBody>
          <a:bodyPr>
            <a:normAutofit/>
          </a:bodyPr>
          <a:lstStyle/>
          <a:p>
            <a:r>
              <a:rPr lang="en-US" dirty="0"/>
              <a:t>Building a Markov Model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52578" y="1219200"/>
            <a:ext cx="8869680" cy="3962400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000" b="1" dirty="0"/>
              <a:t>4</a:t>
            </a:r>
            <a:r>
              <a:rPr lang="en-US" sz="2000" b="1" dirty="0" smtClean="0"/>
              <a:t>) Now look at the transitions</a:t>
            </a:r>
            <a:endParaRPr lang="en-US" sz="1800" i="1" dirty="0" smtClean="0"/>
          </a:p>
          <a:p>
            <a:pPr marL="0" indent="0">
              <a:spcAft>
                <a:spcPts val="0"/>
              </a:spcAft>
              <a:buNone/>
            </a:pPr>
            <a:r>
              <a:rPr lang="en-US" sz="1800" i="1" dirty="0" smtClean="0"/>
              <a:t>	</a:t>
            </a:r>
            <a:r>
              <a:rPr lang="en-US" sz="1800" u="sng" dirty="0" smtClean="0"/>
              <a:t>How do patients transition from one state to another in a year?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2100" dirty="0" smtClean="0"/>
              <a:t>	</a:t>
            </a:r>
            <a:endParaRPr lang="en-US" sz="1800" i="1" dirty="0" smtClean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990600" y="2743200"/>
          <a:ext cx="6477002" cy="1981200"/>
        </p:xfrm>
        <a:graphic>
          <a:graphicData uri="http://schemas.openxmlformats.org/drawingml/2006/table">
            <a:tbl>
              <a:tblPr/>
              <a:tblGrid>
                <a:gridCol w="1323638"/>
                <a:gridCol w="1288341"/>
                <a:gridCol w="1288341"/>
                <a:gridCol w="1288341"/>
                <a:gridCol w="1288341"/>
              </a:tblGrid>
              <a:tr h="3962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States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Healthy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PreDiabetes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Controlled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Controlled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Healthy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20744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PreDiabetes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Controlled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Controlled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5657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438400" y="3200400"/>
            <a:ext cx="106680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 rot="3419286">
            <a:off x="2857209" y="4345009"/>
            <a:ext cx="2209800" cy="381000"/>
          </a:xfrm>
          <a:prstGeom prst="rightArrow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85777" y="5517205"/>
            <a:ext cx="338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What does this number represent?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87418" y="2408393"/>
            <a:ext cx="1355467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600" b="1" dirty="0" smtClean="0"/>
              <a:t>2014</a:t>
            </a:r>
            <a:endParaRPr lang="en-US" b="1" dirty="0" smtClean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129213" y="3428256"/>
            <a:ext cx="1355467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600" b="1" dirty="0" smtClean="0"/>
              <a:t>2013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9586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On: Markov Modeling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23824" y="753822"/>
            <a:ext cx="8869680" cy="1303577"/>
          </a:xfrm>
        </p:spPr>
        <p:txBody>
          <a:bodyPr>
            <a:normAutofit/>
          </a:bodyPr>
          <a:lstStyle/>
          <a:p>
            <a:r>
              <a:rPr lang="en-US" dirty="0"/>
              <a:t>Building a Markov Model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52578" y="1219200"/>
            <a:ext cx="8869680" cy="3962400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000" b="1" dirty="0"/>
              <a:t>4</a:t>
            </a:r>
            <a:r>
              <a:rPr lang="en-US" sz="2000" b="1" dirty="0" smtClean="0"/>
              <a:t>) Now look at the transitions</a:t>
            </a:r>
            <a:endParaRPr lang="en-US" sz="1800" i="1" dirty="0" smtClean="0"/>
          </a:p>
          <a:p>
            <a:pPr marL="0" indent="0">
              <a:spcAft>
                <a:spcPts val="0"/>
              </a:spcAft>
              <a:buNone/>
            </a:pPr>
            <a:r>
              <a:rPr lang="en-US" sz="1800" i="1" dirty="0" smtClean="0"/>
              <a:t>	</a:t>
            </a:r>
            <a:r>
              <a:rPr lang="en-US" sz="1800" u="sng" dirty="0" smtClean="0"/>
              <a:t>How do patients transition from one state to another in a year?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2100" dirty="0" smtClean="0"/>
              <a:t>	</a:t>
            </a:r>
            <a:endParaRPr lang="en-US" sz="1800" i="1" dirty="0" smtClean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990600" y="2743200"/>
          <a:ext cx="6477002" cy="1981200"/>
        </p:xfrm>
        <a:graphic>
          <a:graphicData uri="http://schemas.openxmlformats.org/drawingml/2006/table">
            <a:tbl>
              <a:tblPr/>
              <a:tblGrid>
                <a:gridCol w="1323638"/>
                <a:gridCol w="1288341"/>
                <a:gridCol w="1288341"/>
                <a:gridCol w="1288341"/>
                <a:gridCol w="1288341"/>
              </a:tblGrid>
              <a:tr h="3962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States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Healthy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PreDiabetes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Controlled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Controlled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Healthy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20744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PreDiabetes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Controlled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Controlled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5657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438400" y="3200400"/>
            <a:ext cx="472440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85777" y="5517205"/>
            <a:ext cx="3799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What does the sum of these represent?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 rot="5400000">
            <a:off x="5199991" y="4339447"/>
            <a:ext cx="1982809" cy="343191"/>
          </a:xfrm>
          <a:prstGeom prst="rightArrow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87418" y="2408393"/>
            <a:ext cx="1355467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600" b="1" dirty="0" smtClean="0"/>
              <a:t>2014</a:t>
            </a:r>
            <a:endParaRPr lang="en-US" b="1" dirty="0" smtClean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129213" y="3428256"/>
            <a:ext cx="1355467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600" b="1" dirty="0" smtClean="0"/>
              <a:t>2013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22652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702" y="91440"/>
            <a:ext cx="8869680" cy="74676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Progression in data analysis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34837" y="60198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what happened?</a:t>
            </a:r>
            <a:endParaRPr lang="en-US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3304578" y="6019800"/>
            <a:ext cx="250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what does that </a:t>
            </a:r>
            <a:r>
              <a:rPr lang="en-US" b="1" dirty="0" smtClean="0"/>
              <a:t>mean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286868" y="4791635"/>
            <a:ext cx="2431627" cy="106680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Reporting</a:t>
            </a:r>
            <a:endParaRPr lang="en-US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3428998" y="4791636"/>
            <a:ext cx="2268084" cy="1001176"/>
          </a:xfrm>
          <a:prstGeom prst="round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Analysis and Insight</a:t>
            </a:r>
            <a:endParaRPr lang="en-US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6400800" y="4800600"/>
            <a:ext cx="2207832" cy="98163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Predictive Analytics</a:t>
            </a:r>
            <a:endParaRPr lang="en-US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087" y="955638"/>
            <a:ext cx="7088910" cy="3261971"/>
          </a:xfrm>
          <a:prstGeom prst="rect">
            <a:avLst/>
          </a:prstGeom>
          <a:ln w="38100">
            <a:solidFill>
              <a:schemeClr val="accent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438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On: Markov Modeling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23824" y="753822"/>
            <a:ext cx="8869680" cy="1303577"/>
          </a:xfrm>
        </p:spPr>
        <p:txBody>
          <a:bodyPr>
            <a:normAutofit/>
          </a:bodyPr>
          <a:lstStyle/>
          <a:p>
            <a:r>
              <a:rPr lang="en-US" dirty="0"/>
              <a:t>Building a Markov Model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52578" y="1219200"/>
            <a:ext cx="8869680" cy="3962400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000" b="1" dirty="0"/>
              <a:t>4</a:t>
            </a:r>
            <a:r>
              <a:rPr lang="en-US" sz="2000" b="1" dirty="0" smtClean="0"/>
              <a:t>) Now look at the transitions</a:t>
            </a:r>
            <a:endParaRPr lang="en-US" sz="1800" i="1" dirty="0" smtClean="0"/>
          </a:p>
          <a:p>
            <a:pPr marL="0" indent="0">
              <a:spcAft>
                <a:spcPts val="0"/>
              </a:spcAft>
              <a:buNone/>
            </a:pPr>
            <a:r>
              <a:rPr lang="en-US" sz="1800" i="1" dirty="0" smtClean="0"/>
              <a:t>	</a:t>
            </a:r>
            <a:r>
              <a:rPr lang="en-US" sz="1800" u="sng" dirty="0" smtClean="0"/>
              <a:t>How do patients transition from one state to another in a year?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2100" dirty="0" smtClean="0"/>
              <a:t>	</a:t>
            </a:r>
            <a:endParaRPr lang="en-US" sz="1800" i="1" dirty="0" smtClean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990600" y="2743200"/>
          <a:ext cx="6477002" cy="1981200"/>
        </p:xfrm>
        <a:graphic>
          <a:graphicData uri="http://schemas.openxmlformats.org/drawingml/2006/table">
            <a:tbl>
              <a:tblPr/>
              <a:tblGrid>
                <a:gridCol w="1323638"/>
                <a:gridCol w="1288341"/>
                <a:gridCol w="1288341"/>
                <a:gridCol w="1288341"/>
                <a:gridCol w="1288341"/>
              </a:tblGrid>
              <a:tr h="3962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States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Healthy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PreDiabetes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Controlled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Controlled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Healthy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20744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PreDiabetes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Controlled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Controlled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5657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438400" y="3200400"/>
            <a:ext cx="1066800" cy="14478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85777" y="5517205"/>
            <a:ext cx="3799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What does the sum of these represent?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 rot="2874756">
            <a:off x="3323766" y="5005474"/>
            <a:ext cx="1237332" cy="400196"/>
          </a:xfrm>
          <a:prstGeom prst="rightArrow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87418" y="2408393"/>
            <a:ext cx="1355467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600" b="1" dirty="0" smtClean="0"/>
              <a:t>2014</a:t>
            </a:r>
            <a:endParaRPr lang="en-US" b="1" dirty="0" smtClean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129213" y="3428256"/>
            <a:ext cx="1355467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600" b="1" dirty="0" smtClean="0"/>
              <a:t>2013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44999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On: Markov Modeling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23824" y="753822"/>
            <a:ext cx="8869680" cy="1303577"/>
          </a:xfrm>
        </p:spPr>
        <p:txBody>
          <a:bodyPr>
            <a:normAutofit/>
          </a:bodyPr>
          <a:lstStyle/>
          <a:p>
            <a:r>
              <a:rPr lang="en-US" dirty="0"/>
              <a:t>Building a Markov Model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52578" y="1219200"/>
            <a:ext cx="8869680" cy="3962400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000" b="1" dirty="0"/>
              <a:t>4</a:t>
            </a:r>
            <a:r>
              <a:rPr lang="en-US" sz="2000" b="1" dirty="0" smtClean="0"/>
              <a:t>) Now look at the transitions</a:t>
            </a:r>
            <a:endParaRPr lang="en-US" sz="1800" i="1" dirty="0" smtClean="0"/>
          </a:p>
          <a:p>
            <a:pPr marL="0" indent="0">
              <a:spcAft>
                <a:spcPts val="0"/>
              </a:spcAft>
              <a:buNone/>
            </a:pPr>
            <a:r>
              <a:rPr lang="en-US" sz="1800" i="1" dirty="0" smtClean="0"/>
              <a:t>	</a:t>
            </a:r>
            <a:r>
              <a:rPr lang="en-US" sz="1800" u="sng" dirty="0" smtClean="0"/>
              <a:t>A Transition Matrix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2100" dirty="0" smtClean="0"/>
              <a:t>	</a:t>
            </a:r>
            <a:endParaRPr lang="en-US" sz="1800" i="1" dirty="0" smtClean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990600" y="2743200"/>
          <a:ext cx="6477002" cy="1981200"/>
        </p:xfrm>
        <a:graphic>
          <a:graphicData uri="http://schemas.openxmlformats.org/drawingml/2006/table">
            <a:tbl>
              <a:tblPr/>
              <a:tblGrid>
                <a:gridCol w="1323638"/>
                <a:gridCol w="1288341"/>
                <a:gridCol w="1288341"/>
                <a:gridCol w="1288341"/>
                <a:gridCol w="1288341"/>
              </a:tblGrid>
              <a:tr h="3962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States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Healthy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PreDiabetes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Controlled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Controlled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Healthy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20744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PreDiabetes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Controlled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Controlled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5657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560380"/>
              </p:ext>
            </p:extLst>
          </p:nvPr>
        </p:nvGraphicFramePr>
        <p:xfrm>
          <a:off x="990600" y="2743200"/>
          <a:ext cx="6477001" cy="1981200"/>
        </p:xfrm>
        <a:graphic>
          <a:graphicData uri="http://schemas.openxmlformats.org/drawingml/2006/table">
            <a:tbl>
              <a:tblPr/>
              <a:tblGrid>
                <a:gridCol w="1281165"/>
                <a:gridCol w="1298959"/>
                <a:gridCol w="1298959"/>
                <a:gridCol w="1298959"/>
                <a:gridCol w="1298959"/>
              </a:tblGrid>
              <a:tr h="3962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States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Healthy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PreDiabetes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Controlled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Controlled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Healthy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PreDiabetes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Controlled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Controlled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587418" y="2408393"/>
            <a:ext cx="1355467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600" b="1" dirty="0" smtClean="0"/>
              <a:t>2014</a:t>
            </a:r>
            <a:endParaRPr lang="en-US" b="1" dirty="0" smtClean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129213" y="3428256"/>
            <a:ext cx="1355467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600" b="1" dirty="0" smtClean="0"/>
              <a:t>2013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31311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ent-Up Arrow 15"/>
          <p:cNvSpPr/>
          <p:nvPr/>
        </p:nvSpPr>
        <p:spPr>
          <a:xfrm>
            <a:off x="4049051" y="3520520"/>
            <a:ext cx="1143000" cy="313216"/>
          </a:xfrm>
          <a:prstGeom prst="bentUpArrow">
            <a:avLst>
              <a:gd name="adj1" fmla="val 25419"/>
              <a:gd name="adj2" fmla="val 39662"/>
              <a:gd name="adj3" fmla="val 30234"/>
            </a:avLst>
          </a:prstGeom>
          <a:gradFill flip="none" rotWithShape="1">
            <a:gsLst>
              <a:gs pos="0">
                <a:schemeClr val="accent5"/>
              </a:gs>
              <a:gs pos="34000">
                <a:srgbClr val="FFC000"/>
              </a:gs>
              <a:gs pos="70000">
                <a:srgbClr val="FFC000"/>
              </a:gs>
              <a:gs pos="10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Bent Arrow 14"/>
          <p:cNvSpPr/>
          <p:nvPr/>
        </p:nvSpPr>
        <p:spPr>
          <a:xfrm rot="10800000">
            <a:off x="2315421" y="4043622"/>
            <a:ext cx="1172165" cy="408944"/>
          </a:xfrm>
          <a:prstGeom prst="bentArrow">
            <a:avLst/>
          </a:prstGeom>
          <a:gradFill flip="none" rotWithShape="1">
            <a:gsLst>
              <a:gs pos="0">
                <a:srgbClr val="00B050"/>
              </a:gs>
              <a:gs pos="34000">
                <a:srgbClr val="92D050"/>
              </a:gs>
              <a:gs pos="70000">
                <a:schemeClr val="accent1">
                  <a:tint val="100000"/>
                  <a:shade val="90000"/>
                  <a:satMod val="140000"/>
                </a:schemeClr>
              </a:gs>
              <a:gs pos="100000">
                <a:schemeClr val="accent1">
                  <a:tint val="100000"/>
                  <a:shade val="100000"/>
                  <a:sat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7" name="Bent-Up Arrow 16"/>
          <p:cNvSpPr/>
          <p:nvPr/>
        </p:nvSpPr>
        <p:spPr>
          <a:xfrm>
            <a:off x="4011555" y="3541622"/>
            <a:ext cx="2922645" cy="508417"/>
          </a:xfrm>
          <a:prstGeom prst="bentUpArrow">
            <a:avLst>
              <a:gd name="adj1" fmla="val 17926"/>
              <a:gd name="adj2" fmla="val 24023"/>
              <a:gd name="adj3" fmla="val 21806"/>
            </a:avLst>
          </a:prstGeom>
          <a:gradFill flip="none" rotWithShape="1">
            <a:gsLst>
              <a:gs pos="0">
                <a:schemeClr val="accent1"/>
              </a:gs>
              <a:gs pos="34000">
                <a:srgbClr val="FFC000"/>
              </a:gs>
              <a:gs pos="70000">
                <a:schemeClr val="accent2">
                  <a:lumMod val="60000"/>
                  <a:lumOff val="40000"/>
                </a:schemeClr>
              </a:gs>
              <a:gs pos="100000">
                <a:srgbClr val="FF000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On: Markov Modeling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23824" y="753822"/>
            <a:ext cx="8869680" cy="1303577"/>
          </a:xfrm>
        </p:spPr>
        <p:txBody>
          <a:bodyPr>
            <a:normAutofit/>
          </a:bodyPr>
          <a:lstStyle/>
          <a:p>
            <a:r>
              <a:rPr lang="en-US" dirty="0"/>
              <a:t>Building a Markov </a:t>
            </a:r>
            <a:r>
              <a:rPr lang="en-US" dirty="0" smtClean="0"/>
              <a:t>Model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52578" y="1219200"/>
            <a:ext cx="8869680" cy="3962400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000" b="1" dirty="0"/>
              <a:t>4</a:t>
            </a:r>
            <a:r>
              <a:rPr lang="en-US" sz="2000" b="1" dirty="0" smtClean="0"/>
              <a:t>) Now look at the transitions</a:t>
            </a:r>
            <a:endParaRPr lang="en-US" sz="1800" i="1" dirty="0" smtClean="0"/>
          </a:p>
          <a:p>
            <a:pPr marL="0" indent="0">
              <a:spcAft>
                <a:spcPts val="0"/>
              </a:spcAft>
              <a:buNone/>
            </a:pPr>
            <a:r>
              <a:rPr lang="en-US" sz="1800" i="1" dirty="0" smtClean="0"/>
              <a:t>	</a:t>
            </a:r>
            <a:r>
              <a:rPr lang="en-US" sz="1800" u="sng" dirty="0" smtClean="0"/>
              <a:t>Transition Matrix meets State Diagram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2100" dirty="0" smtClean="0"/>
              <a:t>	</a:t>
            </a:r>
            <a:endParaRPr lang="en-US" sz="1800" i="1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800100" y="4092499"/>
            <a:ext cx="1447800" cy="838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</a:rPr>
              <a:t>Healthy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701714" y="3339565"/>
            <a:ext cx="14478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Prediabetes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558542" y="2634619"/>
            <a:ext cx="14478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Controlled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515100" y="2634619"/>
            <a:ext cx="1524000" cy="838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Uncontrolled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Bent Arrow 11"/>
          <p:cNvSpPr/>
          <p:nvPr/>
        </p:nvSpPr>
        <p:spPr>
          <a:xfrm>
            <a:off x="1418634" y="3581400"/>
            <a:ext cx="1172165" cy="408944"/>
          </a:xfrm>
          <a:prstGeom prst="bentArrow">
            <a:avLst/>
          </a:prstGeom>
          <a:gradFill flip="none" rotWithShape="1">
            <a:gsLst>
              <a:gs pos="0">
                <a:srgbClr val="00B050"/>
              </a:gs>
              <a:gs pos="34000">
                <a:srgbClr val="92D050"/>
              </a:gs>
              <a:gs pos="70000">
                <a:schemeClr val="accent1">
                  <a:tint val="100000"/>
                  <a:shade val="90000"/>
                  <a:satMod val="140000"/>
                </a:schemeClr>
              </a:gs>
              <a:gs pos="100000">
                <a:schemeClr val="accent1">
                  <a:tint val="100000"/>
                  <a:shade val="100000"/>
                  <a:satMod val="10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3" name="Bent-Up Arrow 12"/>
          <p:cNvSpPr/>
          <p:nvPr/>
        </p:nvSpPr>
        <p:spPr>
          <a:xfrm>
            <a:off x="2387419" y="3677128"/>
            <a:ext cx="3032182" cy="966015"/>
          </a:xfrm>
          <a:prstGeom prst="bentUpArrow">
            <a:avLst>
              <a:gd name="adj1" fmla="val 10054"/>
              <a:gd name="adj2" fmla="val 13541"/>
              <a:gd name="adj3" fmla="val 21015"/>
            </a:avLst>
          </a:prstGeom>
          <a:gradFill flip="none" rotWithShape="1">
            <a:gsLst>
              <a:gs pos="0">
                <a:srgbClr val="00B050"/>
              </a:gs>
              <a:gs pos="34000">
                <a:srgbClr val="92D050"/>
              </a:gs>
              <a:gs pos="70000">
                <a:srgbClr val="FFC000"/>
              </a:gs>
              <a:gs pos="100000">
                <a:schemeClr val="accent5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Bent-Up Arrow 13"/>
          <p:cNvSpPr/>
          <p:nvPr/>
        </p:nvSpPr>
        <p:spPr>
          <a:xfrm>
            <a:off x="2378018" y="3669347"/>
            <a:ext cx="4860982" cy="1207453"/>
          </a:xfrm>
          <a:prstGeom prst="bentUpArrow">
            <a:avLst>
              <a:gd name="adj1" fmla="val 8460"/>
              <a:gd name="adj2" fmla="val 10771"/>
              <a:gd name="adj3" fmla="val 21806"/>
            </a:avLst>
          </a:prstGeom>
          <a:gradFill flip="none" rotWithShape="1">
            <a:gsLst>
              <a:gs pos="0">
                <a:srgbClr val="00B050"/>
              </a:gs>
              <a:gs pos="34000">
                <a:srgbClr val="92D050"/>
              </a:gs>
              <a:gs pos="70000">
                <a:schemeClr val="accent2">
                  <a:lumMod val="60000"/>
                  <a:lumOff val="40000"/>
                </a:schemeClr>
              </a:gs>
              <a:gs pos="100000">
                <a:srgbClr val="FF000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Bent Arrow 17"/>
          <p:cNvSpPr/>
          <p:nvPr/>
        </p:nvSpPr>
        <p:spPr>
          <a:xfrm rot="3107150">
            <a:off x="6038850" y="2336977"/>
            <a:ext cx="443742" cy="481386"/>
          </a:xfrm>
          <a:prstGeom prst="bentArrow">
            <a:avLst>
              <a:gd name="adj1" fmla="val 23149"/>
              <a:gd name="adj2" fmla="val 25000"/>
              <a:gd name="adj3" fmla="val 25000"/>
              <a:gd name="adj4" fmla="val 43750"/>
            </a:avLst>
          </a:prstGeom>
          <a:gradFill flip="none" rotWithShape="1">
            <a:gsLst>
              <a:gs pos="0">
                <a:schemeClr val="accent5"/>
              </a:gs>
              <a:gs pos="34000">
                <a:srgbClr val="FFC000"/>
              </a:gs>
              <a:gs pos="70000">
                <a:schemeClr val="accent2">
                  <a:lumMod val="60000"/>
                  <a:lumOff val="40000"/>
                </a:schemeClr>
              </a:gs>
              <a:gs pos="100000">
                <a:srgbClr val="FF000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Bent Arrow 18"/>
          <p:cNvSpPr/>
          <p:nvPr/>
        </p:nvSpPr>
        <p:spPr>
          <a:xfrm rot="13241237">
            <a:off x="5999612" y="3348270"/>
            <a:ext cx="443742" cy="481386"/>
          </a:xfrm>
          <a:prstGeom prst="bentArrow">
            <a:avLst>
              <a:gd name="adj1" fmla="val 23149"/>
              <a:gd name="adj2" fmla="val 25000"/>
              <a:gd name="adj3" fmla="val 25000"/>
              <a:gd name="adj4" fmla="val 43750"/>
            </a:avLst>
          </a:prstGeom>
          <a:gradFill flip="none" rotWithShape="1">
            <a:gsLst>
              <a:gs pos="0">
                <a:srgbClr val="FF0000"/>
              </a:gs>
              <a:gs pos="34000">
                <a:schemeClr val="accent2">
                  <a:lumMod val="40000"/>
                  <a:lumOff val="60000"/>
                </a:schemeClr>
              </a:gs>
              <a:gs pos="70000">
                <a:srgbClr val="FFC000"/>
              </a:gs>
              <a:gs pos="100000">
                <a:schemeClr val="accent5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80116" y="3250167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0.07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24267" y="4241545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0.02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546639" y="4446619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0.01</a:t>
            </a:r>
            <a:endParaRPr lang="en-US" dirty="0"/>
          </a:p>
        </p:txBody>
      </p:sp>
      <p:sp>
        <p:nvSpPr>
          <p:cNvPr id="21" name="Curved Up Arrow 20"/>
          <p:cNvSpPr/>
          <p:nvPr/>
        </p:nvSpPr>
        <p:spPr>
          <a:xfrm>
            <a:off x="1418634" y="4996934"/>
            <a:ext cx="495300" cy="369332"/>
          </a:xfrm>
          <a:prstGeom prst="curved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13934" y="5132026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0.90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481267" y="4152978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0.64</a:t>
            </a:r>
            <a:endParaRPr lang="en-US" dirty="0"/>
          </a:p>
        </p:txBody>
      </p:sp>
      <p:sp>
        <p:nvSpPr>
          <p:cNvPr id="25" name="Curved Down Arrow 24"/>
          <p:cNvSpPr/>
          <p:nvPr/>
        </p:nvSpPr>
        <p:spPr>
          <a:xfrm>
            <a:off x="3200400" y="2825893"/>
            <a:ext cx="564759" cy="405225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06133" y="2778644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0.13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457114" y="3448032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0.09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287938" y="4043622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0.14</a:t>
            </a:r>
            <a:endParaRPr lang="en-US" dirty="0"/>
          </a:p>
        </p:txBody>
      </p:sp>
      <p:sp>
        <p:nvSpPr>
          <p:cNvPr id="29" name="Curved Down Arrow 28"/>
          <p:cNvSpPr/>
          <p:nvPr/>
        </p:nvSpPr>
        <p:spPr>
          <a:xfrm>
            <a:off x="5024898" y="2206823"/>
            <a:ext cx="522949" cy="352550"/>
          </a:xfrm>
          <a:prstGeom prst="curved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20857" y="2179594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0.62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366416" y="2182732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0.38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985434" y="3239166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0.16</a:t>
            </a:r>
            <a:endParaRPr lang="en-US" dirty="0"/>
          </a:p>
        </p:txBody>
      </p:sp>
      <p:sp>
        <p:nvSpPr>
          <p:cNvPr id="33" name="Curved Down Arrow 32"/>
          <p:cNvSpPr/>
          <p:nvPr/>
        </p:nvSpPr>
        <p:spPr>
          <a:xfrm>
            <a:off x="7114423" y="2179594"/>
            <a:ext cx="581777" cy="369332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44191" y="2148794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0.84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On: Markov Modeling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23824" y="753822"/>
            <a:ext cx="8869680" cy="1303577"/>
          </a:xfrm>
        </p:spPr>
        <p:txBody>
          <a:bodyPr>
            <a:normAutofit/>
          </a:bodyPr>
          <a:lstStyle/>
          <a:p>
            <a:r>
              <a:rPr lang="en-US" dirty="0"/>
              <a:t>Building a Markov </a:t>
            </a:r>
            <a:r>
              <a:rPr lang="en-US" dirty="0" smtClean="0"/>
              <a:t>Model</a:t>
            </a:r>
          </a:p>
          <a:p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81000" y="1654379"/>
            <a:ext cx="3272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Okay…let’s make a prediction!</a:t>
            </a:r>
            <a:endParaRPr lang="en-US" sz="1600" i="1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/>
          </p:nvPr>
        </p:nvGraphicFramePr>
        <p:xfrm>
          <a:off x="990600" y="2743200"/>
          <a:ext cx="6477002" cy="1981200"/>
        </p:xfrm>
        <a:graphic>
          <a:graphicData uri="http://schemas.openxmlformats.org/drawingml/2006/table">
            <a:tbl>
              <a:tblPr/>
              <a:tblGrid>
                <a:gridCol w="1323638"/>
                <a:gridCol w="1288341"/>
                <a:gridCol w="1288341"/>
                <a:gridCol w="1288341"/>
                <a:gridCol w="1288341"/>
              </a:tblGrid>
              <a:tr h="3962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States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Healthy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PreDiabetes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Controlled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Controlled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Healthy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20744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PreDiabetes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Controlled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Controlled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5657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4587418" y="2408393"/>
            <a:ext cx="1355467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600" b="1" dirty="0" smtClean="0"/>
              <a:t>2014</a:t>
            </a:r>
            <a:endParaRPr lang="en-US" b="1" dirty="0" smtClean="0"/>
          </a:p>
        </p:txBody>
      </p:sp>
      <p:sp>
        <p:nvSpPr>
          <p:cNvPr id="37" name="TextBox 36"/>
          <p:cNvSpPr txBox="1"/>
          <p:nvPr/>
        </p:nvSpPr>
        <p:spPr>
          <a:xfrm rot="16200000">
            <a:off x="129213" y="3428256"/>
            <a:ext cx="1355467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600" b="1" dirty="0" smtClean="0"/>
              <a:t>2013</a:t>
            </a:r>
            <a:endParaRPr lang="en-US" b="1" dirty="0" smtClean="0"/>
          </a:p>
        </p:txBody>
      </p:sp>
      <p:sp>
        <p:nvSpPr>
          <p:cNvPr id="44" name="Rectangle 43"/>
          <p:cNvSpPr/>
          <p:nvPr/>
        </p:nvSpPr>
        <p:spPr>
          <a:xfrm>
            <a:off x="2438400" y="4873720"/>
            <a:ext cx="5029202" cy="61267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733661"/>
              </p:ext>
            </p:extLst>
          </p:nvPr>
        </p:nvGraphicFramePr>
        <p:xfrm>
          <a:off x="2590801" y="5002259"/>
          <a:ext cx="4724400" cy="35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1100"/>
                <a:gridCol w="1181100"/>
                <a:gridCol w="1181100"/>
                <a:gridCol w="1181100"/>
              </a:tblGrid>
              <a:tr h="355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21088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1779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2625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6746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055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On: Markov Modeling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23824" y="753822"/>
            <a:ext cx="8869680" cy="1303577"/>
          </a:xfrm>
        </p:spPr>
        <p:txBody>
          <a:bodyPr>
            <a:normAutofit/>
          </a:bodyPr>
          <a:lstStyle/>
          <a:p>
            <a:r>
              <a:rPr lang="en-US" dirty="0"/>
              <a:t>Building a Markov </a:t>
            </a:r>
            <a:r>
              <a:rPr lang="en-US" dirty="0" smtClean="0"/>
              <a:t>Model</a:t>
            </a:r>
          </a:p>
          <a:p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81000" y="1654379"/>
            <a:ext cx="3272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Okay…let’s make a prediction!</a:t>
            </a:r>
            <a:endParaRPr lang="en-US" sz="1600" i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622268"/>
              </p:ext>
            </p:extLst>
          </p:nvPr>
        </p:nvGraphicFramePr>
        <p:xfrm>
          <a:off x="2438400" y="2654225"/>
          <a:ext cx="5195836" cy="1584960"/>
        </p:xfrm>
        <a:graphic>
          <a:graphicData uri="http://schemas.openxmlformats.org/drawingml/2006/table">
            <a:tbl>
              <a:tblPr/>
              <a:tblGrid>
                <a:gridCol w="1298959"/>
                <a:gridCol w="1298959"/>
                <a:gridCol w="1298959"/>
                <a:gridCol w="1298959"/>
              </a:tblGrid>
              <a:tr h="3962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356137"/>
              </p:ext>
            </p:extLst>
          </p:nvPr>
        </p:nvGraphicFramePr>
        <p:xfrm>
          <a:off x="1333500" y="2672406"/>
          <a:ext cx="533400" cy="157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/>
              </a:tblGrid>
              <a:tr h="3937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21088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1779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2625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6746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Left Bracket 7"/>
          <p:cNvSpPr/>
          <p:nvPr/>
        </p:nvSpPr>
        <p:spPr>
          <a:xfrm>
            <a:off x="1143000" y="2440805"/>
            <a:ext cx="304800" cy="2057400"/>
          </a:xfrm>
          <a:prstGeom prst="leftBracket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ket 14"/>
          <p:cNvSpPr/>
          <p:nvPr/>
        </p:nvSpPr>
        <p:spPr>
          <a:xfrm flipH="1">
            <a:off x="1752600" y="2440805"/>
            <a:ext cx="381000" cy="2071838"/>
          </a:xfrm>
          <a:prstGeom prst="leftBracket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ket 15"/>
          <p:cNvSpPr/>
          <p:nvPr/>
        </p:nvSpPr>
        <p:spPr>
          <a:xfrm>
            <a:off x="2286000" y="2448024"/>
            <a:ext cx="304800" cy="2057400"/>
          </a:xfrm>
          <a:prstGeom prst="leftBracket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ket 16"/>
          <p:cNvSpPr/>
          <p:nvPr/>
        </p:nvSpPr>
        <p:spPr>
          <a:xfrm flipH="1">
            <a:off x="7405636" y="2448024"/>
            <a:ext cx="381000" cy="2071838"/>
          </a:xfrm>
          <a:prstGeom prst="leftBracket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1447800" y="4724400"/>
            <a:ext cx="304800" cy="381000"/>
          </a:xfrm>
          <a:prstGeom prst="downArrow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36057" y="5213262"/>
            <a:ext cx="1371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initial distribution (</a:t>
            </a:r>
            <a:r>
              <a:rPr lang="en-US" sz="1400" dirty="0" smtClean="0"/>
              <a:t>2014)</a:t>
            </a:r>
            <a:endParaRPr lang="en-US" sz="1400" dirty="0"/>
          </a:p>
        </p:txBody>
      </p:sp>
      <p:sp>
        <p:nvSpPr>
          <p:cNvPr id="20" name="Down Arrow 19"/>
          <p:cNvSpPr/>
          <p:nvPr/>
        </p:nvSpPr>
        <p:spPr>
          <a:xfrm>
            <a:off x="4883918" y="4442980"/>
            <a:ext cx="297682" cy="662420"/>
          </a:xfrm>
          <a:prstGeom prst="downArrow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350518" y="5213262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transition matrix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7877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On: Markov Modeling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23824" y="753822"/>
            <a:ext cx="8869680" cy="1303577"/>
          </a:xfrm>
        </p:spPr>
        <p:txBody>
          <a:bodyPr>
            <a:normAutofit/>
          </a:bodyPr>
          <a:lstStyle/>
          <a:p>
            <a:r>
              <a:rPr lang="en-US" dirty="0"/>
              <a:t>Building a Markov </a:t>
            </a:r>
            <a:r>
              <a:rPr lang="en-US" dirty="0" smtClean="0"/>
              <a:t>Model</a:t>
            </a:r>
          </a:p>
          <a:p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81000" y="1654379"/>
            <a:ext cx="3272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Okay…let’s make a prediction!</a:t>
            </a:r>
            <a:endParaRPr lang="en-US" sz="1600" i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622268"/>
              </p:ext>
            </p:extLst>
          </p:nvPr>
        </p:nvGraphicFramePr>
        <p:xfrm>
          <a:off x="2438400" y="2654225"/>
          <a:ext cx="5195836" cy="1584960"/>
        </p:xfrm>
        <a:graphic>
          <a:graphicData uri="http://schemas.openxmlformats.org/drawingml/2006/table">
            <a:tbl>
              <a:tblPr/>
              <a:tblGrid>
                <a:gridCol w="1298959"/>
                <a:gridCol w="1298959"/>
                <a:gridCol w="1298959"/>
                <a:gridCol w="1298959"/>
              </a:tblGrid>
              <a:tr h="3962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356137"/>
              </p:ext>
            </p:extLst>
          </p:nvPr>
        </p:nvGraphicFramePr>
        <p:xfrm>
          <a:off x="1333500" y="2672406"/>
          <a:ext cx="533400" cy="157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/>
              </a:tblGrid>
              <a:tr h="3937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21088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1779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2625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6746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Left Bracket 7"/>
          <p:cNvSpPr/>
          <p:nvPr/>
        </p:nvSpPr>
        <p:spPr>
          <a:xfrm>
            <a:off x="1143000" y="2440805"/>
            <a:ext cx="304800" cy="2057400"/>
          </a:xfrm>
          <a:prstGeom prst="leftBracket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ket 14"/>
          <p:cNvSpPr/>
          <p:nvPr/>
        </p:nvSpPr>
        <p:spPr>
          <a:xfrm flipH="1">
            <a:off x="1752600" y="2440805"/>
            <a:ext cx="381000" cy="2071838"/>
          </a:xfrm>
          <a:prstGeom prst="leftBracket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ket 15"/>
          <p:cNvSpPr/>
          <p:nvPr/>
        </p:nvSpPr>
        <p:spPr>
          <a:xfrm>
            <a:off x="2286000" y="2448024"/>
            <a:ext cx="304800" cy="2057400"/>
          </a:xfrm>
          <a:prstGeom prst="leftBracket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ket 16"/>
          <p:cNvSpPr/>
          <p:nvPr/>
        </p:nvSpPr>
        <p:spPr>
          <a:xfrm flipH="1">
            <a:off x="7405636" y="2448024"/>
            <a:ext cx="381000" cy="2071838"/>
          </a:xfrm>
          <a:prstGeom prst="leftBracket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1447800" y="4724400"/>
            <a:ext cx="304800" cy="381000"/>
          </a:xfrm>
          <a:prstGeom prst="downArrow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36057" y="5213262"/>
            <a:ext cx="1371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initial distribution </a:t>
            </a:r>
            <a:r>
              <a:rPr lang="en-US" sz="1400" smtClean="0"/>
              <a:t>(</a:t>
            </a:r>
            <a:r>
              <a:rPr lang="en-US" sz="1400" smtClean="0"/>
              <a:t>2014)</a:t>
            </a:r>
            <a:endParaRPr lang="en-US" sz="1400" dirty="0"/>
          </a:p>
        </p:txBody>
      </p:sp>
      <p:sp>
        <p:nvSpPr>
          <p:cNvPr id="20" name="Down Arrow 19"/>
          <p:cNvSpPr/>
          <p:nvPr/>
        </p:nvSpPr>
        <p:spPr>
          <a:xfrm>
            <a:off x="4883918" y="4442980"/>
            <a:ext cx="297682" cy="662420"/>
          </a:xfrm>
          <a:prstGeom prst="downArrow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350518" y="5213262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transition matrix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6324600" y="5105400"/>
            <a:ext cx="2286000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How can we do this matrix multiplication? SQL is horrible with this. Let’s use..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09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Model - Prediction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R-script to predicting future state population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69"/>
          <a:stretch/>
        </p:blipFill>
        <p:spPr>
          <a:xfrm>
            <a:off x="135734" y="1295400"/>
            <a:ext cx="8943939" cy="500777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Left Arrow 5"/>
          <p:cNvSpPr/>
          <p:nvPr/>
        </p:nvSpPr>
        <p:spPr>
          <a:xfrm>
            <a:off x="3429000" y="1393903"/>
            <a:ext cx="685800" cy="457200"/>
          </a:xfrm>
          <a:prstGeom prst="leftArrow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2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Model - Prediction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R script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69" y="1219539"/>
            <a:ext cx="5450681" cy="3374503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823" y="4114800"/>
            <a:ext cx="5864971" cy="2473612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900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Model - Results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23824" y="753822"/>
            <a:ext cx="8869680" cy="1303577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52578" y="1219200"/>
            <a:ext cx="8869680" cy="3962400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000" b="1" dirty="0" smtClean="0"/>
              <a:t>  Predicted Distribution</a:t>
            </a:r>
            <a:endParaRPr lang="en-US" sz="1800" i="1" dirty="0" smtClean="0"/>
          </a:p>
          <a:p>
            <a:pPr marL="0" indent="0">
              <a:spcAft>
                <a:spcPts val="0"/>
              </a:spcAft>
              <a:buNone/>
            </a:pPr>
            <a:r>
              <a:rPr lang="en-US" sz="1800" i="1" dirty="0" smtClean="0"/>
              <a:t>	</a:t>
            </a:r>
            <a:r>
              <a:rPr lang="en-US" sz="1800" u="sng" dirty="0"/>
              <a:t>P</a:t>
            </a:r>
            <a:r>
              <a:rPr lang="en-US" sz="1800" u="sng" dirty="0" smtClean="0"/>
              <a:t>atients broken out by state in the predicted year (2015)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2100" dirty="0" smtClean="0"/>
              <a:t>	</a:t>
            </a:r>
            <a:endParaRPr lang="en-US" sz="1800" i="1" dirty="0" smtClean="0"/>
          </a:p>
        </p:txBody>
      </p:sp>
      <p:sp>
        <p:nvSpPr>
          <p:cNvPr id="18" name="Rounded Rectangle 17"/>
          <p:cNvSpPr/>
          <p:nvPr/>
        </p:nvSpPr>
        <p:spPr>
          <a:xfrm>
            <a:off x="914400" y="2577670"/>
            <a:ext cx="1447800" cy="838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</a:rPr>
              <a:t>Healthy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819400" y="2577670"/>
            <a:ext cx="14478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Prediabetes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724400" y="2577670"/>
            <a:ext cx="14478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Controlled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629400" y="2577670"/>
            <a:ext cx="1524000" cy="838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Uncontrolled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1100" y="466218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black"/>
                </a:solidFill>
              </a:rPr>
              <a:t>86.6%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86100" y="466218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black"/>
                </a:solidFill>
              </a:rPr>
              <a:t>0.</a:t>
            </a:r>
            <a:r>
              <a:rPr lang="en-US" b="1" dirty="0">
                <a:solidFill>
                  <a:prstClr val="black"/>
                </a:solidFill>
              </a:rPr>
              <a:t>1</a:t>
            </a:r>
            <a:r>
              <a:rPr lang="en-US" b="1" dirty="0" smtClean="0">
                <a:solidFill>
                  <a:prstClr val="black"/>
                </a:solidFill>
              </a:rPr>
              <a:t>%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91100" y="466218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black"/>
                </a:solidFill>
              </a:rPr>
              <a:t>12.5%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34200" y="466752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black"/>
                </a:solidFill>
              </a:rPr>
              <a:t>0.8%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90600" y="4572000"/>
            <a:ext cx="7010400" cy="53340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65069" y="3571698"/>
            <a:ext cx="167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Patients with no diagnosis of diabetes and no diabetes medication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2971" y="3597408"/>
            <a:ext cx="1562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Patients with a prediabetes diagnoses code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23511" y="3603441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Patients with diabetes who have a normal A1c value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18169" y="3604482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Patients with diabetes who have an abnormal (elevated) A1c value</a:t>
            </a:r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75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Model - Validation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Retrospective Validation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90600" y="1622503"/>
            <a:ext cx="2514600" cy="96829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90600" y="2866469"/>
            <a:ext cx="2514600" cy="96829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Implement Model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97974" y="4106379"/>
            <a:ext cx="2514600" cy="96829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Predicted Results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020097" y="5350345"/>
            <a:ext cx="2514600" cy="96829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Actual Results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62400" y="1921985"/>
            <a:ext cx="4059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Initial population distribution for 2013 </a:t>
            </a:r>
          </a:p>
          <a:p>
            <a:r>
              <a:rPr lang="en-US" dirty="0" smtClean="0"/>
              <a:t>and transition matrix.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62400" y="3163258"/>
            <a:ext cx="3858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Implement Markov Model to predict </a:t>
            </a:r>
          </a:p>
          <a:p>
            <a:r>
              <a:rPr lang="en-US" dirty="0" smtClean="0"/>
              <a:t>population distribution in 2014.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62400" y="4404531"/>
            <a:ext cx="3573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Obtain predicted results for 2014.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62400" y="5511327"/>
            <a:ext cx="46891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Obtain actual distribution from retrospective </a:t>
            </a:r>
          </a:p>
          <a:p>
            <a:r>
              <a:rPr lang="en-US" dirty="0" smtClean="0"/>
              <a:t>2014 data.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8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702" y="91440"/>
            <a:ext cx="8869680" cy="74676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Progression in data analysis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432227" y="60198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what will </a:t>
            </a:r>
            <a:r>
              <a:rPr lang="en-US" b="1" dirty="0" smtClean="0">
                <a:solidFill>
                  <a:srgbClr val="0070C0"/>
                </a:solidFill>
              </a:rPr>
              <a:t>happen</a:t>
            </a:r>
            <a:r>
              <a:rPr lang="en-US" dirty="0" smtClean="0"/>
              <a:t>?!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34837" y="60198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what happened?</a:t>
            </a:r>
            <a:endParaRPr lang="en-US" i="1" dirty="0"/>
          </a:p>
        </p:txBody>
      </p:sp>
      <p:pic>
        <p:nvPicPr>
          <p:cNvPr id="1028" name="Picture 4" descr="http://arcadiasolutions.com/wp-content/uploads/2013/11/FluFenderNov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859363"/>
            <a:ext cx="6858000" cy="3569211"/>
          </a:xfrm>
          <a:prstGeom prst="rect">
            <a:avLst/>
          </a:prstGeom>
          <a:ln w="28575">
            <a:solidFill>
              <a:schemeClr val="accent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ounded Rectangle 15"/>
          <p:cNvSpPr/>
          <p:nvPr/>
        </p:nvSpPr>
        <p:spPr>
          <a:xfrm>
            <a:off x="286868" y="4791635"/>
            <a:ext cx="2431627" cy="106680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Reporting</a:t>
            </a:r>
            <a:endParaRPr lang="en-US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6400800" y="4800600"/>
            <a:ext cx="2207832" cy="98163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Predictive Analytics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304578" y="6019800"/>
            <a:ext cx="250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what does that </a:t>
            </a:r>
            <a:r>
              <a:rPr lang="en-US" b="1" dirty="0" smtClean="0"/>
              <a:t>mean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3428998" y="4791636"/>
            <a:ext cx="2268084" cy="1001176"/>
          </a:xfrm>
          <a:prstGeom prst="round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Analysis and Insight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9106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Model - Importance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So what?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3702" y="2209800"/>
            <a:ext cx="846257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Helpful in predicting future diabetes state distribution, which could help in </a:t>
            </a:r>
          </a:p>
          <a:p>
            <a:r>
              <a:rPr lang="en-US" sz="2000" dirty="0" smtClean="0"/>
              <a:t>      resource planning and population health management.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Good exercise in implementing predictive models on healthcare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Demonstrate possible further applications in the predictive analytics domain.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Get everyone excited about predictive analytics.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9812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362200"/>
            <a:ext cx="8869680" cy="607489"/>
          </a:xfrm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8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702" y="91440"/>
            <a:ext cx="8869680" cy="112776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Some interesting application of predictive models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676400"/>
            <a:ext cx="3980597" cy="2133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2128" y="1307068"/>
            <a:ext cx="4280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Einstein-Eddington Mercury orbit prediction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2895600"/>
            <a:ext cx="2438400" cy="33514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76175" y="2526268"/>
            <a:ext cx="3058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Darwin orchid moth 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78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Game Plan for implementing a predictive model  </a:t>
            </a:r>
            <a:endParaRPr lang="en-US" sz="2800" dirty="0"/>
          </a:p>
        </p:txBody>
      </p:sp>
      <p:pic>
        <p:nvPicPr>
          <p:cNvPr id="1026" name="Picture 2" descr="https://img1.etsystatic.com/000/0/6086728/il_570xN.29593166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914400"/>
            <a:ext cx="4991100" cy="5034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657600" y="3170230"/>
            <a:ext cx="1905000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MODEL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1371600" y="1457827"/>
            <a:ext cx="1371600" cy="457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Bent-Up Arrow 12"/>
          <p:cNvSpPr/>
          <p:nvPr/>
        </p:nvSpPr>
        <p:spPr>
          <a:xfrm rot="10800000" flipH="1">
            <a:off x="4082514" y="1397504"/>
            <a:ext cx="2165885" cy="517522"/>
          </a:xfrm>
          <a:prstGeom prst="bentUpArrow">
            <a:avLst>
              <a:gd name="adj1" fmla="val 25000"/>
              <a:gd name="adj2" fmla="val 25000"/>
              <a:gd name="adj3" fmla="val 50000"/>
            </a:avLst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2514600" y="4131527"/>
            <a:ext cx="1409700" cy="732632"/>
          </a:xfrm>
          <a:prstGeom prst="roundRect">
            <a:avLst/>
          </a:prstGeom>
          <a:solidFill>
            <a:schemeClr val="accent4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Validation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743200" y="1320111"/>
            <a:ext cx="1409700" cy="732632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Idea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5608119" y="2710301"/>
            <a:ext cx="228600" cy="1966297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5257800" y="2025471"/>
            <a:ext cx="1409700" cy="732632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Technique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5" name="Bent-Up Arrow 24"/>
          <p:cNvSpPr/>
          <p:nvPr/>
        </p:nvSpPr>
        <p:spPr>
          <a:xfrm flipH="1">
            <a:off x="2999571" y="4918492"/>
            <a:ext cx="2165885" cy="517522"/>
          </a:xfrm>
          <a:prstGeom prst="bentUpArrow">
            <a:avLst>
              <a:gd name="adj1" fmla="val 25000"/>
              <a:gd name="adj2" fmla="val 25000"/>
              <a:gd name="adj3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5105400" y="4810937"/>
            <a:ext cx="1409700" cy="732632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Data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7773" y="1403105"/>
            <a:ext cx="816543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Start Here</a:t>
            </a:r>
            <a:endParaRPr lang="en-US" sz="11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028" name="Picture 4" descr="http://www.syracusenewtimes.com/wp-content/uploads/2014/12/71F9E2F6-FA6A-11E0-A1DC-4D3A6067705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810127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557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Ideas and 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23702" y="617772"/>
            <a:ext cx="9020298" cy="667525"/>
          </a:xfrm>
        </p:spPr>
        <p:txBody>
          <a:bodyPr>
            <a:normAutofit/>
          </a:bodyPr>
          <a:lstStyle/>
          <a:p>
            <a:r>
              <a:rPr lang="en-US" sz="2000" dirty="0" smtClean="0"/>
              <a:t>How can we generate relevant ideas? Ask interesting questions? Formulate hypotheses?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719" y="1254352"/>
            <a:ext cx="3672338" cy="2758095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262120" y="4234382"/>
            <a:ext cx="2514600" cy="10668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Internal</a:t>
            </a:r>
            <a:r>
              <a:rPr lang="en-US" dirty="0" smtClean="0"/>
              <a:t> Resources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467856" y="4234382"/>
            <a:ext cx="2438401" cy="1066800"/>
          </a:xfrm>
          <a:prstGeom prst="roundRect">
            <a:avLst/>
          </a:prstGeom>
          <a:solidFill>
            <a:schemeClr val="accent3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External</a:t>
            </a:r>
            <a:r>
              <a:rPr lang="en-US" dirty="0" smtClean="0"/>
              <a:t> Resources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69343" y="5489547"/>
            <a:ext cx="2900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Fellow Arcadia data geeks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SMEs and data experts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02139" y="5489546"/>
            <a:ext cx="3369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Healthcare journals, tech blogs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Clients and customers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91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Technique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42953" y="601423"/>
            <a:ext cx="9020176" cy="86868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Once you finalize your idea the next step is to find the right modeling technique</a:t>
            </a:r>
            <a:endParaRPr lang="en-US" sz="2000" dirty="0"/>
          </a:p>
        </p:txBody>
      </p:sp>
      <p:sp>
        <p:nvSpPr>
          <p:cNvPr id="5" name="Rounded Rectangle 4"/>
          <p:cNvSpPr/>
          <p:nvPr/>
        </p:nvSpPr>
        <p:spPr>
          <a:xfrm flipH="1">
            <a:off x="1738313" y="1622503"/>
            <a:ext cx="2362200" cy="1066800"/>
          </a:xfrm>
          <a:prstGeom prst="roundRect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Supervised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Learning </a:t>
            </a:r>
            <a:r>
              <a:rPr lang="en-US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●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 flipH="1">
            <a:off x="5105400" y="1622503"/>
            <a:ext cx="2286000" cy="106680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Unsupervised</a:t>
            </a:r>
            <a:r>
              <a:rPr lang="en-US" dirty="0" smtClean="0"/>
              <a:t> Learning </a:t>
            </a:r>
            <a:r>
              <a:rPr lang="en-US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●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738313" y="2841703"/>
            <a:ext cx="2375647" cy="32989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Regression  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 </a:t>
            </a:r>
            <a:r>
              <a:rPr lang="en-US" sz="1200" dirty="0" smtClean="0"/>
              <a:t>           Ex: Logistic regression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Decision Trees</a:t>
            </a:r>
          </a:p>
          <a:p>
            <a:pPr>
              <a:lnSpc>
                <a:spcPct val="150000"/>
              </a:lnSpc>
            </a:pPr>
            <a:r>
              <a:rPr lang="en-US" sz="1200" dirty="0" smtClean="0"/>
              <a:t>            Ex: Appointment model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Classification</a:t>
            </a:r>
          </a:p>
          <a:p>
            <a:pPr>
              <a:lnSpc>
                <a:spcPct val="150000"/>
              </a:lnSpc>
            </a:pPr>
            <a:r>
              <a:rPr lang="en-US" sz="1200" dirty="0" smtClean="0"/>
              <a:t>           Ex: Bayesian Classification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Neural networks</a:t>
            </a:r>
          </a:p>
          <a:p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105400" y="2841703"/>
            <a:ext cx="2286000" cy="32989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Clustering</a:t>
            </a:r>
          </a:p>
          <a:p>
            <a:pPr>
              <a:lnSpc>
                <a:spcPct val="150000"/>
              </a:lnSpc>
            </a:pPr>
            <a:r>
              <a:rPr lang="en-US" sz="1200" dirty="0" smtClean="0"/>
              <a:t>               Ex: K-Means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E-M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05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Technique 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 flipH="1">
            <a:off x="1738313" y="1622503"/>
            <a:ext cx="2362200" cy="1066800"/>
          </a:xfrm>
          <a:prstGeom prst="roundRect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Supervised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Learning </a:t>
            </a:r>
            <a:r>
              <a:rPr lang="en-US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●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 flipH="1">
            <a:off x="5105400" y="1622503"/>
            <a:ext cx="2286000" cy="106680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Unsupervised</a:t>
            </a:r>
            <a:r>
              <a:rPr lang="en-US" dirty="0" smtClean="0"/>
              <a:t> Learning </a:t>
            </a:r>
            <a:r>
              <a:rPr lang="en-US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●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738313" y="2841703"/>
            <a:ext cx="2375647" cy="32989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Regression  </a:t>
            </a:r>
            <a:endParaRPr lang="en-US" sz="12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Decision Trees</a:t>
            </a:r>
            <a:endParaRPr lang="en-US" sz="12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Classification</a:t>
            </a:r>
            <a:endParaRPr lang="en-US" sz="12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Neural networks</a:t>
            </a:r>
          </a:p>
          <a:p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105400" y="2841703"/>
            <a:ext cx="2286000" cy="32989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Clustering</a:t>
            </a:r>
            <a:endParaRPr lang="en-US" sz="1200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E-M Algorithm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59336" y="3462455"/>
            <a:ext cx="2133600" cy="133814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257800" y="3826727"/>
            <a:ext cx="1981200" cy="6096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42953" y="601423"/>
            <a:ext cx="9020176" cy="86868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Once you finalize your idea the next step is to find the right modeling technique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375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rcadia 2013 Template">
  <a:themeElements>
    <a:clrScheme name="Arcadia 2013">
      <a:dk1>
        <a:sysClr val="windowText" lastClr="000000"/>
      </a:dk1>
      <a:lt1>
        <a:sysClr val="window" lastClr="FFFFFF"/>
      </a:lt1>
      <a:dk2>
        <a:srgbClr val="4AABC5"/>
      </a:dk2>
      <a:lt2>
        <a:srgbClr val="C3CACB"/>
      </a:lt2>
      <a:accent1>
        <a:srgbClr val="FECE34"/>
      </a:accent1>
      <a:accent2>
        <a:srgbClr val="E44145"/>
      </a:accent2>
      <a:accent3>
        <a:srgbClr val="7BC143"/>
      </a:accent3>
      <a:accent4>
        <a:srgbClr val="1B75BC"/>
      </a:accent4>
      <a:accent5>
        <a:srgbClr val="F99E4B"/>
      </a:accent5>
      <a:accent6>
        <a:srgbClr val="C456A0"/>
      </a:accent6>
      <a:hlink>
        <a:srgbClr val="0000FF"/>
      </a:hlink>
      <a:folHlink>
        <a:srgbClr val="800080"/>
      </a:folHlink>
    </a:clrScheme>
    <a:fontScheme name="Arcadia">
      <a:majorFont>
        <a:latin typeface="Arcadia Title"/>
        <a:ea typeface=""/>
        <a:cs typeface=""/>
      </a:majorFont>
      <a:minorFont>
        <a:latin typeface="Arcadia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rcadia 2013 Template.dotx" id="{7455344D-7ADF-40A8-8496-08406C872E2A}" vid="{BB697E94-2673-4D57-8361-0549B3A421C8}"/>
    </a:ext>
  </a:extLst>
</a:theme>
</file>

<file path=ppt/theme/theme2.xml><?xml version="1.0" encoding="utf-8"?>
<a:theme xmlns:a="http://schemas.openxmlformats.org/drawingml/2006/main" name="1_Arcadia 2013 Template">
  <a:themeElements>
    <a:clrScheme name="Arcadia 2013">
      <a:dk1>
        <a:sysClr val="windowText" lastClr="000000"/>
      </a:dk1>
      <a:lt1>
        <a:sysClr val="window" lastClr="FFFFFF"/>
      </a:lt1>
      <a:dk2>
        <a:srgbClr val="4AABC5"/>
      </a:dk2>
      <a:lt2>
        <a:srgbClr val="C3CACB"/>
      </a:lt2>
      <a:accent1>
        <a:srgbClr val="FECE34"/>
      </a:accent1>
      <a:accent2>
        <a:srgbClr val="E44145"/>
      </a:accent2>
      <a:accent3>
        <a:srgbClr val="7BC143"/>
      </a:accent3>
      <a:accent4>
        <a:srgbClr val="1B75BC"/>
      </a:accent4>
      <a:accent5>
        <a:srgbClr val="F99E4B"/>
      </a:accent5>
      <a:accent6>
        <a:srgbClr val="C456A0"/>
      </a:accent6>
      <a:hlink>
        <a:srgbClr val="0000FF"/>
      </a:hlink>
      <a:folHlink>
        <a:srgbClr val="800080"/>
      </a:folHlink>
    </a:clrScheme>
    <a:fontScheme name="Arcadia">
      <a:majorFont>
        <a:latin typeface="Arcadia Title"/>
        <a:ea typeface=""/>
        <a:cs typeface=""/>
      </a:majorFont>
      <a:minorFont>
        <a:latin typeface="Arcadia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Arcadia 2013 Template">
  <a:themeElements>
    <a:clrScheme name="Arcadia 2013">
      <a:dk1>
        <a:sysClr val="windowText" lastClr="000000"/>
      </a:dk1>
      <a:lt1>
        <a:sysClr val="window" lastClr="FFFFFF"/>
      </a:lt1>
      <a:dk2>
        <a:srgbClr val="4AABC5"/>
      </a:dk2>
      <a:lt2>
        <a:srgbClr val="C3CACB"/>
      </a:lt2>
      <a:accent1>
        <a:srgbClr val="FECE34"/>
      </a:accent1>
      <a:accent2>
        <a:srgbClr val="E44145"/>
      </a:accent2>
      <a:accent3>
        <a:srgbClr val="7BC143"/>
      </a:accent3>
      <a:accent4>
        <a:srgbClr val="1B75BC"/>
      </a:accent4>
      <a:accent5>
        <a:srgbClr val="F99E4B"/>
      </a:accent5>
      <a:accent6>
        <a:srgbClr val="C456A0"/>
      </a:accent6>
      <a:hlink>
        <a:srgbClr val="0000FF"/>
      </a:hlink>
      <a:folHlink>
        <a:srgbClr val="800080"/>
      </a:folHlink>
    </a:clrScheme>
    <a:fontScheme name="Arcadia">
      <a:majorFont>
        <a:latin typeface="Arcadia Title"/>
        <a:ea typeface=""/>
        <a:cs typeface=""/>
      </a:majorFont>
      <a:minorFont>
        <a:latin typeface="Arcadia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3_Arcadia 2013 Template">
  <a:themeElements>
    <a:clrScheme name="Arcadia 2013">
      <a:dk1>
        <a:sysClr val="windowText" lastClr="000000"/>
      </a:dk1>
      <a:lt1>
        <a:sysClr val="window" lastClr="FFFFFF"/>
      </a:lt1>
      <a:dk2>
        <a:srgbClr val="4AABC5"/>
      </a:dk2>
      <a:lt2>
        <a:srgbClr val="C3CACB"/>
      </a:lt2>
      <a:accent1>
        <a:srgbClr val="FECE34"/>
      </a:accent1>
      <a:accent2>
        <a:srgbClr val="E44145"/>
      </a:accent2>
      <a:accent3>
        <a:srgbClr val="7BC143"/>
      </a:accent3>
      <a:accent4>
        <a:srgbClr val="1B75BC"/>
      </a:accent4>
      <a:accent5>
        <a:srgbClr val="F99E4B"/>
      </a:accent5>
      <a:accent6>
        <a:srgbClr val="C456A0"/>
      </a:accent6>
      <a:hlink>
        <a:srgbClr val="0000FF"/>
      </a:hlink>
      <a:folHlink>
        <a:srgbClr val="800080"/>
      </a:folHlink>
    </a:clrScheme>
    <a:fontScheme name="Arcadia">
      <a:majorFont>
        <a:latin typeface="Arcadia Title"/>
        <a:ea typeface=""/>
        <a:cs typeface=""/>
      </a:majorFont>
      <a:minorFont>
        <a:latin typeface="Arcadia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Arcadia 2013 Template</Template>
  <TotalTime>7986</TotalTime>
  <Words>1475</Words>
  <Application>Microsoft Office PowerPoint</Application>
  <PresentationFormat>On-screen Show (4:3)</PresentationFormat>
  <Paragraphs>588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41</vt:i4>
      </vt:variant>
    </vt:vector>
  </HeadingPairs>
  <TitlesOfParts>
    <vt:vector size="53" baseType="lpstr">
      <vt:lpstr>Arcadia Title</vt:lpstr>
      <vt:lpstr>Wingdings</vt:lpstr>
      <vt:lpstr>Arcadia</vt:lpstr>
      <vt:lpstr>News Gothic MT</vt:lpstr>
      <vt:lpstr>Arial</vt:lpstr>
      <vt:lpstr>Aharoni</vt:lpstr>
      <vt:lpstr>Verdana</vt:lpstr>
      <vt:lpstr>Calibri</vt:lpstr>
      <vt:lpstr>Arcadia 2013 Template</vt:lpstr>
      <vt:lpstr>1_Arcadia 2013 Template</vt:lpstr>
      <vt:lpstr>2_Arcadia 2013 Template</vt:lpstr>
      <vt:lpstr>3_Arcadia 2013 Template</vt:lpstr>
      <vt:lpstr>Implementing a  Predictive Model</vt:lpstr>
      <vt:lpstr>Progression in data analysis</vt:lpstr>
      <vt:lpstr>Progression in data analysis</vt:lpstr>
      <vt:lpstr>Progression in data analysis</vt:lpstr>
      <vt:lpstr>Some interesting application of predictive models</vt:lpstr>
      <vt:lpstr>Game Plan for implementing a predictive model  </vt:lpstr>
      <vt:lpstr>Ideas and Questions</vt:lpstr>
      <vt:lpstr>Technique </vt:lpstr>
      <vt:lpstr>Technique </vt:lpstr>
      <vt:lpstr>Technique</vt:lpstr>
      <vt:lpstr>Technique</vt:lpstr>
      <vt:lpstr>Technique</vt:lpstr>
      <vt:lpstr>Technique</vt:lpstr>
      <vt:lpstr>Data </vt:lpstr>
      <vt:lpstr>Data </vt:lpstr>
      <vt:lpstr>Validation</vt:lpstr>
      <vt:lpstr>Implementing a predictive model</vt:lpstr>
      <vt:lpstr>Markov Model – What is it?</vt:lpstr>
      <vt:lpstr>Markov Model – What is it?</vt:lpstr>
      <vt:lpstr>Markov Model – What is it?</vt:lpstr>
      <vt:lpstr>Hands On: Markov Modeling</vt:lpstr>
      <vt:lpstr>Hands On: Markov Modeling</vt:lpstr>
      <vt:lpstr>Hands On: Markov Modeling</vt:lpstr>
      <vt:lpstr>Hands On: Markov Modeling</vt:lpstr>
      <vt:lpstr>Hands On: Markov Modeling</vt:lpstr>
      <vt:lpstr>Hands On: Markov Modeling</vt:lpstr>
      <vt:lpstr>Hands On: Markov Modeling</vt:lpstr>
      <vt:lpstr>Hands On: Markov Modeling</vt:lpstr>
      <vt:lpstr>Hands On: Markov Modeling</vt:lpstr>
      <vt:lpstr>Hands On: Markov Modeling</vt:lpstr>
      <vt:lpstr>Hands On: Markov Modeling</vt:lpstr>
      <vt:lpstr>Hands On: Markov Modeling</vt:lpstr>
      <vt:lpstr>Hands On: Markov Modeling</vt:lpstr>
      <vt:lpstr>Hands On: Markov Modeling</vt:lpstr>
      <vt:lpstr>Hands On: Markov Modeling</vt:lpstr>
      <vt:lpstr>Markov Model - Prediction </vt:lpstr>
      <vt:lpstr>Markov Model - Prediction</vt:lpstr>
      <vt:lpstr>Markov Model - Results</vt:lpstr>
      <vt:lpstr>Markov Model - Validation</vt:lpstr>
      <vt:lpstr>Markov Model - Importance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Slide Set: Analytics</dc:title>
  <dc:creator>Windows User</dc:creator>
  <cp:lastModifiedBy>Amy</cp:lastModifiedBy>
  <cp:revision>130</cp:revision>
  <cp:lastPrinted>2013-07-17T18:30:15Z</cp:lastPrinted>
  <dcterms:created xsi:type="dcterms:W3CDTF">2014-05-02T01:59:00Z</dcterms:created>
  <dcterms:modified xsi:type="dcterms:W3CDTF">2015-09-01T18:07:07Z</dcterms:modified>
</cp:coreProperties>
</file>