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26"/>
  </p:notesMasterIdLst>
  <p:sldIdLst>
    <p:sldId id="261" r:id="rId6"/>
    <p:sldId id="262" r:id="rId7"/>
    <p:sldId id="322" r:id="rId8"/>
    <p:sldId id="323" r:id="rId9"/>
    <p:sldId id="324" r:id="rId10"/>
    <p:sldId id="325" r:id="rId11"/>
    <p:sldId id="329" r:id="rId12"/>
    <p:sldId id="327" r:id="rId13"/>
    <p:sldId id="330" r:id="rId14"/>
    <p:sldId id="333" r:id="rId15"/>
    <p:sldId id="332" r:id="rId16"/>
    <p:sldId id="334" r:id="rId17"/>
    <p:sldId id="336" r:id="rId18"/>
    <p:sldId id="337" r:id="rId19"/>
    <p:sldId id="338" r:id="rId20"/>
    <p:sldId id="339" r:id="rId21"/>
    <p:sldId id="340" r:id="rId22"/>
    <p:sldId id="341" r:id="rId23"/>
    <p:sldId id="343" r:id="rId24"/>
    <p:sldId id="342"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00B6B4"/>
    <a:srgbClr val="007D91"/>
    <a:srgbClr val="3D2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4727"/>
  </p:normalViewPr>
  <p:slideViewPr>
    <p:cSldViewPr snapToGrid="0" snapToObjects="1">
      <p:cViewPr varScale="1">
        <p:scale>
          <a:sx n="135" d="100"/>
          <a:sy n="135" d="100"/>
        </p:scale>
        <p:origin x="2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xfrm>
            <a:off x="1143000" y="685800"/>
            <a:ext cx="4572000" cy="3429000"/>
          </a:xfrm>
          <a:prstGeom prst="rect">
            <a:avLst/>
          </a:prstGeom>
        </p:spPr>
        <p:txBody>
          <a:bodyPr/>
          <a:lstStyle/>
          <a:p>
            <a:endParaRPr/>
          </a:p>
        </p:txBody>
      </p:sp>
      <p:sp>
        <p:nvSpPr>
          <p:cNvPr id="211" name="Shape 2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6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17485"/>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B6B4"/>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0" name="Graphic 12" descr="Graphic 12">
            <a:extLst>
              <a:ext uri="{FF2B5EF4-FFF2-40B4-BE49-F238E27FC236}">
                <a16:creationId xmlns:a16="http://schemas.microsoft.com/office/drawing/2014/main" id="{908B921B-D07B-2042-ACB5-D13D4DBD86F3}"/>
              </a:ext>
            </a:extLst>
          </p:cNvPr>
          <p:cNvPicPr>
            <a:picLocks noChangeAspect="1"/>
          </p:cNvPicPr>
          <p:nvPr userDrawn="1"/>
        </p:nvPicPr>
        <p:blipFill>
          <a:blip r:embed="rId2"/>
          <a:srcRect l="42432" t="40784" r="41476" b="41419"/>
          <a:stretch>
            <a:fillRect/>
          </a:stretch>
        </p:blipFill>
        <p:spPr>
          <a:xfrm>
            <a:off x="11351687" y="285693"/>
            <a:ext cx="534810" cy="591473"/>
          </a:xfrm>
          <a:prstGeom prst="rect">
            <a:avLst/>
          </a:prstGeom>
          <a:ln w="12700">
            <a:miter lim="400000"/>
          </a:ln>
        </p:spPr>
      </p:pic>
    </p:spTree>
    <p:extLst>
      <p:ext uri="{BB962C8B-B14F-4D97-AF65-F5344CB8AC3E}">
        <p14:creationId xmlns:p14="http://schemas.microsoft.com/office/powerpoint/2010/main" val="324522799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350037"/>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7D91"/>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0" name="Picture 12" descr="Picture 12">
            <a:extLst>
              <a:ext uri="{FF2B5EF4-FFF2-40B4-BE49-F238E27FC236}">
                <a16:creationId xmlns:a16="http://schemas.microsoft.com/office/drawing/2014/main" id="{962F03CC-4E01-0241-9844-61762D1509D1}"/>
              </a:ext>
            </a:extLst>
          </p:cNvPr>
          <p:cNvPicPr>
            <a:picLocks noChangeAspect="1"/>
          </p:cNvPicPr>
          <p:nvPr userDrawn="1"/>
        </p:nvPicPr>
        <p:blipFill>
          <a:blip r:embed="rId2"/>
          <a:stretch>
            <a:fillRect/>
          </a:stretch>
        </p:blipFill>
        <p:spPr>
          <a:xfrm>
            <a:off x="11391252" y="375138"/>
            <a:ext cx="429266" cy="429265"/>
          </a:xfrm>
          <a:prstGeom prst="rect">
            <a:avLst/>
          </a:prstGeom>
          <a:ln w="12700">
            <a:miter lim="400000"/>
          </a:ln>
        </p:spPr>
      </p:pic>
    </p:spTree>
    <p:extLst>
      <p:ext uri="{BB962C8B-B14F-4D97-AF65-F5344CB8AC3E}">
        <p14:creationId xmlns:p14="http://schemas.microsoft.com/office/powerpoint/2010/main" val="43670187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Blank copy 3">
    <p:spTree>
      <p:nvGrpSpPr>
        <p:cNvPr id="1" name=""/>
        <p:cNvGrpSpPr/>
        <p:nvPr/>
      </p:nvGrpSpPr>
      <p:grpSpPr>
        <a:xfrm>
          <a:off x="0" y="0"/>
          <a:ext cx="0" cy="0"/>
          <a:chOff x="0" y="0"/>
          <a:chExt cx="0" cy="0"/>
        </a:xfrm>
      </p:grpSpPr>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7D91"/>
                </a:solidFill>
                <a:latin typeface="Champion-HTF-Middleweight"/>
                <a:ea typeface="Champion-HTF-Middleweight"/>
                <a:cs typeface="Champion-HTF-Middleweight"/>
                <a:sym typeface="Champion-HTF-Middleweight"/>
              </a:defRPr>
            </a:lvl1pPr>
          </a:lstStyle>
          <a:p>
            <a:r>
              <a:rPr lang="en-GB"/>
              <a:t>Click to edit Master title style</a:t>
            </a:r>
            <a:endParaRPr/>
          </a:p>
        </p:txBody>
      </p:sp>
      <p:pic>
        <p:nvPicPr>
          <p:cNvPr id="14" name="Picture 12" descr="Picture 12">
            <a:extLst>
              <a:ext uri="{FF2B5EF4-FFF2-40B4-BE49-F238E27FC236}">
                <a16:creationId xmlns:a16="http://schemas.microsoft.com/office/drawing/2014/main" id="{3371F59E-6BC7-6E4F-9D3E-90DA566E80EE}"/>
              </a:ext>
            </a:extLst>
          </p:cNvPr>
          <p:cNvPicPr>
            <a:picLocks noChangeAspect="1"/>
          </p:cNvPicPr>
          <p:nvPr userDrawn="1"/>
        </p:nvPicPr>
        <p:blipFill>
          <a:blip r:embed="rId2"/>
          <a:stretch>
            <a:fillRect/>
          </a:stretch>
        </p:blipFill>
        <p:spPr>
          <a:xfrm>
            <a:off x="11391252" y="375138"/>
            <a:ext cx="429266" cy="429265"/>
          </a:xfrm>
          <a:prstGeom prst="rect">
            <a:avLst/>
          </a:prstGeom>
          <a:ln w="12700">
            <a:miter lim="400000"/>
          </a:ln>
        </p:spPr>
      </p:pic>
    </p:spTree>
    <p:extLst>
      <p:ext uri="{BB962C8B-B14F-4D97-AF65-F5344CB8AC3E}">
        <p14:creationId xmlns:p14="http://schemas.microsoft.com/office/powerpoint/2010/main" val="74331093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statement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B76749-56EB-0546-A730-985DE585C1EB}"/>
              </a:ext>
            </a:extLst>
          </p:cNvPr>
          <p:cNvPicPr>
            <a:picLocks noChangeAspect="1"/>
          </p:cNvPicPr>
          <p:nvPr userDrawn="1"/>
        </p:nvPicPr>
        <p:blipFill>
          <a:blip r:embed="rId2"/>
          <a:stretch>
            <a:fillRect/>
          </a:stretch>
        </p:blipFill>
        <p:spPr>
          <a:xfrm>
            <a:off x="0" y="0"/>
            <a:ext cx="4769572" cy="6858000"/>
          </a:xfrm>
          <a:prstGeom prst="rect">
            <a:avLst/>
          </a:prstGeom>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052647" y="1843950"/>
            <a:ext cx="6833850" cy="3170099"/>
          </a:xfrm>
        </p:spPr>
        <p:txBody>
          <a:bodyPr/>
          <a:lstStyle>
            <a:lvl1pPr algn="ctr">
              <a:defRPr kumimoji="0" lang="en-US" sz="5000" b="0" i="0" u="none" strike="noStrike" kern="1200" cap="none" spc="0" normalizeH="0" baseline="0" dirty="0" smtClean="0">
                <a:ln>
                  <a:noFill/>
                </a:ln>
                <a:solidFill>
                  <a:srgbClr val="3D2462"/>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62739866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DIvider copy">
    <p:bg>
      <p:bgPr>
        <a:solidFill>
          <a:srgbClr val="3D2462"/>
        </a:solidFill>
        <a:effectLst/>
      </p:bgPr>
    </p:bg>
    <p:spTree>
      <p:nvGrpSpPr>
        <p:cNvPr id="1" name=""/>
        <p:cNvGrpSpPr/>
        <p:nvPr/>
      </p:nvGrpSpPr>
      <p:grpSpPr>
        <a:xfrm>
          <a:off x="0" y="0"/>
          <a:ext cx="0" cy="0"/>
          <a:chOff x="0" y="0"/>
          <a:chExt cx="0" cy="0"/>
        </a:xfrm>
      </p:grpSpPr>
      <p:sp>
        <p:nvSpPr>
          <p:cNvPr id="80" name="Title Text"/>
          <p:cNvSpPr txBox="1">
            <a:spLocks noGrp="1"/>
          </p:cNvSpPr>
          <p:nvPr>
            <p:ph type="title"/>
          </p:nvPr>
        </p:nvSpPr>
        <p:spPr>
          <a:xfrm>
            <a:off x="3861365" y="3171617"/>
            <a:ext cx="4469270" cy="891954"/>
          </a:xfrm>
          <a:prstGeom prst="rect">
            <a:avLst/>
          </a:prstGeom>
        </p:spPr>
        <p:txBody>
          <a:bodyPr/>
          <a:lstStyle>
            <a:lvl1pPr algn="ctr">
              <a:defRPr sz="4000">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273232875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Blank copy 3">
    <p:spTree>
      <p:nvGrpSpPr>
        <p:cNvPr id="1" name=""/>
        <p:cNvGrpSpPr/>
        <p:nvPr/>
      </p:nvGrpSpPr>
      <p:grpSpPr>
        <a:xfrm>
          <a:off x="0" y="0"/>
          <a:ext cx="0" cy="0"/>
          <a:chOff x="0" y="0"/>
          <a:chExt cx="0" cy="0"/>
        </a:xfrm>
      </p:grpSpPr>
      <p:pic>
        <p:nvPicPr>
          <p:cNvPr id="13" name="Graphic 12" descr="Graphic 12">
            <a:extLst>
              <a:ext uri="{FF2B5EF4-FFF2-40B4-BE49-F238E27FC236}">
                <a16:creationId xmlns:a16="http://schemas.microsoft.com/office/drawing/2014/main" id="{650415F1-6ED1-3D41-8853-054BCE39D216}"/>
              </a:ext>
            </a:extLst>
          </p:cNvPr>
          <p:cNvPicPr>
            <a:picLocks noChangeAspect="1"/>
          </p:cNvPicPr>
          <p:nvPr userDrawn="1"/>
        </p:nvPicPr>
        <p:blipFill>
          <a:blip r:embed="rId2"/>
          <a:srcRect l="42432" t="40784" r="41476" b="41419"/>
          <a:stretch>
            <a:fillRect/>
          </a:stretch>
        </p:blipFill>
        <p:spPr>
          <a:xfrm>
            <a:off x="11351687" y="285693"/>
            <a:ext cx="534810" cy="591473"/>
          </a:xfrm>
          <a:prstGeom prst="rect">
            <a:avLst/>
          </a:prstGeom>
          <a:ln w="12700">
            <a:miter lim="400000"/>
          </a:ln>
        </p:spPr>
      </p:pic>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B6B4"/>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15390074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tatement slide">
    <p:spTree>
      <p:nvGrpSpPr>
        <p:cNvPr id="1" name=""/>
        <p:cNvGrpSpPr/>
        <p:nvPr/>
      </p:nvGrpSpPr>
      <p:grpSpPr>
        <a:xfrm>
          <a:off x="0" y="0"/>
          <a:ext cx="0" cy="0"/>
          <a:chOff x="0" y="0"/>
          <a:chExt cx="0" cy="0"/>
        </a:xfrm>
      </p:grpSpPr>
      <p:pic>
        <p:nvPicPr>
          <p:cNvPr id="6" name="Picture 2" descr="Picture 2">
            <a:extLst>
              <a:ext uri="{FF2B5EF4-FFF2-40B4-BE49-F238E27FC236}">
                <a16:creationId xmlns:a16="http://schemas.microsoft.com/office/drawing/2014/main" id="{3A0A3C91-064C-634F-8EA2-4AB10ABE8EF6}"/>
              </a:ext>
            </a:extLst>
          </p:cNvPr>
          <p:cNvPicPr>
            <a:picLocks noChangeAspect="1"/>
          </p:cNvPicPr>
          <p:nvPr userDrawn="1"/>
        </p:nvPicPr>
        <p:blipFill>
          <a:blip r:embed="rId2"/>
          <a:stretch>
            <a:fillRect/>
          </a:stretch>
        </p:blipFill>
        <p:spPr>
          <a:xfrm>
            <a:off x="-1" y="0"/>
            <a:ext cx="12214621" cy="6858000"/>
          </a:xfrm>
          <a:prstGeom prst="rect">
            <a:avLst/>
          </a:prstGeom>
          <a:ln w="12700">
            <a:miter lim="400000"/>
          </a:ln>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314802" y="1720840"/>
            <a:ext cx="6206638" cy="3751262"/>
          </a:xfrm>
        </p:spPr>
        <p:txBody>
          <a:bodyPr/>
          <a:lstStyle>
            <a:lvl1pPr>
              <a:defRPr kumimoji="0" lang="en-US" sz="5400" b="0" i="0" u="none" strike="noStrike" kern="1200" cap="none" spc="0" normalizeH="0" baseline="0" noProof="0" dirty="0">
                <a:ln>
                  <a:noFill/>
                </a:ln>
                <a:solidFill>
                  <a:prstClr val="white"/>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5996816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Slide copy">
    <p:spTree>
      <p:nvGrpSpPr>
        <p:cNvPr id="1" name=""/>
        <p:cNvGrpSpPr/>
        <p:nvPr/>
      </p:nvGrpSpPr>
      <p:grpSpPr>
        <a:xfrm>
          <a:off x="0" y="0"/>
          <a:ext cx="0" cy="0"/>
          <a:chOff x="0" y="0"/>
          <a:chExt cx="0" cy="0"/>
        </a:xfrm>
      </p:grpSpPr>
      <p:pic>
        <p:nvPicPr>
          <p:cNvPr id="68" name="Picture 2" descr="Picture 2"/>
          <p:cNvPicPr>
            <a:picLocks noChangeAspect="1"/>
          </p:cNvPicPr>
          <p:nvPr/>
        </p:nvPicPr>
        <p:blipFill>
          <a:blip r:embed="rId2"/>
          <a:srcRect l="65" r="65"/>
          <a:stretch>
            <a:fillRect/>
          </a:stretch>
        </p:blipFill>
        <p:spPr>
          <a:xfrm>
            <a:off x="-11311" y="0"/>
            <a:ext cx="12214621" cy="6858000"/>
          </a:xfrm>
          <a:prstGeom prst="rect">
            <a:avLst/>
          </a:prstGeom>
          <a:ln w="12700">
            <a:miter lim="400000"/>
          </a:ln>
        </p:spPr>
      </p:pic>
      <p:sp>
        <p:nvSpPr>
          <p:cNvPr id="69" name="Title Text"/>
          <p:cNvSpPr txBox="1">
            <a:spLocks noGrp="1"/>
          </p:cNvSpPr>
          <p:nvPr>
            <p:ph type="title"/>
          </p:nvPr>
        </p:nvSpPr>
        <p:spPr>
          <a:prstGeom prst="rect">
            <a:avLst/>
          </a:prstGeom>
        </p:spPr>
        <p:txBody>
          <a:bodyPr/>
          <a:lstStyle/>
          <a:p>
            <a:r>
              <a:rPr lang="en-GB"/>
              <a:t>Click to edit Master title style</a:t>
            </a:r>
            <a:endParaRPr dirty="0"/>
          </a:p>
        </p:txBody>
      </p:sp>
      <p:pic>
        <p:nvPicPr>
          <p:cNvPr id="70" name="Graphic 8" descr="Graphic 8"/>
          <p:cNvPicPr>
            <a:picLocks noChangeAspect="1"/>
          </p:cNvPicPr>
          <p:nvPr/>
        </p:nvPicPr>
        <p:blipFill>
          <a:blip r:embed="rId3"/>
          <a:srcRect l="25112" t="43704" r="26295" b="42815"/>
          <a:stretch>
            <a:fillRect/>
          </a:stretch>
        </p:blipFill>
        <p:spPr>
          <a:xfrm>
            <a:off x="6833991" y="4248732"/>
            <a:ext cx="4497668" cy="1247829"/>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Blank copy 3">
    <p:spTree>
      <p:nvGrpSpPr>
        <p:cNvPr id="1" name=""/>
        <p:cNvGrpSpPr/>
        <p:nvPr/>
      </p:nvGrpSpPr>
      <p:grpSpPr>
        <a:xfrm>
          <a:off x="0" y="0"/>
          <a:ext cx="0" cy="0"/>
          <a:chOff x="0" y="0"/>
          <a:chExt cx="0" cy="0"/>
        </a:xfrm>
      </p:grpSpPr>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105" name="Body Level One…"/>
          <p:cNvSpPr txBox="1">
            <a:spLocks noGrp="1"/>
          </p:cNvSpPr>
          <p:nvPr>
            <p:ph type="body" idx="1"/>
          </p:nvPr>
        </p:nvSpPr>
        <p:spPr>
          <a:xfrm>
            <a:off x="723552" y="2349169"/>
            <a:ext cx="10257216" cy="3291840"/>
          </a:xfrm>
          <a:prstGeom prst="rect">
            <a:avLst/>
          </a:prstGeom>
        </p:spPr>
        <p:txBody>
          <a:bodyPr numCol="2" spcCol="576640">
            <a:noAutofit/>
          </a:bodyPr>
          <a:lstStyle>
            <a:lvl1pPr marL="0" indent="0">
              <a:lnSpc>
                <a:spcPct val="100000"/>
              </a:lnSpc>
              <a:buSzTx/>
              <a:buFontTx/>
              <a:buNone/>
              <a:defRPr sz="1100">
                <a:solidFill>
                  <a:srgbClr val="737373"/>
                </a:solidFill>
                <a:latin typeface="Archivo Regular"/>
                <a:ea typeface="Archivo Regular"/>
                <a:cs typeface="Archivo Regular"/>
                <a:sym typeface="Archivo Regular"/>
              </a:defRPr>
            </a:lvl1pPr>
            <a:lvl2pPr marL="0" indent="457200">
              <a:lnSpc>
                <a:spcPct val="100000"/>
              </a:lnSpc>
              <a:buSzTx/>
              <a:buFontTx/>
              <a:buNone/>
              <a:defRPr sz="1100">
                <a:solidFill>
                  <a:srgbClr val="737373"/>
                </a:solidFill>
                <a:latin typeface="Archivo Regular"/>
                <a:ea typeface="Archivo Regular"/>
                <a:cs typeface="Archivo Regular"/>
                <a:sym typeface="Archivo Regular"/>
              </a:defRPr>
            </a:lvl2pPr>
            <a:lvl3pPr marL="0" indent="914400">
              <a:lnSpc>
                <a:spcPct val="100000"/>
              </a:lnSpc>
              <a:buSzTx/>
              <a:buFontTx/>
              <a:buNone/>
              <a:defRPr sz="1100">
                <a:solidFill>
                  <a:srgbClr val="737373"/>
                </a:solidFill>
                <a:latin typeface="Archivo Regular"/>
                <a:ea typeface="Archivo Regular"/>
                <a:cs typeface="Archivo Regular"/>
                <a:sym typeface="Archivo Regular"/>
              </a:defRPr>
            </a:lvl3pPr>
            <a:lvl4pPr marL="0" indent="1371600">
              <a:lnSpc>
                <a:spcPct val="100000"/>
              </a:lnSpc>
              <a:buSzTx/>
              <a:buFontTx/>
              <a:buNone/>
              <a:defRPr sz="1100">
                <a:solidFill>
                  <a:srgbClr val="737373"/>
                </a:solidFill>
                <a:latin typeface="Archivo Regular"/>
                <a:ea typeface="Archivo Regular"/>
                <a:cs typeface="Archivo Regular"/>
                <a:sym typeface="Archivo Regular"/>
              </a:defRPr>
            </a:lvl4pPr>
            <a:lvl5pPr marL="0" indent="1828800">
              <a:lnSpc>
                <a:spcPct val="100000"/>
              </a:lnSpc>
              <a:buSzTx/>
              <a:buFontTx/>
              <a:buNone/>
              <a:defRPr sz="1100">
                <a:solidFill>
                  <a:srgbClr val="737373"/>
                </a:solidFill>
                <a:latin typeface="Archivo Regular"/>
                <a:ea typeface="Archivo Regular"/>
                <a:cs typeface="Archivo Regular"/>
                <a:sym typeface="Archivo Regul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07" name="Title Text"/>
          <p:cNvSpPr txBox="1">
            <a:spLocks noGrp="1"/>
          </p:cNvSpPr>
          <p:nvPr>
            <p:ph type="title"/>
          </p:nvPr>
        </p:nvSpPr>
        <p:spPr>
          <a:xfrm>
            <a:off x="723552" y="978434"/>
            <a:ext cx="3791833" cy="1214353"/>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slide">
    <p:spTree>
      <p:nvGrpSpPr>
        <p:cNvPr id="1" name=""/>
        <p:cNvGrpSpPr/>
        <p:nvPr/>
      </p:nvGrpSpPr>
      <p:grpSpPr>
        <a:xfrm>
          <a:off x="0" y="0"/>
          <a:ext cx="0" cy="0"/>
          <a:chOff x="0" y="0"/>
          <a:chExt cx="0" cy="0"/>
        </a:xfrm>
      </p:grpSpPr>
      <p:pic>
        <p:nvPicPr>
          <p:cNvPr id="116" name="Picture 2" descr="Picture 2"/>
          <p:cNvPicPr>
            <a:picLocks noChangeAspect="1"/>
          </p:cNvPicPr>
          <p:nvPr userDrawn="1"/>
        </p:nvPicPr>
        <p:blipFill>
          <a:blip r:embed="rId2"/>
          <a:srcRect l="65" r="65"/>
          <a:stretch>
            <a:fillRect/>
          </a:stretch>
        </p:blipFill>
        <p:spPr>
          <a:xfrm>
            <a:off x="-102" y="-114"/>
            <a:ext cx="12214824" cy="6858114"/>
          </a:xfrm>
          <a:prstGeom prst="rect">
            <a:avLst/>
          </a:prstGeom>
          <a:noFill/>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314802" y="1720840"/>
            <a:ext cx="6206638" cy="3751262"/>
          </a:xfrm>
        </p:spPr>
        <p:txBody>
          <a:bodyPr/>
          <a:lstStyle>
            <a:lvl1pPr>
              <a:defRPr kumimoji="0" lang="en-US" sz="5400" b="0" i="0" u="none" strike="noStrike" kern="1200" cap="none" spc="0" normalizeH="0" baseline="0" noProof="0" dirty="0">
                <a:ln>
                  <a:noFill/>
                </a:ln>
                <a:solidFill>
                  <a:prstClr val="white"/>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95034332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Blank copy 3">
    <p:spTree>
      <p:nvGrpSpPr>
        <p:cNvPr id="1" name=""/>
        <p:cNvGrpSpPr/>
        <p:nvPr/>
      </p:nvGrpSpPr>
      <p:grpSpPr>
        <a:xfrm>
          <a:off x="0" y="0"/>
          <a:ext cx="0" cy="0"/>
          <a:chOff x="0" y="0"/>
          <a:chExt cx="0" cy="0"/>
        </a:xfrm>
      </p:grpSpPr>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10969357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0"/>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Tree>
    <p:extLst>
      <p:ext uri="{BB962C8B-B14F-4D97-AF65-F5344CB8AC3E}">
        <p14:creationId xmlns:p14="http://schemas.microsoft.com/office/powerpoint/2010/main" val="154854602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tatement slid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052647" y="1843950"/>
            <a:ext cx="6833850" cy="3170099"/>
          </a:xfrm>
        </p:spPr>
        <p:txBody>
          <a:bodyPr/>
          <a:lstStyle>
            <a:lvl1pPr algn="ctr">
              <a:defRPr kumimoji="0" lang="en-US" sz="5000" b="0" i="0" u="none" strike="noStrike" kern="1200" cap="none" spc="0" normalizeH="0" baseline="0" dirty="0" smtClean="0">
                <a:ln>
                  <a:noFill/>
                </a:ln>
                <a:solidFill>
                  <a:srgbClr val="007D91"/>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pic>
        <p:nvPicPr>
          <p:cNvPr id="7" name="Picture 6">
            <a:extLst>
              <a:ext uri="{FF2B5EF4-FFF2-40B4-BE49-F238E27FC236}">
                <a16:creationId xmlns:a16="http://schemas.microsoft.com/office/drawing/2014/main" id="{804EA717-FF7D-EB46-8881-4A4293DD6AB3}"/>
              </a:ext>
            </a:extLst>
          </p:cNvPr>
          <p:cNvPicPr>
            <a:picLocks noChangeAspect="1"/>
          </p:cNvPicPr>
          <p:nvPr userDrawn="1"/>
        </p:nvPicPr>
        <p:blipFill>
          <a:blip r:embed="rId2"/>
          <a:stretch>
            <a:fillRect/>
          </a:stretch>
        </p:blipFill>
        <p:spPr>
          <a:xfrm>
            <a:off x="0" y="0"/>
            <a:ext cx="4769572" cy="6858000"/>
          </a:xfrm>
          <a:prstGeom prst="rect">
            <a:avLst/>
          </a:prstGeom>
        </p:spPr>
      </p:pic>
    </p:spTree>
    <p:extLst>
      <p:ext uri="{BB962C8B-B14F-4D97-AF65-F5344CB8AC3E}">
        <p14:creationId xmlns:p14="http://schemas.microsoft.com/office/powerpoint/2010/main" val="201260457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15"/>
          <a:stretch>
            <a:fillRect/>
          </a:stretch>
        </p:blipFill>
        <p:spPr>
          <a:xfrm>
            <a:off x="-1" y="0"/>
            <a:ext cx="12214621" cy="6858000"/>
          </a:xfrm>
          <a:prstGeom prst="rect">
            <a:avLst/>
          </a:prstGeom>
          <a:ln w="12700">
            <a:miter lim="400000"/>
          </a:ln>
        </p:spPr>
      </p:pic>
      <p:sp>
        <p:nvSpPr>
          <p:cNvPr id="3" name="Title Text"/>
          <p:cNvSpPr txBox="1">
            <a:spLocks noGrp="1"/>
          </p:cNvSpPr>
          <p:nvPr>
            <p:ph type="title"/>
          </p:nvPr>
        </p:nvSpPr>
        <p:spPr>
          <a:xfrm>
            <a:off x="8688878" y="5475795"/>
            <a:ext cx="3158839" cy="269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rPr dirty="0"/>
              <a:t>Title Text</a:t>
            </a:r>
          </a:p>
        </p:txBody>
      </p:sp>
      <p:pic>
        <p:nvPicPr>
          <p:cNvPr id="4" name="Graphic 9" descr="Graphic 9"/>
          <p:cNvPicPr>
            <a:picLocks noChangeAspect="1"/>
          </p:cNvPicPr>
          <p:nvPr/>
        </p:nvPicPr>
        <p:blipFill>
          <a:blip r:embed="rId16"/>
          <a:srcRect l="24522" t="43500" r="26693" b="42980"/>
          <a:stretch>
            <a:fillRect/>
          </a:stretch>
        </p:blipFill>
        <p:spPr>
          <a:xfrm>
            <a:off x="6783190" y="4227968"/>
            <a:ext cx="4503376" cy="1247828"/>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90" r:id="rId1"/>
    <p:sldLayoutId id="2147483686" r:id="rId2"/>
    <p:sldLayoutId id="2147483683" r:id="rId3"/>
    <p:sldLayoutId id="2147483654" r:id="rId4"/>
    <p:sldLayoutId id="2147483657" r:id="rId5"/>
    <p:sldLayoutId id="2147483682" r:id="rId6"/>
    <p:sldLayoutId id="2147483680" r:id="rId7"/>
    <p:sldLayoutId id="2147483681" r:id="rId8"/>
    <p:sldLayoutId id="2147483684" r:id="rId9"/>
    <p:sldLayoutId id="2147483689" r:id="rId10"/>
    <p:sldLayoutId id="2147483687" r:id="rId11"/>
    <p:sldLayoutId id="2147483685" r:id="rId12"/>
    <p:sldLayoutId id="2147483691" r:id="rId13"/>
  </p:sldLayoutIdLst>
  <p:transition spd="med"/>
  <p:hf hdr="0" ftr="0" dt="0"/>
  <p:txStyles>
    <p:titleStyle>
      <a:lvl1pPr marL="0" marR="0" indent="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1pPr>
      <a:lvl2pPr marL="0" marR="0" indent="4572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2pPr>
      <a:lvl3pPr marL="0" marR="0" indent="9144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3pPr>
      <a:lvl4pPr marL="0" marR="0" indent="13716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4pPr>
      <a:lvl5pPr marL="0" marR="0" indent="18288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5pPr>
      <a:lvl6pPr marL="0" marR="0" indent="22860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6pPr>
      <a:lvl7pPr marL="0" marR="0" indent="27432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7pPr>
      <a:lvl8pPr marL="0" marR="0" indent="32004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8pPr>
      <a:lvl9pPr marL="0" marR="0" indent="36576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www.manning.com/books/functional-programming-in-scala" TargetMode="External"/><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s://underscore.io/books/scala-with-cat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7487E9-D09B-6846-A292-C3561D7CC261}"/>
              </a:ext>
            </a:extLst>
          </p:cNvPr>
          <p:cNvSpPr>
            <a:spLocks noGrp="1"/>
          </p:cNvSpPr>
          <p:nvPr>
            <p:ph type="sldNum" sz="quarter" idx="4294967295"/>
          </p:nvPr>
        </p:nvSpPr>
        <p:spPr>
          <a:xfrm>
            <a:off x="11521440" y="6458711"/>
            <a:ext cx="365057" cy="180341"/>
          </a:xfrm>
          <a:prstGeom prst="rect">
            <a:avLst/>
          </a:prstGeom>
        </p:spPr>
        <p:txBody>
          <a:bodyPr/>
          <a:lstStyle/>
          <a:p>
            <a:fld id="{86CB4B4D-7CA3-9044-876B-883B54F8677D}" type="slidenum">
              <a:rPr lang="en-US" smtClean="0"/>
              <a:pPr/>
              <a:t>1</a:t>
            </a:fld>
            <a:endParaRPr lang="en-US"/>
          </a:p>
        </p:txBody>
      </p:sp>
      <p:sp>
        <p:nvSpPr>
          <p:cNvPr id="4" name="Title 3">
            <a:extLst>
              <a:ext uri="{FF2B5EF4-FFF2-40B4-BE49-F238E27FC236}">
                <a16:creationId xmlns:a16="http://schemas.microsoft.com/office/drawing/2014/main" id="{0D39D03C-B686-4E4F-B3DA-1D739466EF0F}"/>
              </a:ext>
            </a:extLst>
          </p:cNvPr>
          <p:cNvSpPr>
            <a:spLocks noGrp="1"/>
          </p:cNvSpPr>
          <p:nvPr>
            <p:ph type="title"/>
          </p:nvPr>
        </p:nvSpPr>
        <p:spPr/>
        <p:txBody>
          <a:bodyPr/>
          <a:lstStyle/>
          <a:p>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753710"/>
            <a:ext cx="10257215" cy="956442"/>
          </a:xfrm>
        </p:spPr>
        <p:txBody>
          <a:bodyPr/>
          <a:lstStyle/>
          <a:p>
            <a:pPr algn="ctr"/>
            <a:r>
              <a:rPr lang="en-US" dirty="0" err="1"/>
              <a:t>OptionUsage</a:t>
            </a:r>
            <a:r>
              <a:rPr lang="en-US" dirty="0"/>
              <a:t> example</a:t>
            </a:r>
            <a:br>
              <a:rPr lang="en-US"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304115523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978434"/>
            <a:ext cx="10257215" cy="593191"/>
          </a:xfrm>
        </p:spPr>
        <p:txBody>
          <a:bodyPr/>
          <a:lstStyle/>
          <a:p>
            <a:pPr algn="ctr"/>
            <a:r>
              <a:rPr lang="en-US" dirty="0"/>
              <a:t>Difference between “Option[A]” and “Option”</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824860"/>
            <a:ext cx="10256838" cy="4260630"/>
          </a:xfrm>
        </p:spPr>
        <p:txBody>
          <a:bodyPr numCol="1"/>
          <a:lstStyle/>
          <a:p>
            <a:pPr marL="342900" indent="-342900">
              <a:buFont typeface="Arial" panose="020B0604020202020204" pitchFamily="34" charset="0"/>
              <a:buChar char="•"/>
            </a:pPr>
            <a:r>
              <a:rPr lang="en-AU" sz="2400" dirty="0"/>
              <a:t>Option[A] is the </a:t>
            </a:r>
            <a:r>
              <a:rPr lang="en-AU" sz="2400" b="1" dirty="0"/>
              <a:t>type</a:t>
            </a:r>
            <a:r>
              <a:rPr lang="en-AU" sz="2400" dirty="0"/>
              <a:t>, Option[Int] and Option[String] are 2 different types</a:t>
            </a:r>
          </a:p>
          <a:p>
            <a:pPr marL="342900" indent="-342900">
              <a:buFont typeface="Arial" panose="020B0604020202020204" pitchFamily="34" charset="0"/>
              <a:buChar char="•"/>
            </a:pPr>
            <a:r>
              <a:rPr lang="en-AU" sz="2400" dirty="0"/>
              <a:t>Option[Int] possible values (aka data) - Some(1), Some(99), None</a:t>
            </a:r>
          </a:p>
          <a:p>
            <a:pPr marL="342900" indent="-342900">
              <a:buFont typeface="Arial" panose="020B0604020202020204" pitchFamily="34" charset="0"/>
              <a:buChar char="•"/>
            </a:pPr>
            <a:r>
              <a:rPr lang="en-AU" sz="2400" dirty="0"/>
              <a:t>Option[String] possible values - Some(“a”), Some(“99”), None</a:t>
            </a:r>
          </a:p>
          <a:p>
            <a:pPr marL="342900" indent="-342900">
              <a:buFont typeface="Arial" panose="020B0604020202020204" pitchFamily="34" charset="0"/>
              <a:buChar char="•"/>
            </a:pPr>
            <a:r>
              <a:rPr lang="en-AU" sz="2400" dirty="0"/>
              <a:t>Option is the </a:t>
            </a:r>
            <a:r>
              <a:rPr lang="en-AU" sz="2400" b="1" dirty="0"/>
              <a:t>type constructor</a:t>
            </a:r>
            <a:r>
              <a:rPr lang="en-AU" sz="2400" dirty="0"/>
              <a:t>, uses a given type argument to produce another type</a:t>
            </a:r>
          </a:p>
          <a:p>
            <a:pPr marL="342900" indent="-342900">
              <a:buFont typeface="Arial" panose="020B0604020202020204" pitchFamily="34" charset="0"/>
              <a:buChar char="•"/>
            </a:pPr>
            <a:r>
              <a:rPr lang="en-AU" sz="2400" dirty="0"/>
              <a:t>From a non-programmatic view, Option is adding a </a:t>
            </a:r>
            <a:r>
              <a:rPr lang="en-AU" sz="2400" b="1" dirty="0"/>
              <a:t>context</a:t>
            </a:r>
            <a:r>
              <a:rPr lang="en-AU" sz="2400" dirty="0"/>
              <a:t> to a type, in this case the context is the type’s value is </a:t>
            </a:r>
            <a:r>
              <a:rPr lang="en-AU" sz="2400" b="1" dirty="0"/>
              <a:t>optional</a:t>
            </a:r>
            <a:endParaRPr lang="en-AU" sz="2400" dirty="0"/>
          </a:p>
          <a:p>
            <a:pPr marL="342900" indent="-342900">
              <a:buFont typeface="Arial" panose="020B0604020202020204" pitchFamily="34" charset="0"/>
              <a:buChar char="•"/>
            </a:pPr>
            <a:endParaRPr lang="en-AU" sz="2400" dirty="0"/>
          </a:p>
          <a:p>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191408597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753710"/>
            <a:ext cx="10257215" cy="956442"/>
          </a:xfrm>
        </p:spPr>
        <p:txBody>
          <a:bodyPr/>
          <a:lstStyle/>
          <a:p>
            <a:pPr algn="ctr"/>
            <a:r>
              <a:rPr lang="en-US" dirty="0"/>
              <a:t>Concept of Algebraic Data Type</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8072042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13390" y="488731"/>
            <a:ext cx="10257215" cy="1266497"/>
          </a:xfrm>
        </p:spPr>
        <p:txBody>
          <a:bodyPr/>
          <a:lstStyle/>
          <a:p>
            <a:pPr algn="ctr"/>
            <a:r>
              <a:rPr lang="en-US" dirty="0"/>
              <a:t>Data (aka value) can be</a:t>
            </a:r>
            <a:br>
              <a:rPr lang="en-US" dirty="0"/>
            </a:br>
            <a:r>
              <a:rPr lang="en-US" dirty="0"/>
              <a:t>pattern matched</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755228"/>
            <a:ext cx="10256838" cy="4330261"/>
          </a:xfrm>
        </p:spPr>
        <p:txBody>
          <a:bodyPr numCol="1"/>
          <a:lstStyle/>
          <a:p>
            <a:r>
              <a:rPr lang="en-AU" sz="2400" dirty="0"/>
              <a:t>sealed trait </a:t>
            </a:r>
            <a:r>
              <a:rPr lang="en-AU" sz="2400" b="1" dirty="0"/>
              <a:t>Option[A]</a:t>
            </a:r>
          </a:p>
          <a:p>
            <a:r>
              <a:rPr lang="en-AU" sz="2400" dirty="0"/>
              <a:t>case class </a:t>
            </a:r>
            <a:r>
              <a:rPr lang="en-AU" sz="2400" b="1" dirty="0"/>
              <a:t>Some[A]</a:t>
            </a:r>
            <a:r>
              <a:rPr lang="en-AU" sz="2400" dirty="0"/>
              <a:t>(value: </a:t>
            </a:r>
            <a:r>
              <a:rPr lang="en-AU" sz="2400" b="1" dirty="0"/>
              <a:t>A</a:t>
            </a:r>
            <a:r>
              <a:rPr lang="en-AU" sz="2400" dirty="0"/>
              <a:t>) extends </a:t>
            </a:r>
            <a:r>
              <a:rPr lang="en-AU" sz="2400" b="1" dirty="0"/>
              <a:t>Option[A]</a:t>
            </a:r>
          </a:p>
          <a:p>
            <a:r>
              <a:rPr lang="en-AU" sz="2400" dirty="0"/>
              <a:t>case object </a:t>
            </a:r>
            <a:r>
              <a:rPr lang="en-AU" sz="2400" b="1" dirty="0"/>
              <a:t>None</a:t>
            </a:r>
            <a:r>
              <a:rPr lang="en-AU" sz="2400" dirty="0"/>
              <a:t> extends </a:t>
            </a:r>
            <a:r>
              <a:rPr lang="en-AU" sz="2400" b="1" dirty="0"/>
              <a:t>Option[Nothing]</a:t>
            </a:r>
          </a:p>
          <a:p>
            <a:endParaRPr lang="en-AU" sz="2400" dirty="0"/>
          </a:p>
          <a:p>
            <a:r>
              <a:rPr lang="en-AU" sz="2400" dirty="0"/>
              <a:t>def </a:t>
            </a:r>
            <a:r>
              <a:rPr lang="en-AU" sz="2400" dirty="0" err="1"/>
              <a:t>func</a:t>
            </a:r>
            <a:r>
              <a:rPr lang="en-AU" sz="2400" dirty="0"/>
              <a:t>(name: String, party: </a:t>
            </a:r>
            <a:r>
              <a:rPr lang="en-AU" sz="2400" b="1" dirty="0"/>
              <a:t>Option[String]</a:t>
            </a:r>
            <a:r>
              <a:rPr lang="en-AU" sz="2400" dirty="0"/>
              <a:t>): String =</a:t>
            </a:r>
          </a:p>
          <a:p>
            <a:r>
              <a:rPr lang="en-AU" sz="2400" dirty="0"/>
              <a:t>    party </a:t>
            </a:r>
            <a:r>
              <a:rPr lang="en-AU" sz="2400" b="1" dirty="0"/>
              <a:t>match</a:t>
            </a:r>
            <a:r>
              <a:rPr lang="en-AU" sz="2400" dirty="0"/>
              <a:t> {</a:t>
            </a:r>
          </a:p>
          <a:p>
            <a:r>
              <a:rPr lang="en-AU" sz="2400" dirty="0"/>
              <a:t>      case </a:t>
            </a:r>
            <a:r>
              <a:rPr lang="en-AU" sz="2400" b="1" dirty="0"/>
              <a:t>None</a:t>
            </a:r>
            <a:r>
              <a:rPr lang="en-AU" sz="2400" dirty="0"/>
              <a:t> =&gt; </a:t>
            </a:r>
            <a:r>
              <a:rPr lang="en-AU" sz="2400" dirty="0" err="1"/>
              <a:t>s"$name</a:t>
            </a:r>
            <a:r>
              <a:rPr lang="en-AU" sz="2400" dirty="0"/>
              <a:t> is independent candidate”</a:t>
            </a:r>
          </a:p>
          <a:p>
            <a:r>
              <a:rPr lang="en-AU" sz="2400" dirty="0"/>
              <a:t>      case </a:t>
            </a:r>
            <a:r>
              <a:rPr lang="en-AU" sz="2400" b="1" dirty="0"/>
              <a:t>Some(party)</a:t>
            </a:r>
            <a:r>
              <a:rPr lang="en-AU" sz="2400" dirty="0"/>
              <a:t> =&gt; </a:t>
            </a:r>
            <a:r>
              <a:rPr lang="en-AU" sz="2400" dirty="0" err="1"/>
              <a:t>s"$name</a:t>
            </a:r>
            <a:r>
              <a:rPr lang="en-AU" sz="2400" dirty="0"/>
              <a:t> represent the $party party"</a:t>
            </a:r>
          </a:p>
          <a:p>
            <a:r>
              <a:rPr lang="en-AU" sz="2400" dirty="0"/>
              <a:t>    }</a:t>
            </a:r>
          </a:p>
        </p:txBody>
      </p:sp>
    </p:spTree>
    <p:extLst>
      <p:ext uri="{BB962C8B-B14F-4D97-AF65-F5344CB8AC3E}">
        <p14:creationId xmlns:p14="http://schemas.microsoft.com/office/powerpoint/2010/main" val="373804169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13390" y="488731"/>
            <a:ext cx="10257215" cy="1266497"/>
          </a:xfrm>
        </p:spPr>
        <p:txBody>
          <a:bodyPr/>
          <a:lstStyle/>
          <a:p>
            <a:pPr algn="ctr"/>
            <a:r>
              <a:rPr lang="en-US" dirty="0"/>
              <a:t>Be careful when </a:t>
            </a:r>
            <a:br>
              <a:rPr lang="en-US" dirty="0"/>
            </a:br>
            <a:r>
              <a:rPr lang="en-US" dirty="0"/>
              <a:t>defining in ADT in Scala</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755228"/>
            <a:ext cx="10256838" cy="4813738"/>
          </a:xfrm>
        </p:spPr>
        <p:txBody>
          <a:bodyPr numCol="1"/>
          <a:lstStyle/>
          <a:p>
            <a:pPr marL="342900" indent="-342900">
              <a:buFont typeface="Arial" panose="020B0604020202020204" pitchFamily="34" charset="0"/>
              <a:buChar char="•"/>
            </a:pPr>
            <a:r>
              <a:rPr lang="en-AU" sz="2400" dirty="0"/>
              <a:t>Scala is JVM language, only way to define ADT is using </a:t>
            </a:r>
            <a:r>
              <a:rPr lang="en-AU" sz="2400" b="1" dirty="0"/>
              <a:t>extends</a:t>
            </a:r>
            <a:endParaRPr lang="en-AU" sz="2400" dirty="0"/>
          </a:p>
          <a:p>
            <a:pPr marL="342900" indent="-342900">
              <a:buFont typeface="Arial" panose="020B0604020202020204" pitchFamily="34" charset="0"/>
              <a:buChar char="•"/>
            </a:pPr>
            <a:r>
              <a:rPr lang="en-AU" sz="2400" dirty="0"/>
              <a:t>Don’t be misled it’s OOP, semantically we are doing FP</a:t>
            </a:r>
          </a:p>
          <a:p>
            <a:pPr marL="342900" indent="-342900">
              <a:buFont typeface="Arial" panose="020B0604020202020204" pitchFamily="34" charset="0"/>
              <a:buChar char="•"/>
            </a:pPr>
            <a:r>
              <a:rPr lang="en-AU" sz="2400" b="1" dirty="0"/>
              <a:t>Some(1)</a:t>
            </a:r>
            <a:r>
              <a:rPr lang="en-AU" sz="2400" dirty="0"/>
              <a:t> is a </a:t>
            </a:r>
            <a:r>
              <a:rPr lang="en-AU" sz="2400" b="1" dirty="0"/>
              <a:t>data</a:t>
            </a:r>
            <a:r>
              <a:rPr lang="en-AU" sz="2400" dirty="0"/>
              <a:t>, its </a:t>
            </a:r>
            <a:r>
              <a:rPr lang="en-AU" sz="2400" b="1" dirty="0"/>
              <a:t>type</a:t>
            </a:r>
            <a:r>
              <a:rPr lang="en-AU" sz="2400" dirty="0"/>
              <a:t> is </a:t>
            </a:r>
            <a:r>
              <a:rPr lang="en-AU" sz="2400" b="1" dirty="0"/>
              <a:t>Option[Int]</a:t>
            </a:r>
            <a:r>
              <a:rPr lang="en-AU" sz="2400" dirty="0"/>
              <a:t> </a:t>
            </a:r>
          </a:p>
          <a:p>
            <a:endParaRPr lang="en-AU" sz="2400" dirty="0"/>
          </a:p>
          <a:p>
            <a:r>
              <a:rPr lang="en-AU" sz="2400" dirty="0" err="1"/>
              <a:t>scala</a:t>
            </a:r>
            <a:r>
              <a:rPr lang="en-AU" sz="2400" dirty="0"/>
              <a:t>&gt; Some(1)</a:t>
            </a:r>
          </a:p>
          <a:p>
            <a:r>
              <a:rPr lang="en-AU" sz="2400" dirty="0" err="1"/>
              <a:t>val</a:t>
            </a:r>
            <a:r>
              <a:rPr lang="en-AU" sz="2400" dirty="0"/>
              <a:t> res1: Some[Int] = Some(1) // it fails to infer the type is Option[Int]</a:t>
            </a:r>
          </a:p>
          <a:p>
            <a:r>
              <a:rPr lang="en-AU" sz="2400" dirty="0" err="1"/>
              <a:t>scala</a:t>
            </a:r>
            <a:r>
              <a:rPr lang="en-AU" sz="2400" dirty="0"/>
              <a:t>&gt; Some(1): Option[Int]</a:t>
            </a:r>
          </a:p>
          <a:p>
            <a:r>
              <a:rPr lang="en-AU" sz="2400" dirty="0" err="1"/>
              <a:t>val</a:t>
            </a:r>
            <a:r>
              <a:rPr lang="en-AU" sz="2400" dirty="0"/>
              <a:t> res3: Option[Int] = Some(1)</a:t>
            </a:r>
          </a:p>
          <a:p>
            <a:r>
              <a:rPr lang="en-AU" sz="2400" dirty="0" err="1"/>
              <a:t>scala</a:t>
            </a:r>
            <a:r>
              <a:rPr lang="en-AU" sz="2400" dirty="0"/>
              <a:t>&gt; </a:t>
            </a:r>
            <a:r>
              <a:rPr lang="en-AU" sz="2400" dirty="0" err="1"/>
              <a:t>val</a:t>
            </a:r>
            <a:r>
              <a:rPr lang="en-AU" sz="2400" dirty="0"/>
              <a:t> opt: Option[Int] = Some(1)</a:t>
            </a:r>
          </a:p>
          <a:p>
            <a:r>
              <a:rPr lang="en-AU" sz="2400" dirty="0" err="1"/>
              <a:t>val</a:t>
            </a:r>
            <a:r>
              <a:rPr lang="en-AU" sz="2400" dirty="0"/>
              <a:t> opt: Option[Int] = Some(1)</a:t>
            </a:r>
          </a:p>
          <a:p>
            <a:endParaRPr lang="en-AU" sz="2400" b="1"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160943956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13390" y="488732"/>
            <a:ext cx="10257215" cy="814552"/>
          </a:xfrm>
        </p:spPr>
        <p:txBody>
          <a:bodyPr/>
          <a:lstStyle/>
          <a:p>
            <a:pPr algn="ctr"/>
            <a:r>
              <a:rPr lang="en-US" dirty="0"/>
              <a:t>Wrong usage</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755228"/>
            <a:ext cx="10256838" cy="4403834"/>
          </a:xfrm>
        </p:spPr>
        <p:txBody>
          <a:bodyPr numCol="1"/>
          <a:lstStyle/>
          <a:p>
            <a:r>
              <a:rPr lang="en-AU" sz="2400" dirty="0"/>
              <a:t>def </a:t>
            </a:r>
            <a:r>
              <a:rPr lang="en-AU" sz="2400" dirty="0" err="1"/>
              <a:t>wrongType</a:t>
            </a:r>
            <a:r>
              <a:rPr lang="en-AU" sz="2400" dirty="0"/>
              <a:t>(x: </a:t>
            </a:r>
            <a:r>
              <a:rPr lang="en-AU" sz="2400" b="1" dirty="0"/>
              <a:t>Some[Int]</a:t>
            </a:r>
            <a:r>
              <a:rPr lang="en-AU" sz="2400" dirty="0"/>
              <a:t>): String = ???</a:t>
            </a:r>
          </a:p>
          <a:p>
            <a:endParaRPr lang="en-AU" sz="2400" dirty="0"/>
          </a:p>
          <a:p>
            <a:r>
              <a:rPr lang="en-AU" sz="2400" dirty="0"/>
              <a:t>It should be</a:t>
            </a:r>
          </a:p>
          <a:p>
            <a:r>
              <a:rPr lang="en-AU" sz="2400" dirty="0"/>
              <a:t>def </a:t>
            </a:r>
            <a:r>
              <a:rPr lang="en-AU" sz="2400" dirty="0" err="1"/>
              <a:t>correctType</a:t>
            </a:r>
            <a:r>
              <a:rPr lang="en-AU" sz="2400" dirty="0"/>
              <a:t>(x: </a:t>
            </a:r>
            <a:r>
              <a:rPr lang="en-AU" sz="2400" b="1" dirty="0"/>
              <a:t>Option[Int]</a:t>
            </a:r>
            <a:r>
              <a:rPr lang="en-AU" sz="2400" dirty="0"/>
              <a:t>): String = ???</a:t>
            </a:r>
          </a:p>
        </p:txBody>
      </p:sp>
    </p:spTree>
    <p:extLst>
      <p:ext uri="{BB962C8B-B14F-4D97-AF65-F5344CB8AC3E}">
        <p14:creationId xmlns:p14="http://schemas.microsoft.com/office/powerpoint/2010/main" val="36536597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753710"/>
            <a:ext cx="10257215" cy="956442"/>
          </a:xfrm>
        </p:spPr>
        <p:txBody>
          <a:bodyPr/>
          <a:lstStyle/>
          <a:p>
            <a:pPr algn="ctr"/>
            <a:r>
              <a:rPr lang="en-AU" dirty="0" err="1"/>
              <a:t>BadOptionExample</a:t>
            </a:r>
            <a:br>
              <a:rPr lang="en-AU" dirty="0"/>
            </a:br>
            <a:r>
              <a:rPr lang="en-US" dirty="0"/>
              <a:t>(a Scala pitfall)</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27331963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753710"/>
            <a:ext cx="10257215" cy="956442"/>
          </a:xfrm>
        </p:spPr>
        <p:txBody>
          <a:bodyPr/>
          <a:lstStyle/>
          <a:p>
            <a:pPr algn="ctr"/>
            <a:r>
              <a:rPr lang="en-US" dirty="0"/>
              <a:t>Error handling</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12458377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US" dirty="0"/>
              <a:t>Type for value may contain error</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310326"/>
            <a:ext cx="10256838" cy="5373278"/>
          </a:xfrm>
        </p:spPr>
        <p:txBody>
          <a:bodyPr numCol="1"/>
          <a:lstStyle/>
          <a:p>
            <a:r>
              <a:rPr lang="en-AU" sz="2400" dirty="0"/>
              <a:t>sealed trait </a:t>
            </a:r>
            <a:r>
              <a:rPr lang="en-AU" sz="2400" b="1" dirty="0"/>
              <a:t>Either[E, A]</a:t>
            </a:r>
          </a:p>
          <a:p>
            <a:r>
              <a:rPr lang="en-AU" sz="2400" dirty="0"/>
              <a:t>case class </a:t>
            </a:r>
            <a:r>
              <a:rPr lang="en-AU" sz="2400" b="1" dirty="0"/>
              <a:t>Right[E, A]</a:t>
            </a:r>
            <a:r>
              <a:rPr lang="en-AU" sz="2400" dirty="0"/>
              <a:t>(value: </a:t>
            </a:r>
            <a:r>
              <a:rPr lang="en-AU" sz="2400" b="1" dirty="0"/>
              <a:t>A</a:t>
            </a:r>
            <a:r>
              <a:rPr lang="en-AU" sz="2400" dirty="0"/>
              <a:t>) extends </a:t>
            </a:r>
            <a:r>
              <a:rPr lang="en-AU" sz="2400" b="1" dirty="0"/>
              <a:t>Either[E, A]</a:t>
            </a:r>
          </a:p>
          <a:p>
            <a:r>
              <a:rPr lang="en-AU" sz="2400" dirty="0"/>
              <a:t>case class </a:t>
            </a:r>
            <a:r>
              <a:rPr lang="en-AU" sz="2400" b="1" dirty="0"/>
              <a:t>Left[E, A](error: E)</a:t>
            </a:r>
            <a:r>
              <a:rPr lang="en-AU" sz="2400" dirty="0"/>
              <a:t> extends </a:t>
            </a:r>
            <a:r>
              <a:rPr lang="en-AU" sz="2400" b="1" dirty="0"/>
              <a:t>Either[E, A]</a:t>
            </a:r>
          </a:p>
          <a:p>
            <a:r>
              <a:rPr lang="en-AU" sz="2400" i="1" dirty="0"/>
              <a:t>(Simplified Scala version)</a:t>
            </a:r>
          </a:p>
          <a:p>
            <a:endParaRPr lang="en-AU" sz="2400" dirty="0"/>
          </a:p>
          <a:p>
            <a:r>
              <a:rPr lang="en-AU" sz="2400" dirty="0"/>
              <a:t>In this case the context is the type’s value is may produce error.</a:t>
            </a:r>
          </a:p>
          <a:p>
            <a:r>
              <a:rPr lang="en-AU" sz="2400" dirty="0"/>
              <a:t>E.g. Either[String, Int] is a </a:t>
            </a:r>
            <a:r>
              <a:rPr lang="en-AU" sz="2400" b="1" dirty="0"/>
              <a:t>type</a:t>
            </a:r>
            <a:r>
              <a:rPr lang="en-AU" sz="2400" dirty="0"/>
              <a:t> telling the compiler that the value should be</a:t>
            </a:r>
          </a:p>
          <a:p>
            <a:pPr marL="342900" indent="-342900">
              <a:buFont typeface="Arial" panose="020B0604020202020204" pitchFamily="34" charset="0"/>
              <a:buChar char="•"/>
            </a:pPr>
            <a:r>
              <a:rPr lang="en-AU" sz="2400" dirty="0"/>
              <a:t>Right(an integer value) when the value is obtained successfully</a:t>
            </a:r>
          </a:p>
          <a:p>
            <a:pPr marL="342900" indent="-342900">
              <a:buFont typeface="Arial" panose="020B0604020202020204" pitchFamily="34" charset="0"/>
              <a:buChar char="•"/>
            </a:pPr>
            <a:r>
              <a:rPr lang="en-AU" sz="2400" dirty="0"/>
              <a:t>Left(a string value) when it got error</a:t>
            </a:r>
          </a:p>
          <a:p>
            <a:r>
              <a:rPr lang="en-AU" sz="2400" dirty="0"/>
              <a:t>Only these 2 possibilities in runtime, no other possibility</a:t>
            </a:r>
          </a:p>
          <a:p>
            <a:endParaRPr lang="en-AU" sz="2400" dirty="0"/>
          </a:p>
        </p:txBody>
      </p:sp>
    </p:spTree>
    <p:extLst>
      <p:ext uri="{BB962C8B-B14F-4D97-AF65-F5344CB8AC3E}">
        <p14:creationId xmlns:p14="http://schemas.microsoft.com/office/powerpoint/2010/main" val="212077005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US" dirty="0"/>
              <a:t>Special care in doing FP using Scala</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310326"/>
            <a:ext cx="10256838" cy="5373278"/>
          </a:xfrm>
        </p:spPr>
        <p:txBody>
          <a:bodyPr numCol="1"/>
          <a:lstStyle/>
          <a:p>
            <a:r>
              <a:rPr lang="en-AU" sz="2400" dirty="0"/>
              <a:t>Scala is JVM language.  Therefore unavoidably it has to use some OOP syntax to do FP such as defining Algebraic Data Type.  We need to be very careful and not misled by the OOP syntax.  To avoid producing the Frankenstein, usage of inheritance syntax should be minimised.</a:t>
            </a:r>
          </a:p>
        </p:txBody>
      </p:sp>
    </p:spTree>
    <p:extLst>
      <p:ext uri="{BB962C8B-B14F-4D97-AF65-F5344CB8AC3E}">
        <p14:creationId xmlns:p14="http://schemas.microsoft.com/office/powerpoint/2010/main" val="341546249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divider page here"/>
          <p:cNvSpPr txBox="1">
            <a:spLocks noGrp="1"/>
          </p:cNvSpPr>
          <p:nvPr>
            <p:ph type="title"/>
          </p:nvPr>
        </p:nvSpPr>
        <p:spPr>
          <a:xfrm>
            <a:off x="3243714" y="2908857"/>
            <a:ext cx="5704572" cy="1316301"/>
          </a:xfrm>
        </p:spPr>
        <p:txBody>
          <a:bodyPr/>
          <a:lstStyle/>
          <a:p>
            <a:r>
              <a:rPr lang="en-US" dirty="0"/>
              <a:t>Fundamental </a:t>
            </a:r>
            <a:br>
              <a:rPr lang="en-US" dirty="0"/>
            </a:br>
            <a:r>
              <a:rPr lang="en-US" dirty="0"/>
              <a:t>concept in FP</a:t>
            </a:r>
          </a:p>
        </p:txBody>
      </p:sp>
    </p:spTree>
    <p:extLst>
      <p:ext uri="{BB962C8B-B14F-4D97-AF65-F5344CB8AC3E}">
        <p14:creationId xmlns:p14="http://schemas.microsoft.com/office/powerpoint/2010/main" val="294131950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US" dirty="0"/>
              <a:t>Reference</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310326"/>
            <a:ext cx="10256838" cy="5373278"/>
          </a:xfrm>
        </p:spPr>
        <p:txBody>
          <a:bodyPr numCol="1"/>
          <a:lstStyle/>
          <a:p>
            <a:r>
              <a:rPr lang="en-US" sz="2400" dirty="0">
                <a:hlinkClick r:id="rId3"/>
              </a:rPr>
              <a:t>https://www.manning.com/books/functional-programming-in-scala</a:t>
            </a:r>
            <a:endParaRPr lang="en-US" sz="2400" dirty="0"/>
          </a:p>
          <a:p>
            <a:r>
              <a:rPr lang="en-AU" sz="2400" dirty="0">
                <a:hlinkClick r:id="rId4"/>
              </a:rPr>
              <a:t>https://underscore.io/books/scala-with-cats/</a:t>
            </a:r>
            <a:r>
              <a:rPr lang="en-AU" sz="2400" dirty="0"/>
              <a:t> It uses cats as example to explain what are type classes.  Therefore the idea is not cats-specific.  Many other libraries such as </a:t>
            </a:r>
            <a:r>
              <a:rPr lang="en-AU" sz="2400" dirty="0" err="1"/>
              <a:t>scalaz</a:t>
            </a:r>
            <a:r>
              <a:rPr lang="en-AU" sz="2400" dirty="0"/>
              <a:t>, http4s and so on are applying </a:t>
            </a:r>
            <a:r>
              <a:rPr lang="en-AU" sz="2400"/>
              <a:t>type class.</a:t>
            </a:r>
            <a:endParaRPr lang="en-AU" sz="2400" dirty="0"/>
          </a:p>
        </p:txBody>
      </p:sp>
    </p:spTree>
    <p:extLst>
      <p:ext uri="{BB962C8B-B14F-4D97-AF65-F5344CB8AC3E}">
        <p14:creationId xmlns:p14="http://schemas.microsoft.com/office/powerpoint/2010/main" val="286001118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1866178"/>
            <a:ext cx="10257216" cy="3115726"/>
          </a:xfrm>
        </p:spPr>
        <p:txBody>
          <a:bodyPr numCol="1"/>
          <a:lstStyle/>
          <a:p>
            <a:pPr marL="342900" indent="-342900">
              <a:buFont typeface="Arial" panose="020B0604020202020204" pitchFamily="34" charset="0"/>
              <a:buChar char="•"/>
            </a:pPr>
            <a:r>
              <a:rPr lang="en-AU" sz="2400" dirty="0"/>
              <a:t>Programming in terms of math functions</a:t>
            </a:r>
          </a:p>
          <a:p>
            <a:pPr marL="342900" indent="-342900">
              <a:buFont typeface="Arial" panose="020B0604020202020204" pitchFamily="34" charset="0"/>
              <a:buChar char="•"/>
            </a:pPr>
            <a:r>
              <a:rPr lang="en-AU" sz="2400" dirty="0"/>
              <a:t>The program is composition of math functions</a:t>
            </a:r>
          </a:p>
          <a:p>
            <a:pPr marL="342900" indent="-342900">
              <a:buFont typeface="Arial" panose="020B0604020202020204" pitchFamily="34" charset="0"/>
              <a:buChar char="•"/>
            </a:pPr>
            <a:r>
              <a:rPr lang="en-AU" sz="2400" dirty="0"/>
              <a:t>Therefore the program itself is also a math function</a:t>
            </a:r>
          </a:p>
          <a:p>
            <a:pPr marL="342900" indent="-342900">
              <a:buFont typeface="Arial" panose="020B0604020202020204" pitchFamily="34" charset="0"/>
              <a:buChar char="•"/>
            </a:pPr>
            <a:r>
              <a:rPr lang="en-AU" sz="2400" dirty="0"/>
              <a:t>The program is executed by evaluating the composed function</a:t>
            </a:r>
          </a:p>
          <a:p>
            <a:pPr marL="342900" indent="-342900">
              <a:buFont typeface="Arial" panose="020B0604020202020204" pitchFamily="34" charset="0"/>
              <a:buChar char="•"/>
            </a:pPr>
            <a:endParaRPr lang="en-AU" sz="2400" dirty="0"/>
          </a:p>
        </p:txBody>
      </p:sp>
      <p:sp>
        <p:nvSpPr>
          <p:cNvPr id="257" name="content page…"/>
          <p:cNvSpPr txBox="1">
            <a:spLocks noGrp="1"/>
          </p:cNvSpPr>
          <p:nvPr>
            <p:ph type="title"/>
          </p:nvPr>
        </p:nvSpPr>
        <p:spPr>
          <a:xfrm>
            <a:off x="723551" y="978434"/>
            <a:ext cx="10257215" cy="593191"/>
          </a:xfrm>
        </p:spPr>
        <p:txBody>
          <a:bodyPr/>
          <a:lstStyle/>
          <a:p>
            <a:pPr algn="ctr"/>
            <a:r>
              <a:rPr lang="en-US" dirty="0"/>
              <a:t>What is FP?</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33286952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1866178"/>
            <a:ext cx="10257216" cy="3115726"/>
          </a:xfrm>
        </p:spPr>
        <p:txBody>
          <a:bodyPr numCol="1"/>
          <a:lstStyle/>
          <a:p>
            <a:r>
              <a:rPr lang="en-AU" sz="2400" dirty="0" err="1">
                <a:latin typeface="Courier" pitchFamily="2" charset="0"/>
              </a:rPr>
              <a:t>val</a:t>
            </a:r>
            <a:r>
              <a:rPr lang="en-AU" sz="2400" dirty="0">
                <a:latin typeface="Courier" pitchFamily="2" charset="0"/>
              </a:rPr>
              <a:t> f: Int =&gt; Int = n =&gt; n*2</a:t>
            </a:r>
          </a:p>
          <a:p>
            <a:r>
              <a:rPr lang="en-AU" sz="2400" dirty="0" err="1">
                <a:latin typeface="Courier" pitchFamily="2" charset="0"/>
              </a:rPr>
              <a:t>val</a:t>
            </a:r>
            <a:r>
              <a:rPr lang="en-AU" sz="2400" dirty="0">
                <a:latin typeface="Courier" pitchFamily="2" charset="0"/>
              </a:rPr>
              <a:t> g: Int =&gt; String = m =&gt; </a:t>
            </a:r>
            <a:r>
              <a:rPr lang="en-AU" sz="2400" dirty="0" err="1">
                <a:latin typeface="Courier" pitchFamily="2" charset="0"/>
              </a:rPr>
              <a:t>s"$m</a:t>
            </a:r>
            <a:r>
              <a:rPr lang="en-AU" sz="2400" dirty="0">
                <a:latin typeface="Courier" pitchFamily="2" charset="0"/>
              </a:rPr>
              <a:t>"</a:t>
            </a:r>
          </a:p>
          <a:p>
            <a:r>
              <a:rPr lang="en-AU" sz="2400" dirty="0" err="1">
                <a:latin typeface="Courier" pitchFamily="2" charset="0"/>
              </a:rPr>
              <a:t>val</a:t>
            </a:r>
            <a:r>
              <a:rPr lang="en-AU" sz="2400" dirty="0">
                <a:latin typeface="Courier" pitchFamily="2" charset="0"/>
              </a:rPr>
              <a:t> program = f </a:t>
            </a:r>
            <a:r>
              <a:rPr lang="en-AU" sz="2400" dirty="0" err="1">
                <a:latin typeface="Courier" pitchFamily="2" charset="0"/>
              </a:rPr>
              <a:t>andThen</a:t>
            </a:r>
            <a:r>
              <a:rPr lang="en-AU" sz="2400" dirty="0">
                <a:latin typeface="Courier" pitchFamily="2" charset="0"/>
              </a:rPr>
              <a:t> g</a:t>
            </a:r>
          </a:p>
          <a:p>
            <a:r>
              <a:rPr lang="en-AU" sz="2400" dirty="0">
                <a:latin typeface="Courier" pitchFamily="2" charset="0"/>
              </a:rPr>
              <a:t>program(2) // gives result "4"</a:t>
            </a:r>
          </a:p>
          <a:p>
            <a:r>
              <a:rPr lang="en-AU" sz="2400" dirty="0">
                <a:latin typeface="Courier" pitchFamily="2" charset="0"/>
              </a:rPr>
              <a:t>program(3) // gives result ”6"</a:t>
            </a:r>
            <a:endParaRPr lang="en-AU" sz="2400" dirty="0"/>
          </a:p>
        </p:txBody>
      </p:sp>
      <p:sp>
        <p:nvSpPr>
          <p:cNvPr id="257" name="content page…"/>
          <p:cNvSpPr txBox="1">
            <a:spLocks noGrp="1"/>
          </p:cNvSpPr>
          <p:nvPr>
            <p:ph type="title"/>
          </p:nvPr>
        </p:nvSpPr>
        <p:spPr>
          <a:xfrm>
            <a:off x="723551" y="978434"/>
            <a:ext cx="10257215" cy="593191"/>
          </a:xfrm>
        </p:spPr>
        <p:txBody>
          <a:bodyPr/>
          <a:lstStyle/>
          <a:p>
            <a:pPr algn="ctr"/>
            <a:r>
              <a:rPr lang="en-US" dirty="0"/>
              <a:t>Functional composition e.g.</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39894260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978434"/>
            <a:ext cx="10257215" cy="593191"/>
          </a:xfrm>
        </p:spPr>
        <p:txBody>
          <a:bodyPr/>
          <a:lstStyle/>
          <a:p>
            <a:pPr algn="ctr"/>
            <a:r>
              <a:rPr lang="en-US" dirty="0"/>
              <a:t>What is a math function?</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824860"/>
            <a:ext cx="10256838" cy="4260630"/>
          </a:xfrm>
        </p:spPr>
        <p:txBody>
          <a:bodyPr numCol="1"/>
          <a:lstStyle/>
          <a:p>
            <a:pPr marL="342900" indent="-342900">
              <a:buFont typeface="Arial" panose="020B0604020202020204" pitchFamily="34" charset="0"/>
              <a:buChar char="•"/>
            </a:pPr>
            <a:r>
              <a:rPr lang="en-AU" sz="2400" b="1" dirty="0"/>
              <a:t>f : A =&gt; B</a:t>
            </a:r>
          </a:p>
          <a:p>
            <a:pPr marL="342900" indent="-342900">
              <a:buFont typeface="Arial" panose="020B0604020202020204" pitchFamily="34" charset="0"/>
              <a:buChar char="•"/>
            </a:pPr>
            <a:r>
              <a:rPr lang="en-AU" sz="2400" dirty="0"/>
              <a:t>The function always maps any value of type </a:t>
            </a:r>
            <a:r>
              <a:rPr lang="en-AU" sz="2400" b="1" dirty="0"/>
              <a:t>A</a:t>
            </a:r>
            <a:r>
              <a:rPr lang="en-AU" sz="2400" dirty="0"/>
              <a:t> to a value of type </a:t>
            </a:r>
            <a:r>
              <a:rPr lang="en-AU" sz="2400" b="1" dirty="0"/>
              <a:t>B</a:t>
            </a:r>
            <a:r>
              <a:rPr lang="en-AU" sz="2400" dirty="0"/>
              <a:t> without runtime error</a:t>
            </a:r>
          </a:p>
          <a:p>
            <a:pPr marL="342900" indent="-342900">
              <a:buFont typeface="Arial" panose="020B0604020202020204" pitchFamily="34" charset="0"/>
              <a:buChar char="•"/>
            </a:pPr>
            <a:r>
              <a:rPr lang="en-AU" sz="2400" dirty="0"/>
              <a:t>e.g. f(x) = x*3 + 1, f(1) = 4, f(2) = 7</a:t>
            </a:r>
          </a:p>
          <a:p>
            <a:pPr marL="342900" indent="-342900">
              <a:buFont typeface="Arial" panose="020B0604020202020204" pitchFamily="34" charset="0"/>
              <a:buChar char="•"/>
            </a:pPr>
            <a:r>
              <a:rPr lang="en-AU" sz="2400" dirty="0"/>
              <a:t>Given the same input, the same output is always produced no matter when and where the function is evaluated</a:t>
            </a:r>
          </a:p>
          <a:p>
            <a:pPr marL="342900" indent="-342900">
              <a:buFont typeface="Arial" panose="020B0604020202020204" pitchFamily="34" charset="0"/>
              <a:buChar char="•"/>
            </a:pPr>
            <a:r>
              <a:rPr lang="en-AU" sz="2400" dirty="0"/>
              <a:t>Function produces no side effect</a:t>
            </a:r>
          </a:p>
          <a:p>
            <a:pPr marL="342900" indent="-342900">
              <a:buFont typeface="Arial" panose="020B0604020202020204" pitchFamily="34" charset="0"/>
              <a:buChar char="•"/>
            </a:pPr>
            <a:r>
              <a:rPr lang="en-AU" sz="2400" dirty="0"/>
              <a:t>Function is stateless, the output only depends on the input</a:t>
            </a:r>
          </a:p>
        </p:txBody>
      </p:sp>
    </p:spTree>
    <p:extLst>
      <p:ext uri="{BB962C8B-B14F-4D97-AF65-F5344CB8AC3E}">
        <p14:creationId xmlns:p14="http://schemas.microsoft.com/office/powerpoint/2010/main" val="153770331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978434"/>
            <a:ext cx="10257215" cy="593191"/>
          </a:xfrm>
        </p:spPr>
        <p:txBody>
          <a:bodyPr/>
          <a:lstStyle/>
          <a:p>
            <a:pPr algn="ctr"/>
            <a:r>
              <a:rPr lang="en-US" dirty="0"/>
              <a:t>Deterministic</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824860"/>
            <a:ext cx="10256838" cy="4260630"/>
          </a:xfrm>
        </p:spPr>
        <p:txBody>
          <a:bodyPr numCol="1"/>
          <a:lstStyle/>
          <a:p>
            <a:pPr marL="342900" indent="-342900">
              <a:buFont typeface="Arial" panose="020B0604020202020204" pitchFamily="34" charset="0"/>
              <a:buChar char="•"/>
            </a:pPr>
            <a:r>
              <a:rPr lang="en-AU" sz="2400" dirty="0"/>
              <a:t>Behaviour is deterministic</a:t>
            </a:r>
          </a:p>
          <a:p>
            <a:pPr marL="342900" indent="-342900">
              <a:buFont typeface="Arial" panose="020B0604020202020204" pitchFamily="34" charset="0"/>
              <a:buChar char="•"/>
            </a:pPr>
            <a:r>
              <a:rPr lang="en-AU" sz="2400" dirty="0"/>
              <a:t>The compiler can do more work for us on type checking</a:t>
            </a:r>
          </a:p>
          <a:p>
            <a:pPr marL="342900" indent="-342900">
              <a:buFont typeface="Arial" panose="020B0604020202020204" pitchFamily="34" charset="0"/>
              <a:buChar char="•"/>
            </a:pPr>
            <a:r>
              <a:rPr lang="en-AU" sz="2400" dirty="0"/>
              <a:t>In case of code refactoring, we can off load much work to the compiler</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336881921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978434"/>
            <a:ext cx="10257215" cy="593191"/>
          </a:xfrm>
        </p:spPr>
        <p:txBody>
          <a:bodyPr/>
          <a:lstStyle/>
          <a:p>
            <a:pPr algn="ctr"/>
            <a:r>
              <a:rPr lang="en-US" dirty="0"/>
              <a:t>Type is important</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824860"/>
            <a:ext cx="10256838" cy="4260630"/>
          </a:xfrm>
        </p:spPr>
        <p:txBody>
          <a:bodyPr numCol="1"/>
          <a:lstStyle/>
          <a:p>
            <a:pPr marL="342900" indent="-342900">
              <a:buFont typeface="Arial" panose="020B0604020202020204" pitchFamily="34" charset="0"/>
              <a:buChar char="•"/>
            </a:pPr>
            <a:r>
              <a:rPr lang="en-AU" sz="2400" b="1" dirty="0"/>
              <a:t>A =&gt; B</a:t>
            </a:r>
          </a:p>
          <a:p>
            <a:pPr marL="342900" indent="-342900">
              <a:buFont typeface="Arial" panose="020B0604020202020204" pitchFamily="34" charset="0"/>
              <a:buChar char="•"/>
            </a:pPr>
            <a:r>
              <a:rPr lang="en-AU" sz="2400" b="1" dirty="0"/>
              <a:t>A</a:t>
            </a:r>
            <a:r>
              <a:rPr lang="en-AU" sz="2400" dirty="0"/>
              <a:t> and </a:t>
            </a:r>
            <a:r>
              <a:rPr lang="en-AU" sz="2400" b="1" dirty="0"/>
              <a:t>B</a:t>
            </a:r>
            <a:r>
              <a:rPr lang="en-AU" sz="2400" dirty="0"/>
              <a:t> are not only primitive types such as integer, string or char</a:t>
            </a:r>
          </a:p>
          <a:p>
            <a:pPr marL="342900" indent="-342900">
              <a:buFont typeface="Arial" panose="020B0604020202020204" pitchFamily="34" charset="0"/>
              <a:buChar char="•"/>
            </a:pPr>
            <a:r>
              <a:rPr lang="en-AU" sz="2400" dirty="0"/>
              <a:t>The type can be a data structure or even another function such as </a:t>
            </a:r>
            <a:r>
              <a:rPr lang="en-AU" sz="2400" b="1" dirty="0"/>
              <a:t>Integer =&gt; String</a:t>
            </a:r>
            <a:r>
              <a:rPr lang="en-AU" sz="2400" dirty="0"/>
              <a:t> or </a:t>
            </a:r>
            <a:r>
              <a:rPr lang="en-AU" sz="2400" b="1" dirty="0"/>
              <a:t>Integer =&gt; String =&gt; </a:t>
            </a:r>
            <a:r>
              <a:rPr lang="en-AU" sz="2400" b="1" dirty="0" err="1"/>
              <a:t>MySelfDefinedType</a:t>
            </a:r>
            <a:r>
              <a:rPr lang="en-AU" sz="2400" dirty="0"/>
              <a:t> and so on.</a:t>
            </a:r>
          </a:p>
          <a:p>
            <a:endParaRPr lang="en-AU" sz="2400" dirty="0"/>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296844347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753710"/>
            <a:ext cx="10257215" cy="956442"/>
          </a:xfrm>
        </p:spPr>
        <p:txBody>
          <a:bodyPr/>
          <a:lstStyle/>
          <a:p>
            <a:pPr algn="ctr"/>
            <a:r>
              <a:rPr lang="en-US" dirty="0"/>
              <a:t>Null value handling</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04922149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978434"/>
            <a:ext cx="10257215" cy="593191"/>
          </a:xfrm>
        </p:spPr>
        <p:txBody>
          <a:bodyPr/>
          <a:lstStyle/>
          <a:p>
            <a:pPr algn="ctr"/>
            <a:r>
              <a:rPr lang="en-US" dirty="0"/>
              <a:t>Define type for optional value</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824860"/>
            <a:ext cx="10256838" cy="4260630"/>
          </a:xfrm>
        </p:spPr>
        <p:txBody>
          <a:bodyPr numCol="1"/>
          <a:lstStyle/>
          <a:p>
            <a:r>
              <a:rPr lang="en-AU" sz="2400" dirty="0"/>
              <a:t>sealed trait </a:t>
            </a:r>
            <a:r>
              <a:rPr lang="en-AU" sz="2400" b="1" dirty="0"/>
              <a:t>Option[A]</a:t>
            </a:r>
          </a:p>
          <a:p>
            <a:r>
              <a:rPr lang="en-AU" sz="2400" dirty="0"/>
              <a:t>case class </a:t>
            </a:r>
            <a:r>
              <a:rPr lang="en-AU" sz="2400" b="1" dirty="0"/>
              <a:t>Some[A]</a:t>
            </a:r>
            <a:r>
              <a:rPr lang="en-AU" sz="2400" dirty="0"/>
              <a:t>(value: </a:t>
            </a:r>
            <a:r>
              <a:rPr lang="en-AU" sz="2400" b="1" dirty="0"/>
              <a:t>A</a:t>
            </a:r>
            <a:r>
              <a:rPr lang="en-AU" sz="2400" dirty="0"/>
              <a:t>) extends </a:t>
            </a:r>
            <a:r>
              <a:rPr lang="en-AU" sz="2400" b="1" dirty="0"/>
              <a:t>Option[A]</a:t>
            </a:r>
          </a:p>
          <a:p>
            <a:r>
              <a:rPr lang="en-AU" sz="2400" dirty="0"/>
              <a:t>case object </a:t>
            </a:r>
            <a:r>
              <a:rPr lang="en-AU" sz="2400" b="1" dirty="0"/>
              <a:t>None</a:t>
            </a:r>
            <a:r>
              <a:rPr lang="en-AU" sz="2400" dirty="0"/>
              <a:t> extends </a:t>
            </a:r>
            <a:r>
              <a:rPr lang="en-AU" sz="2400" b="1" dirty="0"/>
              <a:t>Option[Nothing]</a:t>
            </a:r>
          </a:p>
          <a:p>
            <a:r>
              <a:rPr lang="en-AU" sz="2400" i="1" dirty="0"/>
              <a:t>(Simplified Scala version)</a:t>
            </a:r>
          </a:p>
          <a:p>
            <a:endParaRPr lang="en-AU" sz="2400" i="1" dirty="0"/>
          </a:p>
          <a:p>
            <a:endParaRPr lang="en-AU" sz="2400" i="1" dirty="0"/>
          </a:p>
          <a:p>
            <a:r>
              <a:rPr lang="en-AU" sz="2400" dirty="0"/>
              <a:t>data </a:t>
            </a:r>
            <a:r>
              <a:rPr lang="en-AU" sz="2400" b="1" dirty="0"/>
              <a:t>Option a</a:t>
            </a:r>
            <a:r>
              <a:rPr lang="en-AU" sz="2400" dirty="0"/>
              <a:t> = </a:t>
            </a:r>
            <a:r>
              <a:rPr lang="en-AU" sz="2400" b="1" dirty="0"/>
              <a:t>Some a</a:t>
            </a:r>
            <a:r>
              <a:rPr lang="en-AU" sz="2400" dirty="0"/>
              <a:t> | </a:t>
            </a:r>
            <a:r>
              <a:rPr lang="en-AU" sz="2400" b="1" dirty="0"/>
              <a:t>None</a:t>
            </a:r>
          </a:p>
          <a:p>
            <a:r>
              <a:rPr lang="en-AU" sz="2400" i="1" dirty="0"/>
              <a:t>(Haskell version)</a:t>
            </a:r>
          </a:p>
        </p:txBody>
      </p:sp>
    </p:spTree>
    <p:extLst>
      <p:ext uri="{BB962C8B-B14F-4D97-AF65-F5344CB8AC3E}">
        <p14:creationId xmlns:p14="http://schemas.microsoft.com/office/powerpoint/2010/main" val="2318288603"/>
      </p:ext>
    </p:extLst>
  </p:cSld>
  <p:clrMapOvr>
    <a:masterClrMapping/>
  </p:clrMapOvr>
  <p:transition spd="med"/>
</p:sld>
</file>

<file path=ppt/theme/theme1.xml><?xml version="1.0" encoding="utf-8"?>
<a:theme xmlns:a="http://schemas.openxmlformats.org/drawingml/2006/main" name="Office Theme">
  <a:themeElements>
    <a:clrScheme name="Monster US">
      <a:dk1>
        <a:srgbClr val="3C2461"/>
      </a:dk1>
      <a:lt1>
        <a:srgbClr val="FFFFFF"/>
      </a:lt1>
      <a:dk2>
        <a:srgbClr val="230938"/>
      </a:dk2>
      <a:lt2>
        <a:srgbClr val="535353"/>
      </a:lt2>
      <a:accent1>
        <a:srgbClr val="82D296"/>
      </a:accent1>
      <a:accent2>
        <a:srgbClr val="007D91"/>
      </a:accent2>
      <a:accent3>
        <a:srgbClr val="00B6B3"/>
      </a:accent3>
      <a:accent4>
        <a:srgbClr val="F09B1E"/>
      </a:accent4>
      <a:accent5>
        <a:srgbClr val="E6E7E8"/>
      </a:accent5>
      <a:accent6>
        <a:srgbClr val="B557A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no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CICD IAC Presentation" id="{69BD374A-9C05-7C4F-A7B9-E9DA6BD413E3}" vid="{C71782C4-52E1-A84E-B033-4A3ED772E337}"/>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A322D77DC0143A5BE8287CF50A1D6" ma:contentTypeVersion="1322" ma:contentTypeDescription="Create a new document." ma:contentTypeScope="" ma:versionID="9020518e4694add32b59a72c4282b8d5">
  <xsd:schema xmlns:xsd="http://www.w3.org/2001/XMLSchema" xmlns:xs="http://www.w3.org/2001/XMLSchema" xmlns:p="http://schemas.microsoft.com/office/2006/metadata/properties" xmlns:ns2="afaaeb4b-3de5-4c0e-b090-ff47aec4665a" xmlns:ns3="116a77aa-57c8-4ae3-a073-e4b8ccfb1f65" targetNamespace="http://schemas.microsoft.com/office/2006/metadata/properties" ma:root="true" ma:fieldsID="09a1f3b4b9c2054d4141b7ac3fb21394" ns2:_="" ns3:_="">
    <xsd:import namespace="afaaeb4b-3de5-4c0e-b090-ff47aec4665a"/>
    <xsd:import namespace="116a77aa-57c8-4ae3-a073-e4b8ccfb1f65"/>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Tags" minOccurs="0"/>
                <xsd:element ref="ns3:MediaServiceDateTaken" minOccurs="0"/>
                <xsd:element ref="ns3:MediaServiceOCR" minOccurs="0"/>
                <xsd:element ref="ns2:TaxKeywordTaxHTField" minOccurs="0"/>
                <xsd:element ref="ns2:TaxCatchAll"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aaeb4b-3de5-4c0e-b090-ff47aec4665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KeywordTaxHTField" ma:index="17" nillable="true" ma:taxonomy="true" ma:internalName="TaxKeywordTaxHTField" ma:taxonomyFieldName="TaxKeyword" ma:displayName="Enterprise Keywords" ma:fieldId="{23f27201-bee3-471e-b2e7-b64fd8b7ca38}" ma:taxonomyMulti="true" ma:sspId="cb2ad32a-dba7-4bcc-9d2e-e63cf5dee547" ma:termSetId="00000000-0000-0000-0000-000000000000" ma:anchorId="00000000-0000-0000-0000-000000000000" ma:open="true" ma:isKeyword="true">
      <xsd:complexType>
        <xsd:sequence>
          <xsd:element ref="pc:Terms" minOccurs="0" maxOccurs="1"/>
        </xsd:sequence>
      </xsd:complexType>
    </xsd:element>
    <xsd:element name="TaxCatchAll" ma:index="18" nillable="true" ma:displayName="Taxonomy Catch All Column" ma:hidden="true" ma:list="{41d300b2-21bd-41cd-8b68-4ecec62737aa}" ma:internalName="TaxCatchAll" ma:showField="CatchAllData" ma:web="afaaeb4b-3de5-4c0e-b090-ff47aec4665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16a77aa-57c8-4ae3-a073-e4b8ccfb1f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faaeb4b-3de5-4c0e-b090-ff47aec4665a">XCFZQ2JHHF35-1282781972-1721</_dlc_DocId>
    <_dlc_DocIdUrl xmlns="afaaeb4b-3de5-4c0e-b090-ff47aec4665a">
      <Url>https://monsterad.sharepoint.com/sites/marketinggroup/_layouts/15/DocIdRedir.aspx?ID=XCFZQ2JHHF35-1282781972-1721</Url>
      <Description>XCFZQ2JHHF35-1282781972-1721</Description>
    </_dlc_DocIdUrl>
    <TaxKeywordTaxHTField xmlns="afaaeb4b-3de5-4c0e-b090-ff47aec4665a">
      <Terms xmlns="http://schemas.microsoft.com/office/infopath/2007/PartnerControls"/>
    </TaxKeywordTaxHTField>
    <TaxCatchAll xmlns="afaaeb4b-3de5-4c0e-b090-ff47aec4665a"/>
  </documentManagement>
</p:properties>
</file>

<file path=customXml/itemProps1.xml><?xml version="1.0" encoding="utf-8"?>
<ds:datastoreItem xmlns:ds="http://schemas.openxmlformats.org/officeDocument/2006/customXml" ds:itemID="{F784BC14-24FF-4CC6-B90F-9AE951D776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aaeb4b-3de5-4c0e-b090-ff47aec4665a"/>
    <ds:schemaRef ds:uri="116a77aa-57c8-4ae3-a073-e4b8ccfb1f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5E7D4-911E-47A7-A898-EBE209204D92}">
  <ds:schemaRefs>
    <ds:schemaRef ds:uri="http://schemas.microsoft.com/sharepoint/events"/>
  </ds:schemaRefs>
</ds:datastoreItem>
</file>

<file path=customXml/itemProps3.xml><?xml version="1.0" encoding="utf-8"?>
<ds:datastoreItem xmlns:ds="http://schemas.openxmlformats.org/officeDocument/2006/customXml" ds:itemID="{8C12FCCE-303C-4556-95B2-31992822D7A0}">
  <ds:schemaRefs>
    <ds:schemaRef ds:uri="http://schemas.microsoft.com/sharepoint/v3/contenttype/forms"/>
  </ds:schemaRefs>
</ds:datastoreItem>
</file>

<file path=customXml/itemProps4.xml><?xml version="1.0" encoding="utf-8"?>
<ds:datastoreItem xmlns:ds="http://schemas.openxmlformats.org/officeDocument/2006/customXml" ds:itemID="{A0EAB8B6-4A85-46E8-ABD1-877A0B50842B}">
  <ds:schemaRefs>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116a77aa-57c8-4ae3-a073-e4b8ccfb1f65"/>
    <ds:schemaRef ds:uri="http://schemas.microsoft.com/office/2006/documentManagement/types"/>
    <ds:schemaRef ds:uri="http://schemas.openxmlformats.org/package/2006/metadata/core-properties"/>
    <ds:schemaRef ds:uri="afaaeb4b-3de5-4c0e-b090-ff47aec4665a"/>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6060</TotalTime>
  <Words>929</Words>
  <Application>Microsoft Macintosh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Archivo</vt:lpstr>
      <vt:lpstr>Archivo Bold</vt:lpstr>
      <vt:lpstr>Archivo Regular</vt:lpstr>
      <vt:lpstr>Arial</vt:lpstr>
      <vt:lpstr>Calibri</vt:lpstr>
      <vt:lpstr>Champion-HTF-Featherweight</vt:lpstr>
      <vt:lpstr>Champion-HTF-Middleweight</vt:lpstr>
      <vt:lpstr>Courier</vt:lpstr>
      <vt:lpstr>Helvetica</vt:lpstr>
      <vt:lpstr>Office Theme</vt:lpstr>
      <vt:lpstr>PowerPoint Presentation</vt:lpstr>
      <vt:lpstr>Fundamental  concept in FP</vt:lpstr>
      <vt:lpstr>What is FP?</vt:lpstr>
      <vt:lpstr>Functional composition e.g.</vt:lpstr>
      <vt:lpstr>What is a math function?</vt:lpstr>
      <vt:lpstr>Deterministic</vt:lpstr>
      <vt:lpstr>Type is important</vt:lpstr>
      <vt:lpstr>Null value handling</vt:lpstr>
      <vt:lpstr>Define type for optional value</vt:lpstr>
      <vt:lpstr>OptionUsage example </vt:lpstr>
      <vt:lpstr>Difference between “Option[A]” and “Option”</vt:lpstr>
      <vt:lpstr>Concept of Algebraic Data Type</vt:lpstr>
      <vt:lpstr>Data (aka value) can be pattern matched</vt:lpstr>
      <vt:lpstr>Be careful when  defining in ADT in Scala</vt:lpstr>
      <vt:lpstr>Wrong usage</vt:lpstr>
      <vt:lpstr>BadOptionExample (a Scala pitfall)</vt:lpstr>
      <vt:lpstr>Error handling</vt:lpstr>
      <vt:lpstr>Type for value may contain error</vt:lpstr>
      <vt:lpstr>Special care in doing FP using Scala</vt:lpstr>
      <vt:lpstr>Reference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xx.xx.xx </dc:title>
  <dc:subject/>
  <dc:creator>Baldwin, Nicholas</dc:creator>
  <cp:keywords/>
  <dc:description/>
  <cp:lastModifiedBy>Wong, Amy</cp:lastModifiedBy>
  <cp:revision>240</cp:revision>
  <dcterms:created xsi:type="dcterms:W3CDTF">2019-11-03T23:54:01Z</dcterms:created>
  <dcterms:modified xsi:type="dcterms:W3CDTF">2020-08-06T05:01:50Z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0x01010072DA322D77DC0143A5BE8287CF50A1D6</vt:lpwstr>
  </property>
  <property fmtid="{D5CDD505-2E9C-101B-9397-08002B2CF9AE}" pid="3" name="_dlc_DocIdItemGuid">
    <vt:lpwstr>aba82760-380b-45ec-9259-58ffb0c06283</vt:lpwstr>
  </property>
  <property fmtid="{D5CDD505-2E9C-101B-9397-08002B2CF9AE}" pid="4" name="TaxKeyword">
    <vt:lpwstr/>
  </property>
</Properties>
</file>