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44"/>
  </p:notesMasterIdLst>
  <p:sldIdLst>
    <p:sldId id="261" r:id="rId6"/>
    <p:sldId id="262" r:id="rId7"/>
    <p:sldId id="322" r:id="rId8"/>
    <p:sldId id="323" r:id="rId9"/>
    <p:sldId id="353" r:id="rId10"/>
    <p:sldId id="361" r:id="rId11"/>
    <p:sldId id="362" r:id="rId12"/>
    <p:sldId id="355" r:id="rId13"/>
    <p:sldId id="351" r:id="rId14"/>
    <p:sldId id="324" r:id="rId15"/>
    <p:sldId id="360" r:id="rId16"/>
    <p:sldId id="359" r:id="rId17"/>
    <p:sldId id="344" r:id="rId18"/>
    <p:sldId id="348" r:id="rId19"/>
    <p:sldId id="347" r:id="rId20"/>
    <p:sldId id="350" r:id="rId21"/>
    <p:sldId id="356" r:id="rId22"/>
    <p:sldId id="369" r:id="rId23"/>
    <p:sldId id="365" r:id="rId24"/>
    <p:sldId id="388" r:id="rId25"/>
    <p:sldId id="370" r:id="rId26"/>
    <p:sldId id="366" r:id="rId27"/>
    <p:sldId id="376" r:id="rId28"/>
    <p:sldId id="372" r:id="rId29"/>
    <p:sldId id="374" r:id="rId30"/>
    <p:sldId id="375" r:id="rId31"/>
    <p:sldId id="377" r:id="rId32"/>
    <p:sldId id="378" r:id="rId33"/>
    <p:sldId id="379" r:id="rId34"/>
    <p:sldId id="381" r:id="rId35"/>
    <p:sldId id="382" r:id="rId36"/>
    <p:sldId id="384" r:id="rId37"/>
    <p:sldId id="386" r:id="rId38"/>
    <p:sldId id="390" r:id="rId39"/>
    <p:sldId id="389" r:id="rId40"/>
    <p:sldId id="342" r:id="rId41"/>
    <p:sldId id="391" r:id="rId42"/>
    <p:sldId id="392" r:id="rId4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57"/>
    <p:restoredTop sz="94727"/>
  </p:normalViewPr>
  <p:slideViewPr>
    <p:cSldViewPr snapToGrid="0" snapToObjects="1">
      <p:cViewPr varScale="1">
        <p:scale>
          <a:sx n="137" d="100"/>
          <a:sy n="137" d="100"/>
        </p:scale>
        <p:origin x="2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mywong-monster/intro-fp-scala"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13013" y="507412"/>
            <a:ext cx="10257215" cy="805352"/>
          </a:xfrm>
        </p:spPr>
        <p:txBody>
          <a:bodyPr/>
          <a:lstStyle/>
          <a:p>
            <a:pPr algn="ctr"/>
            <a:r>
              <a:rPr lang="en-US" dirty="0"/>
              <a:t>You can declare this function only once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698171"/>
            <a:ext cx="10256838" cy="5014356"/>
          </a:xfrm>
        </p:spPr>
        <p:txBody>
          <a:bodyPr numCol="1"/>
          <a:lstStyle/>
          <a:p>
            <a:pPr marL="342900" indent="-342900">
              <a:buFont typeface="Arial" panose="020B0604020202020204" pitchFamily="34" charset="0"/>
              <a:buChar char="•"/>
            </a:pPr>
            <a:r>
              <a:rPr lang="en-AU" sz="2400" dirty="0"/>
              <a:t>It applies a technique called type class </a:t>
            </a:r>
          </a:p>
          <a:p>
            <a:pPr marL="342900" indent="-342900">
              <a:buFont typeface="Arial" panose="020B0604020202020204" pitchFamily="34" charset="0"/>
              <a:buChar char="•"/>
            </a:pPr>
            <a:r>
              <a:rPr lang="en-AU" sz="2400" dirty="0"/>
              <a:t>This technique is ubiquitous in all open-sourced functional libraries</a:t>
            </a:r>
          </a:p>
          <a:p>
            <a:pPr marL="342900" indent="-342900">
              <a:buFont typeface="Arial" panose="020B0604020202020204" pitchFamily="34" charset="0"/>
              <a:buChar char="•"/>
            </a:pPr>
            <a:r>
              <a:rPr lang="en-AU" sz="2400" dirty="0"/>
              <a:t>Understanding it make you apply these libraries to remove duplicated work in the application code.</a:t>
            </a:r>
          </a:p>
          <a:p>
            <a:pPr marL="342900" indent="-342900">
              <a:buFont typeface="Arial" panose="020B0604020202020204" pitchFamily="34" charset="0"/>
              <a:buChar char="•"/>
            </a:pPr>
            <a:r>
              <a:rPr lang="en-AU" sz="2400" dirty="0"/>
              <a:t>It’s a separate topic and won’t be discussed today.</a:t>
            </a:r>
          </a:p>
          <a:p>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5377033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5693"/>
            <a:ext cx="10257215" cy="805352"/>
          </a:xfrm>
        </p:spPr>
        <p:txBody>
          <a:bodyPr/>
          <a:lstStyle/>
          <a:p>
            <a:pPr algn="ctr"/>
            <a:r>
              <a:rPr lang="en-AU" dirty="0"/>
              <a:t>Where to declare these functions?</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091045"/>
            <a:ext cx="10256838" cy="5621482"/>
          </a:xfrm>
        </p:spPr>
        <p:txBody>
          <a:bodyPr numCol="1"/>
          <a:lstStyle/>
          <a:p>
            <a:pPr marL="342900" indent="-342900">
              <a:buFont typeface="Arial" panose="020B0604020202020204" pitchFamily="34" charset="0"/>
              <a:buChar char="•"/>
            </a:pPr>
            <a:r>
              <a:rPr lang="en-AU" sz="2400" dirty="0"/>
              <a:t>Things will be simple if Scala only has functions and types.</a:t>
            </a:r>
          </a:p>
          <a:p>
            <a:pPr marL="342900" indent="-342900">
              <a:buFont typeface="Arial" panose="020B0604020202020204" pitchFamily="34" charset="0"/>
              <a:buChar char="•"/>
            </a:pPr>
            <a:r>
              <a:rPr lang="en-AU" sz="2400" dirty="0"/>
              <a:t>In declaring math functions, there are only functions and types.  A function is just a mapping between types.  No subtyping, no class inheritance.</a:t>
            </a:r>
          </a:p>
          <a:p>
            <a:pPr marL="342900" indent="-342900">
              <a:buFont typeface="Arial" panose="020B0604020202020204" pitchFamily="34" charset="0"/>
              <a:buChar char="•"/>
            </a:pPr>
            <a:r>
              <a:rPr lang="en-AU" sz="2400" dirty="0"/>
              <a:t>However, Scala physically runs on top of the JVM.  A “function” cannot be executed without instantiating an object instance.</a:t>
            </a:r>
          </a:p>
          <a:p>
            <a:pPr marL="342900" indent="-342900">
              <a:buFont typeface="Arial" panose="020B0604020202020204" pitchFamily="34" charset="0"/>
              <a:buChar char="•"/>
            </a:pPr>
            <a:r>
              <a:rPr lang="en-AU" sz="2400" dirty="0"/>
              <a:t>The workaround is declaring a “function” on the type to mimic a math function.</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9140320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412795" y="537712"/>
            <a:ext cx="10557433" cy="715355"/>
          </a:xfrm>
        </p:spPr>
        <p:txBody>
          <a:bodyPr/>
          <a:lstStyle/>
          <a:p>
            <a:pPr algn="ctr"/>
            <a:r>
              <a:rPr lang="en-US" dirty="0"/>
              <a:t>Workaround to declare a “function”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423333" y="1710266"/>
            <a:ext cx="10546895" cy="4995333"/>
          </a:xfrm>
        </p:spPr>
        <p:txBody>
          <a:bodyPr numCol="1"/>
          <a:lstStyle/>
          <a:p>
            <a:r>
              <a:rPr lang="en-AU" sz="2400" dirty="0"/>
              <a:t>sealed trait </a:t>
            </a:r>
            <a:r>
              <a:rPr lang="en-AU" sz="2400" b="1" dirty="0"/>
              <a:t>Option[A]</a:t>
            </a:r>
            <a:r>
              <a:rPr lang="en-AU" sz="2400" dirty="0"/>
              <a:t> {</a:t>
            </a:r>
          </a:p>
          <a:p>
            <a:r>
              <a:rPr lang="en-AU" sz="2400" dirty="0"/>
              <a:t>  def </a:t>
            </a:r>
            <a:r>
              <a:rPr lang="en-AU" sz="2400" dirty="0" err="1"/>
              <a:t>flatMap</a:t>
            </a:r>
            <a:r>
              <a:rPr lang="en-AU" sz="2400" dirty="0"/>
              <a:t>[</a:t>
            </a:r>
            <a:r>
              <a:rPr lang="en-AU" sz="2400" b="1" dirty="0"/>
              <a:t>B</a:t>
            </a:r>
            <a:r>
              <a:rPr lang="en-AU" sz="2400" dirty="0"/>
              <a:t>](f: </a:t>
            </a:r>
            <a:r>
              <a:rPr lang="en-AU" sz="2400" b="1" dirty="0"/>
              <a:t>A =&gt; Option[B]</a:t>
            </a:r>
            <a:r>
              <a:rPr lang="en-AU" sz="2400" dirty="0"/>
              <a:t>): </a:t>
            </a:r>
            <a:r>
              <a:rPr lang="en-AU" sz="2400" b="1" dirty="0"/>
              <a:t>Option[B] = </a:t>
            </a:r>
            <a:r>
              <a:rPr lang="en-AU" sz="2400" dirty="0"/>
              <a:t>this match {</a:t>
            </a:r>
          </a:p>
          <a:p>
            <a:r>
              <a:rPr lang="en-AU" sz="2400" dirty="0"/>
              <a:t>    case None =&gt; None</a:t>
            </a:r>
          </a:p>
          <a:p>
            <a:r>
              <a:rPr lang="en-AU" sz="2400" dirty="0"/>
              <a:t>    case Some(v) =&gt; f(v)</a:t>
            </a:r>
          </a:p>
          <a:p>
            <a:r>
              <a:rPr lang="en-AU" sz="2400" dirty="0"/>
              <a:t>  }</a:t>
            </a:r>
            <a:endParaRPr lang="en-AU" sz="2400" b="1" dirty="0"/>
          </a:p>
          <a:p>
            <a:r>
              <a:rPr lang="en-AU" sz="2400" dirty="0"/>
              <a:t>}</a:t>
            </a:r>
          </a:p>
          <a:p>
            <a:endParaRPr lang="en-AU" sz="2400" dirty="0"/>
          </a:p>
          <a:p>
            <a:r>
              <a:rPr lang="en-AU" sz="2400" i="1" dirty="0"/>
              <a:t>Note: logically it is the same as </a:t>
            </a:r>
            <a:r>
              <a:rPr lang="en-AU" sz="2400" dirty="0"/>
              <a:t>`</a:t>
            </a:r>
            <a:r>
              <a:rPr lang="en-AU" sz="2400" i="1" dirty="0"/>
              <a:t>def helper[A, B](opt: Option[A], f: A =&gt; Option[B]): Option[B]`</a:t>
            </a:r>
          </a:p>
          <a:p>
            <a:endParaRPr lang="en-AU" sz="2400" dirty="0"/>
          </a:p>
        </p:txBody>
      </p:sp>
    </p:spTree>
    <p:extLst>
      <p:ext uri="{BB962C8B-B14F-4D97-AF65-F5344CB8AC3E}">
        <p14:creationId xmlns:p14="http://schemas.microsoft.com/office/powerpoint/2010/main" val="4237613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342786"/>
            <a:ext cx="10257215" cy="787400"/>
          </a:xfrm>
        </p:spPr>
        <p:txBody>
          <a:bodyPr/>
          <a:lstStyle/>
          <a:p>
            <a:pPr algn="ctr"/>
            <a:r>
              <a:rPr lang="en-US" dirty="0"/>
              <a:t>Another helper function - map</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1337733"/>
            <a:ext cx="10256838" cy="5520266"/>
          </a:xfrm>
        </p:spPr>
        <p:txBody>
          <a:bodyPr numCol="1"/>
          <a:lstStyle/>
          <a:p>
            <a:r>
              <a:rPr lang="en-AU" sz="2400" dirty="0"/>
              <a:t>sealed trait Option[</a:t>
            </a:r>
            <a:r>
              <a:rPr lang="en-AU" sz="2400" b="1" dirty="0"/>
              <a:t>A</a:t>
            </a:r>
            <a:r>
              <a:rPr lang="en-AU" sz="2400" dirty="0"/>
              <a:t>] {</a:t>
            </a:r>
          </a:p>
          <a:p>
            <a:r>
              <a:rPr lang="en-AU" sz="2400" dirty="0"/>
              <a:t>  def </a:t>
            </a:r>
            <a:r>
              <a:rPr lang="en-AU" sz="2400" dirty="0" err="1"/>
              <a:t>flatMap</a:t>
            </a:r>
            <a:r>
              <a:rPr lang="en-AU" sz="2400" dirty="0"/>
              <a:t>[B](f: A =&gt; Option[B]): Option[B] = this match {</a:t>
            </a:r>
          </a:p>
          <a:p>
            <a:r>
              <a:rPr lang="en-AU" sz="2400" dirty="0"/>
              <a:t>    case None =&gt; None</a:t>
            </a:r>
          </a:p>
          <a:p>
            <a:r>
              <a:rPr lang="en-AU" sz="2400" dirty="0"/>
              <a:t>    case Some(v) =&gt; f(v)</a:t>
            </a:r>
          </a:p>
          <a:p>
            <a:r>
              <a:rPr lang="en-AU" sz="2400" dirty="0"/>
              <a:t>  }</a:t>
            </a:r>
          </a:p>
          <a:p>
            <a:r>
              <a:rPr lang="en-AU" sz="2400" dirty="0"/>
              <a:t>def </a:t>
            </a:r>
            <a:r>
              <a:rPr lang="en-AU" sz="2400" b="1" dirty="0"/>
              <a:t>map[B]</a:t>
            </a:r>
            <a:r>
              <a:rPr lang="en-AU" sz="2400" dirty="0"/>
              <a:t>(f: </a:t>
            </a:r>
            <a:r>
              <a:rPr lang="en-AU" sz="2400" b="1" dirty="0"/>
              <a:t>A =&gt; B</a:t>
            </a:r>
            <a:r>
              <a:rPr lang="en-AU" sz="2400" dirty="0"/>
              <a:t>): </a:t>
            </a:r>
            <a:r>
              <a:rPr lang="en-AU" sz="2400" b="1" dirty="0"/>
              <a:t>Option[B]</a:t>
            </a:r>
            <a:r>
              <a:rPr lang="en-AU" sz="2400" dirty="0"/>
              <a:t> = </a:t>
            </a:r>
            <a:r>
              <a:rPr lang="en-AU" sz="2400" dirty="0" err="1"/>
              <a:t>flatMap</a:t>
            </a:r>
            <a:r>
              <a:rPr lang="en-AU" sz="2400" dirty="0"/>
              <a:t>(a =&gt; Some(f(a)))</a:t>
            </a:r>
            <a:endParaRPr lang="en-AU" sz="2400" b="1" dirty="0"/>
          </a:p>
          <a:p>
            <a:r>
              <a:rPr lang="en-AU" sz="2400" dirty="0"/>
              <a:t>}</a:t>
            </a:r>
          </a:p>
          <a:p>
            <a:endParaRPr lang="en-AU" sz="2400" dirty="0"/>
          </a:p>
          <a:p>
            <a:r>
              <a:rPr lang="en-AU" sz="2400" i="1" dirty="0"/>
              <a:t>Note: </a:t>
            </a:r>
            <a:r>
              <a:rPr lang="en-AU" sz="2400" b="1" i="1" dirty="0" err="1"/>
              <a:t>flatMap</a:t>
            </a:r>
            <a:r>
              <a:rPr lang="en-AU" sz="2400" i="1" dirty="0"/>
              <a:t> is more important because </a:t>
            </a:r>
            <a:r>
              <a:rPr lang="en-AU" sz="2400" b="1" i="1" dirty="0"/>
              <a:t>map</a:t>
            </a:r>
            <a:r>
              <a:rPr lang="en-AU" sz="2400" i="1" dirty="0"/>
              <a:t> is defined in term of </a:t>
            </a:r>
            <a:r>
              <a:rPr lang="en-AU" sz="2400" b="1" i="1" dirty="0" err="1"/>
              <a:t>flatMap</a:t>
            </a:r>
            <a:r>
              <a:rPr lang="en-AU" sz="2400" i="1" dirty="0"/>
              <a:t>.  All these functions are available from the Scala library.</a:t>
            </a:r>
          </a:p>
          <a:p>
            <a:endParaRPr lang="en-AU" sz="2400" dirty="0"/>
          </a:p>
          <a:p>
            <a:endParaRPr lang="en-AU" sz="2400" dirty="0"/>
          </a:p>
        </p:txBody>
      </p:sp>
    </p:spTree>
    <p:extLst>
      <p:ext uri="{BB962C8B-B14F-4D97-AF65-F5344CB8AC3E}">
        <p14:creationId xmlns:p14="http://schemas.microsoft.com/office/powerpoint/2010/main" val="36574471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820763"/>
          </a:xfrm>
        </p:spPr>
        <p:txBody>
          <a:bodyPr/>
          <a:lstStyle/>
          <a:p>
            <a:pPr algn="ctr"/>
            <a:r>
              <a:rPr lang="en-AU" dirty="0" err="1"/>
              <a:t>OptionSequencingExample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4346108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978434"/>
            <a:ext cx="10257215" cy="593191"/>
          </a:xfrm>
        </p:spPr>
        <p:txBody>
          <a:bodyPr/>
          <a:lstStyle/>
          <a:p>
            <a:pPr algn="ctr"/>
            <a:r>
              <a:rPr lang="en-US" dirty="0"/>
              <a:t>Syntactic sugar – for comprehension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824860"/>
            <a:ext cx="10256838" cy="4260630"/>
          </a:xfrm>
        </p:spPr>
        <p:txBody>
          <a:bodyPr numCol="1"/>
          <a:lstStyle/>
          <a:p>
            <a:pPr marL="342900" indent="-342900">
              <a:buFont typeface="Arial" panose="020B0604020202020204" pitchFamily="34" charset="0"/>
              <a:buChar char="•"/>
            </a:pPr>
            <a:r>
              <a:rPr lang="en-AU" sz="2400" dirty="0"/>
              <a:t>Sometimes the nested </a:t>
            </a:r>
            <a:r>
              <a:rPr lang="en-AU" sz="2400" b="1" dirty="0" err="1"/>
              <a:t>flatMap</a:t>
            </a:r>
            <a:r>
              <a:rPr lang="en-AU" sz="2400" dirty="0"/>
              <a:t> calls is hard to read.</a:t>
            </a:r>
          </a:p>
          <a:p>
            <a:pPr marL="342900" indent="-342900">
              <a:buFont typeface="Arial" panose="020B0604020202020204" pitchFamily="34" charset="0"/>
              <a:buChar char="•"/>
            </a:pPr>
            <a:r>
              <a:rPr lang="en-AU" sz="2400" b="1" dirty="0"/>
              <a:t>for</a:t>
            </a:r>
            <a:r>
              <a:rPr lang="en-AU" sz="2400" dirty="0"/>
              <a:t> comprehension is provided for readability</a:t>
            </a:r>
          </a:p>
          <a:p>
            <a:pPr marL="342900" indent="-342900">
              <a:buFont typeface="Arial" panose="020B0604020202020204" pitchFamily="34" charset="0"/>
              <a:buChar char="•"/>
            </a:pPr>
            <a:r>
              <a:rPr lang="en-AU" sz="2400" dirty="0"/>
              <a:t>To be able to use </a:t>
            </a:r>
            <a:r>
              <a:rPr lang="en-AU" sz="2400" b="1" dirty="0"/>
              <a:t>for</a:t>
            </a:r>
            <a:r>
              <a:rPr lang="en-AU" sz="2400" dirty="0"/>
              <a:t> comprehension, both </a:t>
            </a:r>
            <a:r>
              <a:rPr lang="en-AU" sz="2400" b="1" dirty="0" err="1"/>
              <a:t>flatMap</a:t>
            </a:r>
            <a:r>
              <a:rPr lang="en-AU" sz="2400" dirty="0"/>
              <a:t> and </a:t>
            </a:r>
            <a:r>
              <a:rPr lang="en-AU" sz="2400" b="1" dirty="0"/>
              <a:t>map</a:t>
            </a:r>
            <a:r>
              <a:rPr lang="en-AU" sz="2400" dirty="0"/>
              <a:t> should be available on the type.</a:t>
            </a:r>
          </a:p>
          <a:p>
            <a:pPr marL="342900" indent="-342900">
              <a:buFont typeface="Arial" panose="020B0604020202020204" pitchFamily="34" charset="0"/>
              <a:buChar char="•"/>
            </a:pPr>
            <a:r>
              <a:rPr lang="en-AU" sz="2400" dirty="0"/>
              <a:t>Scala compiler de-sugars the </a:t>
            </a:r>
            <a:r>
              <a:rPr lang="en-AU" sz="2400" b="1" dirty="0"/>
              <a:t>for</a:t>
            </a:r>
            <a:r>
              <a:rPr lang="en-AU" sz="2400" dirty="0"/>
              <a:t> comprehension back to </a:t>
            </a:r>
            <a:r>
              <a:rPr lang="en-AU" sz="2400" b="1" dirty="0" err="1"/>
              <a:t>flatMap</a:t>
            </a:r>
            <a:r>
              <a:rPr lang="en-AU" sz="2400" dirty="0"/>
              <a:t> and </a:t>
            </a:r>
            <a:r>
              <a:rPr lang="en-AU" sz="2400" b="1" dirty="0"/>
              <a:t>map</a:t>
            </a:r>
            <a:r>
              <a:rPr lang="en-AU" sz="2400" dirty="0"/>
              <a:t> before compiling the Scala code.</a:t>
            </a:r>
          </a:p>
        </p:txBody>
      </p:sp>
    </p:spTree>
    <p:extLst>
      <p:ext uri="{BB962C8B-B14F-4D97-AF65-F5344CB8AC3E}">
        <p14:creationId xmlns:p14="http://schemas.microsoft.com/office/powerpoint/2010/main" val="17150846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254001"/>
            <a:ext cx="10257215" cy="624396"/>
          </a:xfrm>
        </p:spPr>
        <p:txBody>
          <a:bodyPr/>
          <a:lstStyle/>
          <a:p>
            <a:pPr algn="ctr"/>
            <a:r>
              <a:rPr lang="en-US" dirty="0"/>
              <a:t>Similarly, in Either[E, A]</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1388532"/>
            <a:ext cx="10256838" cy="5215467"/>
          </a:xfrm>
        </p:spPr>
        <p:txBody>
          <a:bodyPr numCol="1"/>
          <a:lstStyle/>
          <a:p>
            <a:r>
              <a:rPr lang="en-AU" sz="2400" dirty="0"/>
              <a:t>sealed trait </a:t>
            </a:r>
            <a:r>
              <a:rPr lang="en-AU" sz="2400" b="1" dirty="0"/>
              <a:t>Either[E, A]</a:t>
            </a:r>
            <a:r>
              <a:rPr lang="en-AU" sz="2400" dirty="0"/>
              <a:t> {</a:t>
            </a:r>
          </a:p>
          <a:p>
            <a:r>
              <a:rPr lang="en-AU" sz="2400" dirty="0"/>
              <a:t>  def </a:t>
            </a:r>
            <a:r>
              <a:rPr lang="en-AU" sz="2400" dirty="0" err="1"/>
              <a:t>flatMap</a:t>
            </a:r>
            <a:r>
              <a:rPr lang="en-AU" sz="2400" b="1" dirty="0"/>
              <a:t>[B]</a:t>
            </a:r>
            <a:r>
              <a:rPr lang="en-AU" sz="2400" dirty="0"/>
              <a:t>(f: </a:t>
            </a:r>
            <a:r>
              <a:rPr lang="en-AU" sz="2400" b="1" dirty="0"/>
              <a:t>A</a:t>
            </a:r>
            <a:r>
              <a:rPr lang="en-AU" sz="2400" dirty="0"/>
              <a:t> =&gt; </a:t>
            </a:r>
            <a:r>
              <a:rPr lang="en-AU" sz="2400" b="1" dirty="0"/>
              <a:t>Either[E, B]</a:t>
            </a:r>
            <a:r>
              <a:rPr lang="en-AU" sz="2400" dirty="0"/>
              <a:t>): </a:t>
            </a:r>
            <a:r>
              <a:rPr lang="en-AU" sz="2400" b="1" dirty="0"/>
              <a:t>Either[E, B]</a:t>
            </a:r>
            <a:r>
              <a:rPr lang="en-AU" sz="2400" dirty="0"/>
              <a:t> = this match {</a:t>
            </a:r>
          </a:p>
          <a:p>
            <a:r>
              <a:rPr lang="en-AU" sz="2400" dirty="0"/>
              <a:t>    case Left(e) =&gt; Left(e)</a:t>
            </a:r>
          </a:p>
          <a:p>
            <a:r>
              <a:rPr lang="en-AU" sz="2400" dirty="0"/>
              <a:t>    case Right(a) =&gt; f(a)</a:t>
            </a:r>
          </a:p>
          <a:p>
            <a:r>
              <a:rPr lang="en-AU" sz="2400" dirty="0"/>
              <a:t>  }</a:t>
            </a:r>
          </a:p>
          <a:p>
            <a:r>
              <a:rPr lang="en-AU" sz="2400" dirty="0"/>
              <a:t>  def map</a:t>
            </a:r>
            <a:r>
              <a:rPr lang="en-AU" sz="2400" b="1" dirty="0"/>
              <a:t>[B]</a:t>
            </a:r>
            <a:r>
              <a:rPr lang="en-AU" sz="2400" dirty="0"/>
              <a:t>(f: </a:t>
            </a:r>
            <a:r>
              <a:rPr lang="en-AU" sz="2400" b="1" dirty="0"/>
              <a:t>A =&gt; B</a:t>
            </a:r>
            <a:r>
              <a:rPr lang="en-AU" sz="2400" dirty="0"/>
              <a:t>): </a:t>
            </a:r>
            <a:r>
              <a:rPr lang="en-AU" sz="2400" b="1" dirty="0"/>
              <a:t>Either[E, B]</a:t>
            </a:r>
            <a:r>
              <a:rPr lang="en-AU" sz="2400" dirty="0"/>
              <a:t> = </a:t>
            </a:r>
            <a:r>
              <a:rPr lang="en-AU" sz="2400" dirty="0" err="1"/>
              <a:t>flatMap</a:t>
            </a:r>
            <a:r>
              <a:rPr lang="en-AU" sz="2400" dirty="0"/>
              <a:t>(a =&gt; Right(f(a)))</a:t>
            </a:r>
          </a:p>
          <a:p>
            <a:r>
              <a:rPr lang="en-AU" sz="2400" dirty="0"/>
              <a:t>}</a:t>
            </a:r>
          </a:p>
          <a:p>
            <a:endParaRPr lang="en-AU" sz="2400" dirty="0"/>
          </a:p>
          <a:p>
            <a:r>
              <a:rPr lang="en-AU" sz="2400" dirty="0"/>
              <a:t>case class Right[E, A](value: A) extends Either[E, A] </a:t>
            </a:r>
          </a:p>
          <a:p>
            <a:r>
              <a:rPr lang="en-AU" sz="2400" dirty="0"/>
              <a:t>case class Left[E, A](e: E) extends Either[E, A]</a:t>
            </a:r>
          </a:p>
        </p:txBody>
      </p:sp>
    </p:spTree>
    <p:extLst>
      <p:ext uri="{BB962C8B-B14F-4D97-AF65-F5344CB8AC3E}">
        <p14:creationId xmlns:p14="http://schemas.microsoft.com/office/powerpoint/2010/main" val="14879381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820763"/>
          </a:xfrm>
        </p:spPr>
        <p:txBody>
          <a:bodyPr/>
          <a:lstStyle/>
          <a:p>
            <a:pPr algn="ctr"/>
            <a:r>
              <a:rPr lang="en-AU" dirty="0" err="1"/>
              <a:t>EitherSequencingExample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9066722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575248"/>
            <a:ext cx="10257215" cy="1334279"/>
          </a:xfrm>
        </p:spPr>
        <p:txBody>
          <a:bodyPr/>
          <a:lstStyle/>
          <a:p>
            <a:pPr algn="ctr"/>
            <a:r>
              <a:rPr lang="en-AU" dirty="0"/>
              <a:t>Notice the similarities between </a:t>
            </a:r>
            <a:br>
              <a:rPr lang="en-AU" dirty="0"/>
            </a:br>
            <a:r>
              <a:rPr lang="en-AU" dirty="0"/>
              <a:t>Option[A] and Either[E, A]?</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41285748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020" y="789546"/>
            <a:ext cx="10257215" cy="592704"/>
          </a:xfrm>
        </p:spPr>
        <p:txBody>
          <a:bodyPr/>
          <a:lstStyle/>
          <a:p>
            <a:pPr algn="ctr"/>
            <a:r>
              <a:rPr lang="en-AU" dirty="0"/>
              <a:t>Similarities between Option[A] and Either[E, A]</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466531" y="2304661"/>
            <a:ext cx="10475704" cy="4299338"/>
          </a:xfrm>
        </p:spPr>
        <p:txBody>
          <a:bodyPr numCol="1"/>
          <a:lstStyle/>
          <a:p>
            <a:pPr marL="342900" indent="-342900">
              <a:buFont typeface="Arial" panose="020B0604020202020204" pitchFamily="34" charset="0"/>
              <a:buChar char="•"/>
            </a:pPr>
            <a:r>
              <a:rPr lang="en-AU" sz="2400" dirty="0"/>
              <a:t>Both attach additional information (aka context) to a value. </a:t>
            </a:r>
          </a:p>
          <a:p>
            <a:pPr marL="342900" indent="-342900">
              <a:buFont typeface="Arial" panose="020B0604020202020204" pitchFamily="34" charset="0"/>
              <a:buChar char="•"/>
            </a:pPr>
            <a:r>
              <a:rPr lang="en-AU" sz="2400" b="1" dirty="0"/>
              <a:t>Option</a:t>
            </a:r>
            <a:r>
              <a:rPr lang="en-AU" sz="2400" dirty="0"/>
              <a:t> tells the compiler its attached value may not be available.  </a:t>
            </a:r>
          </a:p>
          <a:p>
            <a:pPr marL="342900" indent="-342900">
              <a:buFont typeface="Arial" panose="020B0604020202020204" pitchFamily="34" charset="0"/>
              <a:buChar char="•"/>
            </a:pPr>
            <a:r>
              <a:rPr lang="en-AU" sz="2400" b="1" dirty="0"/>
              <a:t>Either[E, ]</a:t>
            </a:r>
            <a:r>
              <a:rPr lang="en-AU" sz="2400" dirty="0"/>
              <a:t> tells the compiler its attached value may have an error of type </a:t>
            </a:r>
            <a:r>
              <a:rPr lang="en-AU" sz="2400" b="1" dirty="0"/>
              <a:t>E</a:t>
            </a:r>
            <a:endParaRPr lang="en-AU" sz="2400" dirty="0"/>
          </a:p>
          <a:p>
            <a:pPr marL="342900" indent="-342900">
              <a:buFont typeface="Arial" panose="020B0604020202020204" pitchFamily="34" charset="0"/>
              <a:buChar char="•"/>
            </a:pPr>
            <a:r>
              <a:rPr lang="en-AU" sz="2400" dirty="0"/>
              <a:t>Both allow a function (</a:t>
            </a:r>
            <a:r>
              <a:rPr lang="en-AU" sz="2400" dirty="0" err="1"/>
              <a:t>flatMap</a:t>
            </a:r>
            <a:r>
              <a:rPr lang="en-AU" sz="2400" dirty="0"/>
              <a:t>) to convert the attached value to another value with </a:t>
            </a:r>
            <a:r>
              <a:rPr lang="en-AU" sz="2400" b="1" dirty="0"/>
              <a:t>the same context</a:t>
            </a:r>
            <a:r>
              <a:rPr lang="en-AU" sz="2400" dirty="0"/>
              <a:t>.</a:t>
            </a:r>
          </a:p>
          <a:p>
            <a:pPr marL="342900" indent="-342900">
              <a:buFont typeface="Arial" panose="020B0604020202020204" pitchFamily="34" charset="0"/>
              <a:buChar char="•"/>
            </a:pPr>
            <a:r>
              <a:rPr lang="en-AU" sz="2400" dirty="0"/>
              <a:t>This design pattern is very common in FP.</a:t>
            </a:r>
          </a:p>
          <a:p>
            <a:endParaRPr lang="en-AU" sz="2400" dirty="0"/>
          </a:p>
        </p:txBody>
      </p:sp>
    </p:spTree>
    <p:extLst>
      <p:ext uri="{BB962C8B-B14F-4D97-AF65-F5344CB8AC3E}">
        <p14:creationId xmlns:p14="http://schemas.microsoft.com/office/powerpoint/2010/main" val="37444473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3243714" y="2908857"/>
            <a:ext cx="5704572" cy="1316301"/>
          </a:xfrm>
        </p:spPr>
        <p:txBody>
          <a:bodyPr/>
          <a:lstStyle/>
          <a:p>
            <a:r>
              <a:rPr lang="en-US" dirty="0"/>
              <a:t>Basic FP </a:t>
            </a:r>
            <a:br>
              <a:rPr lang="en-US" dirty="0"/>
            </a:br>
            <a:r>
              <a:rPr lang="en-US" dirty="0"/>
              <a:t>Pattern</a:t>
            </a:r>
          </a:p>
        </p:txBody>
      </p:sp>
    </p:spTree>
    <p:extLst>
      <p:ext uri="{BB962C8B-B14F-4D97-AF65-F5344CB8AC3E}">
        <p14:creationId xmlns:p14="http://schemas.microsoft.com/office/powerpoint/2010/main" val="2941319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618626"/>
            <a:ext cx="10257215" cy="624396"/>
          </a:xfrm>
        </p:spPr>
        <p:txBody>
          <a:bodyPr/>
          <a:lstStyle/>
          <a:p>
            <a:pPr algn="ctr"/>
            <a:r>
              <a:rPr lang="en-AU" dirty="0"/>
              <a:t>It is known as Monad</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1763487"/>
            <a:ext cx="10256838" cy="4475888"/>
          </a:xfrm>
        </p:spPr>
        <p:txBody>
          <a:bodyPr numCol="1"/>
          <a:lstStyle/>
          <a:p>
            <a:pPr marL="342900" indent="-342900">
              <a:buFont typeface="Arial" panose="020B0604020202020204" pitchFamily="34" charset="0"/>
              <a:buChar char="•"/>
            </a:pPr>
            <a:r>
              <a:rPr lang="en-AU" sz="2400" b="1" dirty="0" err="1"/>
              <a:t>flatMap</a:t>
            </a:r>
            <a:r>
              <a:rPr lang="en-AU" sz="2400" dirty="0"/>
              <a:t> function is known as </a:t>
            </a:r>
            <a:r>
              <a:rPr lang="en-AU" sz="2400" b="1" dirty="0"/>
              <a:t>monadic operation</a:t>
            </a:r>
            <a:r>
              <a:rPr lang="en-AU" sz="2400" dirty="0"/>
              <a:t> to enable chain of operations on the data structure.  i.e. each </a:t>
            </a:r>
            <a:r>
              <a:rPr lang="en-AU" sz="2400" dirty="0" err="1"/>
              <a:t>flatMap</a:t>
            </a:r>
            <a:r>
              <a:rPr lang="en-AU" sz="2400" dirty="0"/>
              <a:t> operation is executed only after the completion of the previous operation under the same context.</a:t>
            </a:r>
          </a:p>
          <a:p>
            <a:pPr marL="342900" indent="-342900">
              <a:buFont typeface="Arial" panose="020B0604020202020204" pitchFamily="34" charset="0"/>
              <a:buChar char="•"/>
            </a:pPr>
            <a:r>
              <a:rPr lang="en-AU" sz="2400" b="1" dirty="0"/>
              <a:t>Option</a:t>
            </a:r>
            <a:r>
              <a:rPr lang="en-AU" sz="2400" dirty="0"/>
              <a:t> and </a:t>
            </a:r>
            <a:r>
              <a:rPr lang="en-AU" sz="2400" b="1" dirty="0"/>
              <a:t>Either[String, ]</a:t>
            </a:r>
            <a:r>
              <a:rPr lang="en-AU" sz="2400" dirty="0"/>
              <a:t> are different monads because attach different contexts to the values. </a:t>
            </a:r>
          </a:p>
          <a:p>
            <a:pPr marL="342900" indent="-342900">
              <a:buFont typeface="Arial" panose="020B0604020202020204" pitchFamily="34" charset="0"/>
              <a:buChar char="•"/>
            </a:pPr>
            <a:r>
              <a:rPr lang="en-AU" sz="2400" dirty="0"/>
              <a:t>Similarly, </a:t>
            </a:r>
            <a:r>
              <a:rPr lang="en-AU" sz="2400" b="1" dirty="0"/>
              <a:t>Either[String, ]</a:t>
            </a:r>
            <a:r>
              <a:rPr lang="en-AU" sz="2400" dirty="0"/>
              <a:t> and </a:t>
            </a:r>
            <a:r>
              <a:rPr lang="en-AU" sz="2400" b="1" dirty="0"/>
              <a:t>Either[Throwable, ] </a:t>
            </a:r>
            <a:r>
              <a:rPr lang="en-AU" sz="2400" dirty="0"/>
              <a:t>are different monads.</a:t>
            </a:r>
          </a:p>
          <a:p>
            <a:pPr marL="342900" indent="-342900">
              <a:buFont typeface="Arial" panose="020B0604020202020204" pitchFamily="34" charset="0"/>
              <a:buChar char="•"/>
            </a:pPr>
            <a:endParaRPr lang="en-AU" sz="2400" dirty="0"/>
          </a:p>
          <a:p>
            <a:r>
              <a:rPr lang="en-AU" sz="2400" i="1" dirty="0"/>
              <a:t>Note: Either[String, ] is not a valid Scala syntax.  It’s written in this way to illustrate this monad’s context.</a:t>
            </a:r>
          </a:p>
        </p:txBody>
      </p:sp>
    </p:spTree>
    <p:extLst>
      <p:ext uri="{BB962C8B-B14F-4D97-AF65-F5344CB8AC3E}">
        <p14:creationId xmlns:p14="http://schemas.microsoft.com/office/powerpoint/2010/main" val="14677068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110831"/>
            <a:ext cx="10257215" cy="624396"/>
          </a:xfrm>
        </p:spPr>
        <p:txBody>
          <a:bodyPr/>
          <a:lstStyle/>
          <a:p>
            <a:pPr algn="ctr"/>
            <a:r>
              <a:rPr lang="en-AU" dirty="0"/>
              <a:t>Monad generalised structure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910089"/>
            <a:ext cx="10256838" cy="5880178"/>
          </a:xfrm>
        </p:spPr>
        <p:txBody>
          <a:bodyPr numCol="1"/>
          <a:lstStyle/>
          <a:p>
            <a:r>
              <a:rPr lang="en-AU" sz="2400" dirty="0"/>
              <a:t>trait </a:t>
            </a:r>
            <a:r>
              <a:rPr lang="en-AU" sz="2400" b="1" dirty="0"/>
              <a:t>M[A]</a:t>
            </a:r>
            <a:r>
              <a:rPr lang="en-AU" sz="2400" dirty="0"/>
              <a:t> {</a:t>
            </a:r>
          </a:p>
          <a:p>
            <a:r>
              <a:rPr lang="en-AU" sz="2400" dirty="0"/>
              <a:t>  def </a:t>
            </a:r>
            <a:r>
              <a:rPr lang="en-AU" sz="2400" dirty="0" err="1"/>
              <a:t>flatMap</a:t>
            </a:r>
            <a:r>
              <a:rPr lang="en-AU" sz="2400" b="1" dirty="0"/>
              <a:t>[B]</a:t>
            </a:r>
            <a:r>
              <a:rPr lang="en-AU" sz="2400" dirty="0"/>
              <a:t>(f: </a:t>
            </a:r>
            <a:r>
              <a:rPr lang="en-AU" sz="2400" b="1" dirty="0"/>
              <a:t>A =&gt; M[B]</a:t>
            </a:r>
            <a:r>
              <a:rPr lang="en-AU" sz="2400" dirty="0"/>
              <a:t>): </a:t>
            </a:r>
            <a:r>
              <a:rPr lang="en-AU" sz="2400" b="1" dirty="0"/>
              <a:t>M[B]</a:t>
            </a:r>
          </a:p>
          <a:p>
            <a:r>
              <a:rPr lang="en-AU" sz="2400" dirty="0"/>
              <a:t>}</a:t>
            </a:r>
          </a:p>
          <a:p>
            <a:endParaRPr lang="en-AU" sz="2400" dirty="0"/>
          </a:p>
          <a:p>
            <a:r>
              <a:rPr lang="en-AU" sz="2400" dirty="0"/>
              <a:t>trait </a:t>
            </a:r>
            <a:r>
              <a:rPr lang="en-AU" sz="2400" b="1" dirty="0"/>
              <a:t>Option[A]</a:t>
            </a:r>
            <a:r>
              <a:rPr lang="en-AU" sz="2400" dirty="0"/>
              <a:t> {</a:t>
            </a:r>
          </a:p>
          <a:p>
            <a:r>
              <a:rPr lang="en-AU" sz="2400" dirty="0"/>
              <a:t>  def </a:t>
            </a:r>
            <a:r>
              <a:rPr lang="en-AU" sz="2400" dirty="0" err="1"/>
              <a:t>flatMap</a:t>
            </a:r>
            <a:r>
              <a:rPr lang="en-AU" sz="2400" b="1" dirty="0"/>
              <a:t>[B]</a:t>
            </a:r>
            <a:r>
              <a:rPr lang="en-AU" sz="2400" dirty="0"/>
              <a:t>(f: </a:t>
            </a:r>
            <a:r>
              <a:rPr lang="en-AU" sz="2400" b="1" dirty="0"/>
              <a:t>A =&gt; Option[B]</a:t>
            </a:r>
            <a:r>
              <a:rPr lang="en-AU" sz="2400" dirty="0"/>
              <a:t>): </a:t>
            </a:r>
            <a:r>
              <a:rPr lang="en-AU" sz="2400" b="1" dirty="0"/>
              <a:t>Option[B]</a:t>
            </a:r>
          </a:p>
          <a:p>
            <a:r>
              <a:rPr lang="en-AU" sz="2400" dirty="0"/>
              <a:t>}</a:t>
            </a:r>
          </a:p>
          <a:p>
            <a:endParaRPr lang="en-AU" sz="2400" dirty="0"/>
          </a:p>
          <a:p>
            <a:r>
              <a:rPr lang="en-AU" sz="2400" dirty="0"/>
              <a:t>trait </a:t>
            </a:r>
            <a:r>
              <a:rPr lang="en-AU" sz="2400" b="1" dirty="0"/>
              <a:t>Either[E, A]</a:t>
            </a:r>
            <a:r>
              <a:rPr lang="en-AU" sz="2400" dirty="0"/>
              <a:t> {</a:t>
            </a:r>
          </a:p>
          <a:p>
            <a:r>
              <a:rPr lang="en-AU" sz="2400" dirty="0"/>
              <a:t>  def </a:t>
            </a:r>
            <a:r>
              <a:rPr lang="en-AU" sz="2400" dirty="0" err="1"/>
              <a:t>flatMap</a:t>
            </a:r>
            <a:r>
              <a:rPr lang="en-AU" sz="2400" b="1" dirty="0"/>
              <a:t>[B]</a:t>
            </a:r>
            <a:r>
              <a:rPr lang="en-AU" sz="2400" dirty="0"/>
              <a:t>(f: </a:t>
            </a:r>
            <a:r>
              <a:rPr lang="en-AU" sz="2400" b="1" dirty="0"/>
              <a:t>A =&gt; Either[E, B]</a:t>
            </a:r>
            <a:r>
              <a:rPr lang="en-AU" sz="2400" dirty="0"/>
              <a:t>): </a:t>
            </a:r>
            <a:r>
              <a:rPr lang="en-AU" sz="2400" b="1" dirty="0"/>
              <a:t>Either[E, B]</a:t>
            </a:r>
          </a:p>
          <a:p>
            <a:r>
              <a:rPr lang="en-AU" sz="2400" dirty="0"/>
              <a:t>}</a:t>
            </a:r>
          </a:p>
        </p:txBody>
      </p:sp>
    </p:spTree>
    <p:extLst>
      <p:ext uri="{BB962C8B-B14F-4D97-AF65-F5344CB8AC3E}">
        <p14:creationId xmlns:p14="http://schemas.microsoft.com/office/powerpoint/2010/main" val="38704567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53267"/>
            <a:ext cx="10257215" cy="1466806"/>
          </a:xfrm>
        </p:spPr>
        <p:txBody>
          <a:bodyPr/>
          <a:lstStyle/>
          <a:p>
            <a:pPr algn="ctr"/>
            <a:r>
              <a:rPr lang="en-AU" dirty="0"/>
              <a:t>Monads are not limited </a:t>
            </a:r>
            <a:br>
              <a:rPr lang="en-AU" dirty="0"/>
            </a:br>
            <a:r>
              <a:rPr lang="en-AU" dirty="0"/>
              <a:t>to data structures</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5059423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1153272"/>
          </a:xfrm>
        </p:spPr>
        <p:txBody>
          <a:bodyPr/>
          <a:lstStyle/>
          <a:p>
            <a:pPr algn="ctr"/>
            <a:r>
              <a:rPr lang="en-AU" dirty="0" err="1"/>
              <a:t>RepeatedArgumentExample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7858711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254001"/>
            <a:ext cx="10257215" cy="624396"/>
          </a:xfrm>
        </p:spPr>
        <p:txBody>
          <a:bodyPr/>
          <a:lstStyle/>
          <a:p>
            <a:pPr algn="ctr"/>
            <a:r>
              <a:rPr lang="en-AU" dirty="0"/>
              <a:t>Findings from the example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1259633"/>
            <a:ext cx="10256838" cy="5141167"/>
          </a:xfrm>
        </p:spPr>
        <p:txBody>
          <a:bodyPr numCol="1"/>
          <a:lstStyle/>
          <a:p>
            <a:pPr marL="342900" indent="-342900">
              <a:buFont typeface="Arial" panose="020B0604020202020204" pitchFamily="34" charset="0"/>
              <a:buChar char="•"/>
            </a:pPr>
            <a:r>
              <a:rPr lang="en-AU" sz="2400" dirty="0"/>
              <a:t>In the chain of function invocations, every function is executed only after the completion of the previous function.  That’s the same as the </a:t>
            </a:r>
            <a:r>
              <a:rPr lang="en-AU" sz="2400" b="1" dirty="0" err="1"/>
              <a:t>flatMap</a:t>
            </a:r>
            <a:r>
              <a:rPr lang="en-AU" sz="2400" dirty="0"/>
              <a:t> purpose.</a:t>
            </a:r>
          </a:p>
          <a:p>
            <a:pPr marL="342900" indent="-342900">
              <a:buFont typeface="Arial" panose="020B0604020202020204" pitchFamily="34" charset="0"/>
              <a:buChar char="•"/>
            </a:pPr>
            <a:r>
              <a:rPr lang="en-AU" sz="2400" dirty="0"/>
              <a:t>All functions share the </a:t>
            </a:r>
            <a:r>
              <a:rPr lang="en-AU" sz="2400" b="1" dirty="0"/>
              <a:t>same configuration</a:t>
            </a:r>
            <a:r>
              <a:rPr lang="en-AU" sz="2400" dirty="0"/>
              <a:t>.</a:t>
            </a:r>
          </a:p>
          <a:p>
            <a:pPr marL="342900" indent="-342900">
              <a:buFont typeface="Arial" panose="020B0604020202020204" pitchFamily="34" charset="0"/>
              <a:buChar char="•"/>
            </a:pPr>
            <a:r>
              <a:rPr lang="en-AU" sz="2400" dirty="0"/>
              <a:t>We can identify a monad whose context is providing the same configuration throughout the </a:t>
            </a:r>
            <a:r>
              <a:rPr lang="en-AU" sz="2400" b="1" dirty="0" err="1"/>
              <a:t>flatMap</a:t>
            </a:r>
            <a:r>
              <a:rPr lang="en-AU" sz="2400" dirty="0"/>
              <a:t> operations.</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7033438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254001"/>
            <a:ext cx="10257215" cy="624396"/>
          </a:xfrm>
        </p:spPr>
        <p:txBody>
          <a:bodyPr/>
          <a:lstStyle/>
          <a:p>
            <a:pPr algn="ctr"/>
            <a:r>
              <a:rPr lang="en-AU" dirty="0"/>
              <a:t>Reader monad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685397" y="1259633"/>
            <a:ext cx="10256838" cy="5344366"/>
          </a:xfrm>
        </p:spPr>
        <p:txBody>
          <a:bodyPr numCol="1"/>
          <a:lstStyle/>
          <a:p>
            <a:r>
              <a:rPr lang="en-AU" sz="2400" dirty="0"/>
              <a:t>case class </a:t>
            </a:r>
            <a:r>
              <a:rPr lang="en-AU" sz="2400" b="1" dirty="0"/>
              <a:t>Reader[A]</a:t>
            </a:r>
            <a:r>
              <a:rPr lang="en-AU" sz="2400" dirty="0"/>
              <a:t>(run: </a:t>
            </a:r>
            <a:r>
              <a:rPr lang="en-AU" sz="2400" b="1" dirty="0"/>
              <a:t>Configuration =&gt; A</a:t>
            </a:r>
            <a:r>
              <a:rPr lang="en-AU" sz="2400" dirty="0"/>
              <a:t>) {</a:t>
            </a:r>
          </a:p>
          <a:p>
            <a:r>
              <a:rPr lang="en-AU" sz="2400" dirty="0"/>
              <a:t>  def </a:t>
            </a:r>
            <a:r>
              <a:rPr lang="en-AU" sz="2400" dirty="0" err="1"/>
              <a:t>flatMap</a:t>
            </a:r>
            <a:r>
              <a:rPr lang="en-AU" sz="2400" dirty="0"/>
              <a:t>[</a:t>
            </a:r>
            <a:r>
              <a:rPr lang="en-AU" sz="2400" b="1" dirty="0"/>
              <a:t>B</a:t>
            </a:r>
            <a:r>
              <a:rPr lang="en-AU" sz="2400" dirty="0"/>
              <a:t>](f: </a:t>
            </a:r>
            <a:r>
              <a:rPr lang="en-AU" sz="2400" b="1" dirty="0"/>
              <a:t>A =&gt; Reader[B]</a:t>
            </a:r>
            <a:r>
              <a:rPr lang="en-AU" sz="2400" dirty="0"/>
              <a:t>): </a:t>
            </a:r>
            <a:r>
              <a:rPr lang="en-AU" sz="2400" b="1" dirty="0"/>
              <a:t>Reader[B] </a:t>
            </a:r>
          </a:p>
          <a:p>
            <a:r>
              <a:rPr lang="en-AU" sz="2400" dirty="0"/>
              <a:t>}</a:t>
            </a:r>
          </a:p>
          <a:p>
            <a:endParaRPr lang="en-AU" sz="2400" dirty="0"/>
          </a:p>
          <a:p>
            <a:r>
              <a:rPr lang="en-AU" sz="2400" dirty="0"/>
              <a:t>// monad generalised monad</a:t>
            </a:r>
          </a:p>
          <a:p>
            <a:r>
              <a:rPr lang="en-AU" sz="2400" dirty="0"/>
              <a:t>trait </a:t>
            </a:r>
            <a:r>
              <a:rPr lang="en-AU" sz="2400" b="1" dirty="0"/>
              <a:t>M[A]</a:t>
            </a:r>
            <a:r>
              <a:rPr lang="en-AU" sz="2400" dirty="0"/>
              <a:t> {</a:t>
            </a:r>
          </a:p>
          <a:p>
            <a:r>
              <a:rPr lang="en-AU" sz="2400" dirty="0"/>
              <a:t>  def </a:t>
            </a:r>
            <a:r>
              <a:rPr lang="en-AU" sz="2400" dirty="0" err="1"/>
              <a:t>flatMap</a:t>
            </a:r>
            <a:r>
              <a:rPr lang="en-AU" sz="2400" dirty="0"/>
              <a:t>[</a:t>
            </a:r>
            <a:r>
              <a:rPr lang="en-AU" sz="2400" b="1" dirty="0"/>
              <a:t>B</a:t>
            </a:r>
            <a:r>
              <a:rPr lang="en-AU" sz="2400" dirty="0"/>
              <a:t>](f: </a:t>
            </a:r>
            <a:r>
              <a:rPr lang="en-AU" sz="2400" b="1" dirty="0"/>
              <a:t>A =&gt; M[B]</a:t>
            </a:r>
            <a:r>
              <a:rPr lang="en-AU" sz="2400" dirty="0"/>
              <a:t>): </a:t>
            </a:r>
            <a:r>
              <a:rPr lang="en-AU" sz="2400" b="1" dirty="0"/>
              <a:t>M[B]</a:t>
            </a:r>
          </a:p>
          <a:p>
            <a:r>
              <a:rPr lang="en-AU" sz="2400" dirty="0"/>
              <a:t>}</a:t>
            </a:r>
          </a:p>
          <a:p>
            <a:endParaRPr lang="en-AU" sz="2400" dirty="0"/>
          </a:p>
          <a:p>
            <a:r>
              <a:rPr lang="en-AU" sz="2400" i="1" dirty="0"/>
              <a:t>Note: Reader monad is available from open-sourced libraries.</a:t>
            </a:r>
          </a:p>
        </p:txBody>
      </p:sp>
    </p:spTree>
    <p:extLst>
      <p:ext uri="{BB962C8B-B14F-4D97-AF65-F5344CB8AC3E}">
        <p14:creationId xmlns:p14="http://schemas.microsoft.com/office/powerpoint/2010/main" val="364622139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675467"/>
            <a:ext cx="10257215" cy="1210733"/>
          </a:xfrm>
        </p:spPr>
        <p:txBody>
          <a:bodyPr/>
          <a:lstStyle/>
          <a:p>
            <a:pPr algn="ctr"/>
            <a:r>
              <a:rPr lang="en-AU" dirty="0"/>
              <a:t>Reader monad, usage in</a:t>
            </a:r>
            <a:br>
              <a:rPr lang="en-AU" dirty="0"/>
            </a:br>
            <a:r>
              <a:rPr lang="en-AU" dirty="0" err="1"/>
              <a:t>RepeatedArgumentExample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4581720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254001"/>
            <a:ext cx="10257215" cy="624396"/>
          </a:xfrm>
        </p:spPr>
        <p:txBody>
          <a:bodyPr/>
          <a:lstStyle/>
          <a:p>
            <a:pPr algn="ctr"/>
            <a:r>
              <a:rPr lang="en-AU" dirty="0"/>
              <a:t>The example is over-simplified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371599"/>
            <a:ext cx="11633200" cy="3543301"/>
          </a:xfrm>
        </p:spPr>
        <p:txBody>
          <a:bodyPr numCol="1"/>
          <a:lstStyle/>
          <a:p>
            <a:r>
              <a:rPr lang="en-AU" sz="2400" dirty="0"/>
              <a:t>In reality, not all functions have the same dependency.  It is possible that</a:t>
            </a:r>
          </a:p>
          <a:p>
            <a:r>
              <a:rPr lang="en-AU" sz="2400" dirty="0"/>
              <a:t>def createR1(</a:t>
            </a:r>
            <a:r>
              <a:rPr lang="en-AU" sz="2400" dirty="0" err="1"/>
              <a:t>cfg</a:t>
            </a:r>
            <a:r>
              <a:rPr lang="en-AU" sz="2400" dirty="0"/>
              <a:t>: </a:t>
            </a:r>
            <a:r>
              <a:rPr lang="en-AU" sz="2400" b="1" dirty="0"/>
              <a:t>Config</a:t>
            </a:r>
            <a:r>
              <a:rPr lang="en-AU" sz="2400" dirty="0"/>
              <a:t>): R1</a:t>
            </a:r>
          </a:p>
          <a:p>
            <a:r>
              <a:rPr lang="en-AU" sz="2400" dirty="0"/>
              <a:t>def createR2(</a:t>
            </a:r>
            <a:r>
              <a:rPr lang="en-AU" sz="2400" dirty="0" err="1"/>
              <a:t>db</a:t>
            </a:r>
            <a:r>
              <a:rPr lang="en-AU" sz="2400" dirty="0"/>
              <a:t>: </a:t>
            </a:r>
            <a:r>
              <a:rPr lang="en-AU" sz="2400" b="1" dirty="0" err="1"/>
              <a:t>DbService</a:t>
            </a:r>
            <a:r>
              <a:rPr lang="en-AU" sz="2400" dirty="0"/>
              <a:t>, r1: R1): R2</a:t>
            </a:r>
          </a:p>
          <a:p>
            <a:r>
              <a:rPr lang="en-AU" sz="2400" dirty="0"/>
              <a:t>def createR3(</a:t>
            </a:r>
            <a:r>
              <a:rPr lang="en-AU" sz="2400" dirty="0" err="1"/>
              <a:t>cfg</a:t>
            </a:r>
            <a:r>
              <a:rPr lang="en-AU" sz="2400" dirty="0"/>
              <a:t>: </a:t>
            </a:r>
            <a:r>
              <a:rPr lang="en-AU" sz="2400" b="1" dirty="0"/>
              <a:t>Config</a:t>
            </a:r>
            <a:r>
              <a:rPr lang="en-AU" sz="2400" dirty="0"/>
              <a:t>, </a:t>
            </a:r>
            <a:r>
              <a:rPr lang="en-AU" sz="2400" dirty="0" err="1"/>
              <a:t>sqs</a:t>
            </a:r>
            <a:r>
              <a:rPr lang="en-AU" sz="2400" dirty="0"/>
              <a:t>: </a:t>
            </a:r>
            <a:r>
              <a:rPr lang="en-AU" sz="2400" b="1" dirty="0" err="1"/>
              <a:t>Sqs</a:t>
            </a:r>
            <a:r>
              <a:rPr lang="en-AU" sz="2400" dirty="0"/>
              <a:t>, r1: R1): R3 </a:t>
            </a:r>
          </a:p>
          <a:p>
            <a:r>
              <a:rPr lang="en-AU" sz="2400" dirty="0"/>
              <a:t>def createR4(</a:t>
            </a:r>
            <a:r>
              <a:rPr lang="en-AU" sz="2400" dirty="0" err="1"/>
              <a:t>clk</a:t>
            </a:r>
            <a:r>
              <a:rPr lang="en-AU" sz="2400" dirty="0"/>
              <a:t>: </a:t>
            </a:r>
            <a:r>
              <a:rPr lang="en-AU" sz="2400" b="1" dirty="0"/>
              <a:t>Clock</a:t>
            </a:r>
            <a:r>
              <a:rPr lang="en-AU" sz="2400" dirty="0"/>
              <a:t>, dynamo: </a:t>
            </a:r>
            <a:r>
              <a:rPr lang="en-AU" sz="2400" b="1" dirty="0" err="1"/>
              <a:t>DynamoDb</a:t>
            </a:r>
            <a:r>
              <a:rPr lang="en-AU" sz="2400" dirty="0"/>
              <a:t>): R4 </a:t>
            </a:r>
          </a:p>
          <a:p>
            <a:r>
              <a:rPr lang="en-AU" sz="2400" dirty="0"/>
              <a:t>def </a:t>
            </a:r>
            <a:r>
              <a:rPr lang="en-AU" sz="2400" dirty="0" err="1"/>
              <a:t>createFinalResult</a:t>
            </a:r>
            <a:r>
              <a:rPr lang="en-AU" sz="2400" dirty="0"/>
              <a:t>(</a:t>
            </a:r>
            <a:r>
              <a:rPr lang="en-AU" sz="2400" dirty="0" err="1"/>
              <a:t>clk</a:t>
            </a:r>
            <a:r>
              <a:rPr lang="en-AU" sz="2400" dirty="0"/>
              <a:t>: </a:t>
            </a:r>
            <a:r>
              <a:rPr lang="en-AU" sz="2400" b="1" dirty="0"/>
              <a:t>Clock</a:t>
            </a:r>
            <a:r>
              <a:rPr lang="en-AU" sz="2400" dirty="0"/>
              <a:t>, </a:t>
            </a:r>
            <a:r>
              <a:rPr lang="en-AU" sz="2400" dirty="0" err="1"/>
              <a:t>tbl</a:t>
            </a:r>
            <a:r>
              <a:rPr lang="en-AU" sz="2400" dirty="0"/>
              <a:t>: </a:t>
            </a:r>
            <a:r>
              <a:rPr lang="en-AU" sz="2400" b="1" dirty="0"/>
              <a:t>Table</a:t>
            </a:r>
            <a:r>
              <a:rPr lang="en-AU" sz="2400" dirty="0"/>
              <a:t>,</a:t>
            </a:r>
            <a:r>
              <a:rPr lang="en-AU" sz="2400" b="1" dirty="0"/>
              <a:t> </a:t>
            </a:r>
            <a:r>
              <a:rPr lang="en-AU" sz="2400" dirty="0"/>
              <a:t>r1: R1, r2: R2, r3: R3, r4: R4): </a:t>
            </a:r>
            <a:r>
              <a:rPr lang="en-AU" sz="2400" dirty="0" err="1"/>
              <a:t>FinalResult</a:t>
            </a: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72471794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254001"/>
            <a:ext cx="10257215" cy="624396"/>
          </a:xfrm>
        </p:spPr>
        <p:txBody>
          <a:bodyPr/>
          <a:lstStyle/>
          <a:p>
            <a:pPr algn="ctr"/>
            <a:r>
              <a:rPr lang="en-AU" dirty="0"/>
              <a:t>How to provide the dependencies?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371599"/>
            <a:ext cx="11633200" cy="4432301"/>
          </a:xfrm>
        </p:spPr>
        <p:txBody>
          <a:bodyPr numCol="1"/>
          <a:lstStyle/>
          <a:p>
            <a:pPr marL="342900" indent="-342900">
              <a:buFont typeface="Arial" panose="020B0604020202020204" pitchFamily="34" charset="0"/>
              <a:buChar char="•"/>
            </a:pPr>
            <a:r>
              <a:rPr lang="en-AU" sz="2400" dirty="0"/>
              <a:t>It is inflexible to define a super data structure to cope with all the function dependencies</a:t>
            </a:r>
          </a:p>
          <a:p>
            <a:pPr marL="342900" indent="-342900">
              <a:buFont typeface="Arial" panose="020B0604020202020204" pitchFamily="34" charset="0"/>
              <a:buChar char="•"/>
            </a:pPr>
            <a:r>
              <a:rPr lang="en-AU" sz="2400" dirty="0"/>
              <a:t>When any of the function dependency is changed, this super data structure should be changed</a:t>
            </a:r>
          </a:p>
          <a:p>
            <a:pPr marL="342900" indent="-342900">
              <a:buFont typeface="Arial" panose="020B0604020202020204" pitchFamily="34" charset="0"/>
              <a:buChar char="•"/>
            </a:pPr>
            <a:r>
              <a:rPr lang="en-AU" sz="2400" dirty="0"/>
              <a:t>Similarly, when a new function is added in the chain of function invocation, it may have new dependency requirement</a:t>
            </a:r>
          </a:p>
          <a:p>
            <a:pPr marL="342900" indent="-342900">
              <a:buFont typeface="Arial" panose="020B0604020202020204" pitchFamily="34" charset="0"/>
              <a:buChar char="•"/>
            </a:pPr>
            <a:r>
              <a:rPr lang="en-AU" sz="2400" dirty="0"/>
              <a:t>To unit-test a particular function, e.g. createR4, it only requires Clock and Dynamo</a:t>
            </a:r>
          </a:p>
          <a:p>
            <a:pPr marL="342900" indent="-342900">
              <a:buFont typeface="Arial" panose="020B0604020202020204" pitchFamily="34" charset="0"/>
              <a:buChar char="•"/>
            </a:pPr>
            <a:r>
              <a:rPr lang="en-AU" sz="2400" dirty="0"/>
              <a:t>It should use a flexible way to provide the dependencies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962114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685397" y="478330"/>
            <a:ext cx="10257215" cy="624396"/>
          </a:xfrm>
        </p:spPr>
        <p:txBody>
          <a:bodyPr/>
          <a:lstStyle/>
          <a:p>
            <a:pPr algn="ctr"/>
            <a:r>
              <a:rPr lang="en-AU" dirty="0"/>
              <a:t>Solutions from open-sourced libraries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803400"/>
            <a:ext cx="11633200" cy="4000500"/>
          </a:xfrm>
        </p:spPr>
        <p:txBody>
          <a:bodyPr numCol="1"/>
          <a:lstStyle/>
          <a:p>
            <a:pPr marL="342900" indent="-342900">
              <a:buFont typeface="Arial" panose="020B0604020202020204" pitchFamily="34" charset="0"/>
              <a:buChar char="•"/>
            </a:pPr>
            <a:r>
              <a:rPr lang="en-AU" sz="2400" dirty="0"/>
              <a:t>There are mainly 2 solutions available from the FP libraries.</a:t>
            </a:r>
          </a:p>
          <a:p>
            <a:pPr marL="342900" indent="-342900">
              <a:buFont typeface="Arial" panose="020B0604020202020204" pitchFamily="34" charset="0"/>
              <a:buChar char="•"/>
            </a:pPr>
            <a:r>
              <a:rPr lang="en-AU" sz="2400" dirty="0"/>
              <a:t>Both of them are implemented according to the idea of Reader monad.</a:t>
            </a:r>
          </a:p>
          <a:p>
            <a:pPr marL="342900" indent="-342900">
              <a:buFont typeface="Arial" panose="020B0604020202020204" pitchFamily="34" charset="0"/>
              <a:buChar char="•"/>
            </a:pPr>
            <a:r>
              <a:rPr lang="en-AU" sz="2400" dirty="0"/>
              <a:t>We will use the solution called </a:t>
            </a:r>
            <a:r>
              <a:rPr lang="en-AU" sz="2400" b="1" dirty="0"/>
              <a:t>Layer</a:t>
            </a:r>
            <a:r>
              <a:rPr lang="en-AU" sz="2400" dirty="0"/>
              <a:t> provided by </a:t>
            </a:r>
            <a:r>
              <a:rPr lang="en-AU" sz="2400" b="1" dirty="0"/>
              <a:t>ZIO</a:t>
            </a:r>
            <a:r>
              <a:rPr lang="en-AU" sz="2400" dirty="0"/>
              <a:t>.</a:t>
            </a:r>
          </a:p>
          <a:p>
            <a:pPr marL="342900" indent="-342900">
              <a:buFont typeface="Arial" panose="020B0604020202020204" pitchFamily="34" charset="0"/>
              <a:buChar char="•"/>
            </a:pPr>
            <a:r>
              <a:rPr lang="en-AU" sz="2400" dirty="0"/>
              <a:t>ZIO will be discussed in the another talk.</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5424154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520889"/>
            <a:ext cx="10257216" cy="4777273"/>
          </a:xfrm>
        </p:spPr>
        <p:txBody>
          <a:bodyPr numCol="1"/>
          <a:lstStyle/>
          <a:p>
            <a:r>
              <a:rPr lang="en-AU" sz="2400" dirty="0"/>
              <a:t>sealed trait </a:t>
            </a:r>
            <a:r>
              <a:rPr lang="en-AU" sz="2400" b="1" dirty="0"/>
              <a:t>Option[A]</a:t>
            </a:r>
          </a:p>
          <a:p>
            <a:r>
              <a:rPr lang="en-AU" sz="2400" dirty="0"/>
              <a:t>case class </a:t>
            </a:r>
            <a:r>
              <a:rPr lang="en-AU" sz="2400" b="1" dirty="0"/>
              <a:t>Some[A]</a:t>
            </a:r>
            <a:r>
              <a:rPr lang="en-AU" sz="2400" dirty="0"/>
              <a:t>(value: </a:t>
            </a:r>
            <a:r>
              <a:rPr lang="en-AU" sz="2400" b="1" dirty="0"/>
              <a:t>A</a:t>
            </a:r>
            <a:r>
              <a:rPr lang="en-AU" sz="2400" dirty="0"/>
              <a:t>) extends </a:t>
            </a:r>
            <a:r>
              <a:rPr lang="en-AU" sz="2400" b="1" dirty="0"/>
              <a:t>Option[A]</a:t>
            </a:r>
          </a:p>
          <a:p>
            <a:r>
              <a:rPr lang="en-AU" sz="2400" dirty="0"/>
              <a:t>case object </a:t>
            </a:r>
            <a:r>
              <a:rPr lang="en-AU" sz="2400" b="1" dirty="0"/>
              <a:t>None</a:t>
            </a:r>
            <a:r>
              <a:rPr lang="en-AU" sz="2400" dirty="0"/>
              <a:t> extends </a:t>
            </a:r>
            <a:r>
              <a:rPr lang="en-AU" sz="2400" b="1" dirty="0"/>
              <a:t>Option[Nothing]</a:t>
            </a:r>
          </a:p>
          <a:p>
            <a:endParaRPr lang="en-AU" sz="2400" dirty="0"/>
          </a:p>
          <a:p>
            <a:r>
              <a:rPr lang="en-AU" sz="2400" dirty="0"/>
              <a:t>def </a:t>
            </a:r>
            <a:r>
              <a:rPr lang="en-AU" sz="2400" dirty="0" err="1"/>
              <a:t>func</a:t>
            </a:r>
            <a:r>
              <a:rPr lang="en-AU" sz="2400" dirty="0"/>
              <a:t>(name: String, party: </a:t>
            </a:r>
            <a:r>
              <a:rPr lang="en-AU" sz="2400" b="1" dirty="0"/>
              <a:t>Option[String]</a:t>
            </a:r>
            <a:r>
              <a:rPr lang="en-AU" sz="2400" dirty="0"/>
              <a:t>): String =</a:t>
            </a:r>
          </a:p>
          <a:p>
            <a:r>
              <a:rPr lang="en-AU" sz="2400" dirty="0"/>
              <a:t>    party </a:t>
            </a:r>
            <a:r>
              <a:rPr lang="en-AU" sz="2400" b="1" dirty="0"/>
              <a:t>match</a:t>
            </a:r>
            <a:r>
              <a:rPr lang="en-AU" sz="2400" dirty="0"/>
              <a:t> {</a:t>
            </a:r>
          </a:p>
          <a:p>
            <a:r>
              <a:rPr lang="en-AU" sz="2400" dirty="0"/>
              <a:t>      case </a:t>
            </a:r>
            <a:r>
              <a:rPr lang="en-AU" sz="2400" b="1" dirty="0"/>
              <a:t>None</a:t>
            </a:r>
            <a:r>
              <a:rPr lang="en-AU" sz="2400" dirty="0"/>
              <a:t> =&gt; ???</a:t>
            </a:r>
          </a:p>
          <a:p>
            <a:r>
              <a:rPr lang="en-AU" sz="2400" dirty="0"/>
              <a:t>      case </a:t>
            </a:r>
            <a:r>
              <a:rPr lang="en-AU" sz="2400" b="1" dirty="0"/>
              <a:t>Some(v)</a:t>
            </a:r>
            <a:r>
              <a:rPr lang="en-AU" sz="2400" dirty="0"/>
              <a:t> =&gt; ???</a:t>
            </a:r>
          </a:p>
          <a:p>
            <a:r>
              <a:rPr lang="en-AU" sz="2400" dirty="0"/>
              <a:t>    }</a:t>
            </a:r>
          </a:p>
        </p:txBody>
      </p:sp>
      <p:sp>
        <p:nvSpPr>
          <p:cNvPr id="257" name="content page…"/>
          <p:cNvSpPr txBox="1">
            <a:spLocks noGrp="1"/>
          </p:cNvSpPr>
          <p:nvPr>
            <p:ph type="title"/>
          </p:nvPr>
        </p:nvSpPr>
        <p:spPr>
          <a:xfrm>
            <a:off x="723551" y="681136"/>
            <a:ext cx="10257215" cy="671803"/>
          </a:xfrm>
        </p:spPr>
        <p:txBody>
          <a:bodyPr/>
          <a:lstStyle/>
          <a:p>
            <a:pPr algn="ctr"/>
            <a:r>
              <a:rPr lang="en-US" dirty="0"/>
              <a:t>Revisit ADT of Option[A]</a:t>
            </a:r>
          </a:p>
        </p:txBody>
      </p:sp>
    </p:spTree>
    <p:extLst>
      <p:ext uri="{BB962C8B-B14F-4D97-AF65-F5344CB8AC3E}">
        <p14:creationId xmlns:p14="http://schemas.microsoft.com/office/powerpoint/2010/main" val="33286952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343428" y="177800"/>
            <a:ext cx="10582251" cy="624396"/>
          </a:xfrm>
        </p:spPr>
        <p:txBody>
          <a:bodyPr/>
          <a:lstStyle/>
          <a:p>
            <a:pPr algn="ctr"/>
            <a:r>
              <a:rPr lang="en-AU" dirty="0"/>
              <a:t>Another complexity</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910088"/>
            <a:ext cx="11633200" cy="5770112"/>
          </a:xfrm>
        </p:spPr>
        <p:txBody>
          <a:bodyPr numCol="1"/>
          <a:lstStyle/>
          <a:p>
            <a:r>
              <a:rPr lang="en-AU" sz="2400" dirty="0"/>
              <a:t>In reality, many functions do not return a pure value, i.e. the value can be associated with another monad again.  E.g. they can be</a:t>
            </a:r>
          </a:p>
          <a:p>
            <a:r>
              <a:rPr lang="en-AU" sz="2400" dirty="0"/>
              <a:t>def createR1(</a:t>
            </a:r>
            <a:r>
              <a:rPr lang="en-AU" sz="2400" dirty="0" err="1"/>
              <a:t>cfg</a:t>
            </a:r>
            <a:r>
              <a:rPr lang="en-AU" sz="2400" dirty="0"/>
              <a:t>: </a:t>
            </a:r>
            <a:r>
              <a:rPr lang="en-AU" sz="2400" b="1" dirty="0"/>
              <a:t>Config</a:t>
            </a:r>
            <a:r>
              <a:rPr lang="en-AU" sz="2400" dirty="0"/>
              <a:t>): Either[Throwable, R1]</a:t>
            </a:r>
          </a:p>
          <a:p>
            <a:r>
              <a:rPr lang="en-AU" sz="2400" dirty="0"/>
              <a:t>def createR2(</a:t>
            </a:r>
            <a:r>
              <a:rPr lang="en-AU" sz="2400" dirty="0" err="1"/>
              <a:t>db</a:t>
            </a:r>
            <a:r>
              <a:rPr lang="en-AU" sz="2400" dirty="0"/>
              <a:t>: </a:t>
            </a:r>
            <a:r>
              <a:rPr lang="en-AU" sz="2400" b="1" dirty="0" err="1"/>
              <a:t>DbService</a:t>
            </a:r>
            <a:r>
              <a:rPr lang="en-AU" sz="2400" dirty="0"/>
              <a:t>, r1: R1): IO[Either[Throwable, R2]]</a:t>
            </a:r>
          </a:p>
          <a:p>
            <a:r>
              <a:rPr lang="en-AU" sz="2400" dirty="0"/>
              <a:t>def </a:t>
            </a:r>
            <a:r>
              <a:rPr lang="en-AU" sz="2400" dirty="0" err="1"/>
              <a:t>insertDb</a:t>
            </a:r>
            <a:r>
              <a:rPr lang="en-AU" sz="2400" dirty="0"/>
              <a:t>(</a:t>
            </a:r>
            <a:r>
              <a:rPr lang="en-AU" sz="2400" dirty="0" err="1"/>
              <a:t>clk</a:t>
            </a:r>
            <a:r>
              <a:rPr lang="en-AU" sz="2400" dirty="0"/>
              <a:t>: </a:t>
            </a:r>
            <a:r>
              <a:rPr lang="en-AU" sz="2400" b="1" dirty="0"/>
              <a:t>Clock</a:t>
            </a:r>
            <a:r>
              <a:rPr lang="en-AU" sz="2400" dirty="0"/>
              <a:t>, dynamo: </a:t>
            </a:r>
            <a:r>
              <a:rPr lang="en-AU" sz="2400" b="1" dirty="0" err="1"/>
              <a:t>DynamoDb</a:t>
            </a:r>
            <a:r>
              <a:rPr lang="en-AU" sz="2400" dirty="0"/>
              <a:t>): IO[Unit]</a:t>
            </a:r>
          </a:p>
          <a:p>
            <a:r>
              <a:rPr lang="en-AU" sz="2400" dirty="0"/>
              <a:t>def </a:t>
            </a:r>
            <a:r>
              <a:rPr lang="en-AU" sz="2400" dirty="0" err="1"/>
              <a:t>createFinalResult</a:t>
            </a:r>
            <a:r>
              <a:rPr lang="en-AU" sz="2400" dirty="0"/>
              <a:t>(</a:t>
            </a:r>
            <a:r>
              <a:rPr lang="en-AU" sz="2400" dirty="0" err="1"/>
              <a:t>clk</a:t>
            </a:r>
            <a:r>
              <a:rPr lang="en-AU" sz="2400" dirty="0"/>
              <a:t>: </a:t>
            </a:r>
            <a:r>
              <a:rPr lang="en-AU" sz="2400" b="1" dirty="0"/>
              <a:t>Clock</a:t>
            </a:r>
            <a:r>
              <a:rPr lang="en-AU" sz="2400" dirty="0"/>
              <a:t>, </a:t>
            </a:r>
            <a:r>
              <a:rPr lang="en-AU" sz="2400" dirty="0" err="1"/>
              <a:t>tbl</a:t>
            </a:r>
            <a:r>
              <a:rPr lang="en-AU" sz="2400" dirty="0"/>
              <a:t>: </a:t>
            </a:r>
            <a:r>
              <a:rPr lang="en-AU" sz="2400" b="1" dirty="0"/>
              <a:t>Table</a:t>
            </a:r>
            <a:r>
              <a:rPr lang="en-AU" sz="2400" dirty="0"/>
              <a:t>,</a:t>
            </a:r>
            <a:r>
              <a:rPr lang="en-AU" sz="2400" b="1" dirty="0"/>
              <a:t> </a:t>
            </a:r>
            <a:r>
              <a:rPr lang="en-AU" sz="2400" dirty="0"/>
              <a:t>r1: R1, r2: R2): IO[Either[Throwable, </a:t>
            </a:r>
            <a:r>
              <a:rPr lang="en-AU" sz="2400" dirty="0" err="1"/>
              <a:t>FinalResult</a:t>
            </a:r>
            <a:r>
              <a:rPr lang="en-AU" sz="2400" dirty="0"/>
              <a:t>]]</a:t>
            </a:r>
          </a:p>
          <a:p>
            <a:endParaRPr lang="en-AU" sz="2400" dirty="0"/>
          </a:p>
          <a:p>
            <a:r>
              <a:rPr lang="en-AU" sz="2400" i="1" dirty="0"/>
              <a:t>Note: IO is another monad.  IO[A] means the value is obtained from the external system such as console, </a:t>
            </a:r>
            <a:r>
              <a:rPr lang="en-AU" sz="2400" i="1" dirty="0" err="1"/>
              <a:t>db</a:t>
            </a:r>
            <a:r>
              <a:rPr lang="en-AU" sz="2400" i="1" dirty="0"/>
              <a:t>, network, etc.  IO[Unit] means the function writes the data to the external system.  IO[Either[Throwable, A]] means the value may encounter error when the function attempts to get it from the external system.</a:t>
            </a:r>
          </a:p>
        </p:txBody>
      </p:sp>
    </p:spTree>
    <p:extLst>
      <p:ext uri="{BB962C8B-B14F-4D97-AF65-F5344CB8AC3E}">
        <p14:creationId xmlns:p14="http://schemas.microsoft.com/office/powerpoint/2010/main" val="397820251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343428" y="687898"/>
            <a:ext cx="10582251" cy="624396"/>
          </a:xfrm>
        </p:spPr>
        <p:txBody>
          <a:bodyPr/>
          <a:lstStyle/>
          <a:p>
            <a:pPr algn="ctr"/>
            <a:r>
              <a:rPr lang="en-AU" dirty="0"/>
              <a:t>ZIO simplifies the stack of monads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905000"/>
            <a:ext cx="10445474" cy="4265102"/>
          </a:xfrm>
        </p:spPr>
        <p:txBody>
          <a:bodyPr numCol="1"/>
          <a:lstStyle/>
          <a:p>
            <a:r>
              <a:rPr lang="en-AU" sz="2400" dirty="0"/>
              <a:t>The previous example shows that it is quite common for the functions to have a mix of different monads such as Either[E, ], IO and Reader.  ZIO simplifies the complexity by combining these monads into a single monad.  I will discuss more about ZIO in next talk.</a:t>
            </a:r>
          </a:p>
        </p:txBody>
      </p:sp>
    </p:spTree>
    <p:extLst>
      <p:ext uri="{BB962C8B-B14F-4D97-AF65-F5344CB8AC3E}">
        <p14:creationId xmlns:p14="http://schemas.microsoft.com/office/powerpoint/2010/main" val="1425150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753710"/>
            <a:ext cx="10257215" cy="820763"/>
          </a:xfrm>
        </p:spPr>
        <p:txBody>
          <a:bodyPr/>
          <a:lstStyle/>
          <a:p>
            <a:pPr algn="ctr"/>
            <a:r>
              <a:rPr lang="en-AU" dirty="0"/>
              <a:t>IO monad – brief introduction</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62010872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343428" y="687898"/>
            <a:ext cx="10582251" cy="624396"/>
          </a:xfrm>
        </p:spPr>
        <p:txBody>
          <a:bodyPr/>
          <a:lstStyle/>
          <a:p>
            <a:pPr algn="ctr"/>
            <a:r>
              <a:rPr lang="en-AU" dirty="0"/>
              <a:t>Input/output Monad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399592"/>
            <a:ext cx="10445474" cy="4751848"/>
          </a:xfrm>
        </p:spPr>
        <p:txBody>
          <a:bodyPr numCol="1"/>
          <a:lstStyle/>
          <a:p>
            <a:pPr marL="342900" indent="-342900">
              <a:buFont typeface="Arial" panose="020B0604020202020204" pitchFamily="34" charset="0"/>
              <a:buChar char="•"/>
            </a:pPr>
            <a:r>
              <a:rPr lang="en-AU" sz="2400" dirty="0"/>
              <a:t>It tells the compiler its value is associated with the external system such as console, network, </a:t>
            </a:r>
            <a:r>
              <a:rPr lang="en-AU" sz="2400" dirty="0" err="1"/>
              <a:t>db</a:t>
            </a:r>
            <a:r>
              <a:rPr lang="en-AU" sz="2400" dirty="0"/>
              <a:t>, … anything that is outside of the functional application.</a:t>
            </a:r>
          </a:p>
          <a:p>
            <a:pPr marL="342900" indent="-342900">
              <a:buFont typeface="Arial" panose="020B0604020202020204" pitchFamily="34" charset="0"/>
              <a:buChar char="•"/>
            </a:pPr>
            <a:r>
              <a:rPr lang="en-AU" sz="2400" dirty="0"/>
              <a:t>IO[A] means the value of type A is input from the external system.</a:t>
            </a:r>
          </a:p>
          <a:p>
            <a:pPr marL="342900" indent="-342900">
              <a:buFont typeface="Arial" panose="020B0604020202020204" pitchFamily="34" charset="0"/>
              <a:buChar char="•"/>
            </a:pPr>
            <a:r>
              <a:rPr lang="en-AU" sz="2400" dirty="0"/>
              <a:t>IO[Unit] means a value is output to the external system.</a:t>
            </a:r>
          </a:p>
        </p:txBody>
      </p:sp>
    </p:spTree>
    <p:extLst>
      <p:ext uri="{BB962C8B-B14F-4D97-AF65-F5344CB8AC3E}">
        <p14:creationId xmlns:p14="http://schemas.microsoft.com/office/powerpoint/2010/main" val="161275492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675467"/>
            <a:ext cx="10257215" cy="1261533"/>
          </a:xfrm>
        </p:spPr>
        <p:txBody>
          <a:bodyPr/>
          <a:lstStyle/>
          <a:p>
            <a:pPr algn="ctr"/>
            <a:r>
              <a:rPr lang="en-AU" dirty="0" err="1"/>
              <a:t>IOMonad</a:t>
            </a:r>
            <a:r>
              <a:rPr lang="en-AU" dirty="0"/>
              <a:t> 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840084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343428" y="687898"/>
            <a:ext cx="10582251" cy="624396"/>
          </a:xfrm>
        </p:spPr>
        <p:txBody>
          <a:bodyPr/>
          <a:lstStyle/>
          <a:p>
            <a:pPr algn="ctr"/>
            <a:r>
              <a:rPr lang="en-AU" dirty="0"/>
              <a:t>Reason behind IO monad</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374926" y="1659988"/>
            <a:ext cx="10445474" cy="4510114"/>
          </a:xfrm>
        </p:spPr>
        <p:txBody>
          <a:bodyPr numCol="1"/>
          <a:lstStyle/>
          <a:p>
            <a:pPr marL="342900" indent="-342900">
              <a:buFont typeface="Arial" panose="020B0604020202020204" pitchFamily="34" charset="0"/>
              <a:buChar char="•"/>
            </a:pPr>
            <a:r>
              <a:rPr lang="en-AU" sz="2400" dirty="0"/>
              <a:t>In FP, functions are math functions that produces no side effect.  They always produce the same output given the same input.</a:t>
            </a:r>
          </a:p>
          <a:p>
            <a:pPr marL="342900" indent="-342900">
              <a:buFont typeface="Arial" panose="020B0604020202020204" pitchFamily="34" charset="0"/>
              <a:buChar char="•"/>
            </a:pPr>
            <a:r>
              <a:rPr lang="en-AU" sz="2400" dirty="0"/>
              <a:t>Functions do not change state.  They leave the responsibility of changing state to the external system via IO monad.</a:t>
            </a:r>
          </a:p>
          <a:p>
            <a:pPr marL="342900" indent="-342900">
              <a:buFont typeface="Arial" panose="020B0604020202020204" pitchFamily="34" charset="0"/>
              <a:buChar char="•"/>
            </a:pPr>
            <a:r>
              <a:rPr lang="en-AU" sz="2400" dirty="0"/>
              <a:t>The result is the functional program itself is deterministic and can be reasoned.</a:t>
            </a:r>
          </a:p>
        </p:txBody>
      </p:sp>
    </p:spTree>
    <p:extLst>
      <p:ext uri="{BB962C8B-B14F-4D97-AF65-F5344CB8AC3E}">
        <p14:creationId xmlns:p14="http://schemas.microsoft.com/office/powerpoint/2010/main" val="168902863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Summary</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t>All the commonly-used monads are available from the core libraries or open-sourced libraries.  We don’t need to define them.  We only need to know what contexts (such as Option, Either[E, ], IO, Reader, etc.) they provide.</a:t>
            </a:r>
          </a:p>
          <a:p>
            <a:pPr marL="342900" indent="-342900">
              <a:buFont typeface="Arial" panose="020B0604020202020204" pitchFamily="34" charset="0"/>
              <a:buChar char="•"/>
            </a:pPr>
            <a:r>
              <a:rPr lang="en-AU" sz="2400" dirty="0"/>
              <a:t>If the value is “pure”, say, always mandatory, never have error, no update required, no dependency on the current time and other environment, the function is something like `x =&gt; x + 1`, then monad will not be required.</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67941891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a:t>Summary</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t>All the commonly-used monads are available from the core libraries or open-sourced libraries.  We don’t need to define them.  We only need to know what contexts (such as Option, Either[E, ], IO, Reader, etc.) they provide.</a:t>
            </a:r>
          </a:p>
          <a:p>
            <a:pPr marL="342900" indent="-342900">
              <a:buFont typeface="Arial" panose="020B0604020202020204" pitchFamily="34" charset="0"/>
              <a:buChar char="•"/>
            </a:pPr>
            <a:r>
              <a:rPr lang="en-AU" sz="2400" dirty="0"/>
              <a:t>If the value is “pure”, say, always mandatory, never have error, no update required, no dependency on the current time and other environment, the function is something like `x =&gt; x + 1`, then monad will not be required.</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71422755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err="1"/>
              <a:t>Github</a:t>
            </a:r>
            <a:r>
              <a:rPr lang="en-US" dirty="0"/>
              <a:t> link</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hlinkClick r:id="rId3"/>
              </a:rPr>
              <a:t>https://github.com/amywong-monster/intro-fp-scala</a:t>
            </a:r>
            <a:endParaRPr lang="en-AU" sz="2400" dirty="0"/>
          </a:p>
        </p:txBody>
      </p:sp>
    </p:spTree>
    <p:extLst>
      <p:ext uri="{BB962C8B-B14F-4D97-AF65-F5344CB8AC3E}">
        <p14:creationId xmlns:p14="http://schemas.microsoft.com/office/powerpoint/2010/main" val="3066648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968758"/>
            <a:ext cx="10257216" cy="4506685"/>
          </a:xfrm>
        </p:spPr>
        <p:txBody>
          <a:bodyPr numCol="1"/>
          <a:lstStyle/>
          <a:p>
            <a:r>
              <a:rPr lang="en-AU" sz="2400" dirty="0"/>
              <a:t>Example:</a:t>
            </a:r>
          </a:p>
          <a:p>
            <a:r>
              <a:rPr lang="en-AU" sz="2400" dirty="0"/>
              <a:t>def </a:t>
            </a:r>
            <a:r>
              <a:rPr lang="en-AU" sz="2400" dirty="0" err="1"/>
              <a:t>convertToUpper</a:t>
            </a:r>
            <a:r>
              <a:rPr lang="en-AU" sz="2400" dirty="0"/>
              <a:t>(party: </a:t>
            </a:r>
            <a:r>
              <a:rPr lang="en-AU" sz="2400" b="1" dirty="0"/>
              <a:t>Option[String]</a:t>
            </a:r>
            <a:r>
              <a:rPr lang="en-AU" sz="2400" dirty="0"/>
              <a:t>): String =</a:t>
            </a:r>
          </a:p>
          <a:p>
            <a:r>
              <a:rPr lang="en-AU" sz="2400" dirty="0"/>
              <a:t>    party </a:t>
            </a:r>
            <a:r>
              <a:rPr lang="en-AU" sz="2400" b="1" dirty="0"/>
              <a:t>match</a:t>
            </a:r>
            <a:r>
              <a:rPr lang="en-AU" sz="2400" dirty="0"/>
              <a:t> {</a:t>
            </a:r>
          </a:p>
          <a:p>
            <a:r>
              <a:rPr lang="en-AU" sz="2400" dirty="0"/>
              <a:t>      case </a:t>
            </a:r>
            <a:r>
              <a:rPr lang="en-AU" sz="2400" b="1" dirty="0"/>
              <a:t>None</a:t>
            </a:r>
            <a:r>
              <a:rPr lang="en-AU" sz="2400" dirty="0"/>
              <a:t> =&gt; None</a:t>
            </a:r>
          </a:p>
          <a:p>
            <a:r>
              <a:rPr lang="en-AU" sz="2400" dirty="0"/>
              <a:t>      case </a:t>
            </a:r>
            <a:r>
              <a:rPr lang="en-AU" sz="2400" b="1" dirty="0"/>
              <a:t>Some(v)</a:t>
            </a:r>
            <a:r>
              <a:rPr lang="en-AU" sz="2400" dirty="0"/>
              <a:t> =&gt; Some(</a:t>
            </a:r>
            <a:r>
              <a:rPr lang="en-AU" sz="2400" dirty="0" err="1"/>
              <a:t>v.toUpperCase</a:t>
            </a:r>
            <a:r>
              <a:rPr lang="en-AU" sz="2400" dirty="0"/>
              <a:t>)</a:t>
            </a:r>
          </a:p>
          <a:p>
            <a:r>
              <a:rPr lang="en-AU" sz="2400" dirty="0"/>
              <a:t>    }</a:t>
            </a:r>
          </a:p>
          <a:p>
            <a:endParaRPr lang="en-AU" sz="2400" dirty="0"/>
          </a:p>
          <a:p>
            <a:endParaRPr lang="en-AU" sz="2400" dirty="0"/>
          </a:p>
        </p:txBody>
      </p:sp>
      <p:sp>
        <p:nvSpPr>
          <p:cNvPr id="257" name="content page…"/>
          <p:cNvSpPr txBox="1">
            <a:spLocks noGrp="1"/>
          </p:cNvSpPr>
          <p:nvPr>
            <p:ph type="title"/>
          </p:nvPr>
        </p:nvSpPr>
        <p:spPr>
          <a:xfrm>
            <a:off x="723551" y="457201"/>
            <a:ext cx="10257215" cy="820882"/>
          </a:xfrm>
        </p:spPr>
        <p:txBody>
          <a:bodyPr/>
          <a:lstStyle/>
          <a:p>
            <a:pPr algn="ctr"/>
            <a:r>
              <a:rPr lang="en-US" dirty="0"/>
              <a:t>Sometimes pattern match is tedious</a:t>
            </a:r>
          </a:p>
        </p:txBody>
      </p:sp>
    </p:spTree>
    <p:extLst>
      <p:ext uri="{BB962C8B-B14F-4D97-AF65-F5344CB8AC3E}">
        <p14:creationId xmlns:p14="http://schemas.microsoft.com/office/powerpoint/2010/main" val="39894260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278084"/>
            <a:ext cx="10257216" cy="5378748"/>
          </a:xfrm>
        </p:spPr>
        <p:txBody>
          <a:bodyPr numCol="1"/>
          <a:lstStyle/>
          <a:p>
            <a:r>
              <a:rPr lang="en-AU" sz="2400" dirty="0"/>
              <a:t>def helper</a:t>
            </a:r>
            <a:r>
              <a:rPr lang="en-AU" sz="2400" b="1" dirty="0"/>
              <a:t>[A, B]</a:t>
            </a:r>
            <a:r>
              <a:rPr lang="en-AU" sz="2400" dirty="0"/>
              <a:t>(opt: </a:t>
            </a:r>
            <a:r>
              <a:rPr lang="en-AU" sz="2400" b="1" dirty="0"/>
              <a:t>Option[A]</a:t>
            </a:r>
            <a:r>
              <a:rPr lang="en-AU" sz="2400" dirty="0"/>
              <a:t>, f: </a:t>
            </a:r>
            <a:r>
              <a:rPr lang="en-AU" sz="2400" b="1" dirty="0"/>
              <a:t>A =&gt; Option[B]</a:t>
            </a:r>
            <a:r>
              <a:rPr lang="en-AU" sz="2400" dirty="0"/>
              <a:t>): </a:t>
            </a:r>
            <a:r>
              <a:rPr lang="en-AU" sz="2400" b="1" dirty="0"/>
              <a:t>Option[B]</a:t>
            </a:r>
            <a:r>
              <a:rPr lang="en-AU" sz="2400" dirty="0"/>
              <a:t> = </a:t>
            </a:r>
          </a:p>
          <a:p>
            <a:r>
              <a:rPr lang="en-AU" sz="2400" dirty="0"/>
              <a:t>  opt match {</a:t>
            </a:r>
          </a:p>
          <a:p>
            <a:r>
              <a:rPr lang="en-AU" sz="2400" dirty="0"/>
              <a:t>    case None =&gt; None</a:t>
            </a:r>
          </a:p>
          <a:p>
            <a:r>
              <a:rPr lang="en-AU" sz="2400" dirty="0"/>
              <a:t>    case Some(v) =&gt; f(v)</a:t>
            </a:r>
          </a:p>
          <a:p>
            <a:r>
              <a:rPr lang="en-AU" sz="2400" dirty="0"/>
              <a:t>  }</a:t>
            </a:r>
          </a:p>
          <a:p>
            <a:endParaRPr lang="en-AU" sz="2400" i="1" dirty="0"/>
          </a:p>
          <a:p>
            <a:r>
              <a:rPr lang="en-AU" sz="2400" i="1" dirty="0"/>
              <a:t>Note: function name doesn’t matter.  We should pay attention to the function </a:t>
            </a:r>
            <a:r>
              <a:rPr lang="en-AU" sz="2400" b="1" i="1" dirty="0"/>
              <a:t>types</a:t>
            </a:r>
            <a:r>
              <a:rPr lang="en-AU" sz="2400" i="1" dirty="0"/>
              <a:t>.</a:t>
            </a:r>
          </a:p>
          <a:p>
            <a:endParaRPr lang="en-AU" sz="2400" i="1" dirty="0"/>
          </a:p>
        </p:txBody>
      </p:sp>
      <p:sp>
        <p:nvSpPr>
          <p:cNvPr id="257" name="content page…"/>
          <p:cNvSpPr txBox="1">
            <a:spLocks noGrp="1"/>
          </p:cNvSpPr>
          <p:nvPr>
            <p:ph type="title"/>
          </p:nvPr>
        </p:nvSpPr>
        <p:spPr>
          <a:xfrm>
            <a:off x="723551" y="457201"/>
            <a:ext cx="10257215" cy="713231"/>
          </a:xfrm>
        </p:spPr>
        <p:txBody>
          <a:bodyPr/>
          <a:lstStyle/>
          <a:p>
            <a:pPr algn="ctr"/>
            <a:r>
              <a:rPr lang="en-US" dirty="0"/>
              <a:t>A helper function</a:t>
            </a:r>
          </a:p>
        </p:txBody>
      </p:sp>
    </p:spTree>
    <p:extLst>
      <p:ext uri="{BB962C8B-B14F-4D97-AF65-F5344CB8AC3E}">
        <p14:creationId xmlns:p14="http://schemas.microsoft.com/office/powerpoint/2010/main" val="27808399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278084"/>
            <a:ext cx="10257216" cy="5378748"/>
          </a:xfrm>
        </p:spPr>
        <p:txBody>
          <a:bodyPr numCol="1"/>
          <a:lstStyle/>
          <a:p>
            <a:r>
              <a:rPr lang="en-AU" sz="2400" dirty="0" err="1"/>
              <a:t>scala</a:t>
            </a:r>
            <a:r>
              <a:rPr lang="en-AU" sz="2400" dirty="0"/>
              <a:t>&gt; helper[Int, Boolean](Some(1), x =&gt; Some(x % 2 == 0))</a:t>
            </a:r>
          </a:p>
          <a:p>
            <a:r>
              <a:rPr lang="en-AU" sz="2400" dirty="0" err="1"/>
              <a:t>val</a:t>
            </a:r>
            <a:r>
              <a:rPr lang="en-AU" sz="2400" dirty="0"/>
              <a:t> res3: Option[Boolean] = Some(false)</a:t>
            </a:r>
          </a:p>
          <a:p>
            <a:endParaRPr lang="en-AU" sz="2400" dirty="0"/>
          </a:p>
          <a:p>
            <a:r>
              <a:rPr lang="en-AU" sz="2400" dirty="0" err="1"/>
              <a:t>scala</a:t>
            </a:r>
            <a:r>
              <a:rPr lang="en-AU" sz="2400" dirty="0"/>
              <a:t>&gt; helper[Int, Boolean](Some(2), x =&gt; Some(x % 2 == 0))</a:t>
            </a:r>
          </a:p>
          <a:p>
            <a:r>
              <a:rPr lang="en-AU" sz="2400" dirty="0" err="1"/>
              <a:t>val</a:t>
            </a:r>
            <a:r>
              <a:rPr lang="en-AU" sz="2400" dirty="0"/>
              <a:t> res4: Option[Boolean] = Some(true)</a:t>
            </a:r>
          </a:p>
          <a:p>
            <a:endParaRPr lang="en-AU" sz="2400" dirty="0"/>
          </a:p>
          <a:p>
            <a:r>
              <a:rPr lang="en-AU" sz="2400" dirty="0" err="1"/>
              <a:t>scala</a:t>
            </a:r>
            <a:r>
              <a:rPr lang="en-AU" sz="2400" dirty="0"/>
              <a:t>&gt; helper[Int, Boolean](None, x =&gt; Some(x % 2 == 0))</a:t>
            </a:r>
          </a:p>
          <a:p>
            <a:r>
              <a:rPr lang="en-AU" sz="2400" dirty="0" err="1"/>
              <a:t>val</a:t>
            </a:r>
            <a:r>
              <a:rPr lang="en-AU" sz="2400" dirty="0"/>
              <a:t> res5: Option[Boolean] = None</a:t>
            </a:r>
          </a:p>
          <a:p>
            <a:endParaRPr lang="en-AU" sz="2400" dirty="0"/>
          </a:p>
          <a:p>
            <a:r>
              <a:rPr lang="en-AU" sz="2400" i="1" dirty="0"/>
              <a:t>Note: types are explicitly specified inside the square brackets because the Scala compiler fails to infer the types here</a:t>
            </a:r>
          </a:p>
          <a:p>
            <a:endParaRPr lang="en-AU" sz="2400" i="1" dirty="0"/>
          </a:p>
        </p:txBody>
      </p:sp>
      <p:sp>
        <p:nvSpPr>
          <p:cNvPr id="257" name="content page…"/>
          <p:cNvSpPr txBox="1">
            <a:spLocks noGrp="1"/>
          </p:cNvSpPr>
          <p:nvPr>
            <p:ph type="title"/>
          </p:nvPr>
        </p:nvSpPr>
        <p:spPr>
          <a:xfrm>
            <a:off x="723551" y="457201"/>
            <a:ext cx="10257215" cy="713231"/>
          </a:xfrm>
        </p:spPr>
        <p:txBody>
          <a:bodyPr/>
          <a:lstStyle/>
          <a:p>
            <a:pPr algn="ctr"/>
            <a:r>
              <a:rPr lang="en-US" dirty="0"/>
              <a:t>Usage</a:t>
            </a:r>
          </a:p>
        </p:txBody>
      </p:sp>
    </p:spTree>
    <p:extLst>
      <p:ext uri="{BB962C8B-B14F-4D97-AF65-F5344CB8AC3E}">
        <p14:creationId xmlns:p14="http://schemas.microsoft.com/office/powerpoint/2010/main" val="23070128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278084"/>
            <a:ext cx="10257216" cy="5378748"/>
          </a:xfrm>
        </p:spPr>
        <p:txBody>
          <a:bodyPr numCol="1"/>
          <a:lstStyle/>
          <a:p>
            <a:r>
              <a:rPr lang="en-AU" sz="2400" dirty="0" err="1"/>
              <a:t>scala</a:t>
            </a:r>
            <a:r>
              <a:rPr lang="en-AU" sz="2400" dirty="0"/>
              <a:t>&gt; helper[String, String](Some("</a:t>
            </a:r>
            <a:r>
              <a:rPr lang="en-AU" sz="2400" dirty="0" err="1"/>
              <a:t>abc</a:t>
            </a:r>
            <a:r>
              <a:rPr lang="en-AU" sz="2400" dirty="0"/>
              <a:t>"), x =&gt; Some(</a:t>
            </a:r>
            <a:r>
              <a:rPr lang="en-AU" sz="2400" dirty="0" err="1"/>
              <a:t>x.toUpperCase</a:t>
            </a:r>
            <a:r>
              <a:rPr lang="en-AU" sz="2400" dirty="0"/>
              <a:t>))</a:t>
            </a:r>
          </a:p>
          <a:p>
            <a:r>
              <a:rPr lang="en-AU" sz="2400" dirty="0" err="1"/>
              <a:t>val</a:t>
            </a:r>
            <a:r>
              <a:rPr lang="en-AU" sz="2400" dirty="0"/>
              <a:t> res6: Option[String] = Some(ABC)</a:t>
            </a:r>
          </a:p>
          <a:p>
            <a:endParaRPr lang="en-AU" sz="2400" dirty="0"/>
          </a:p>
          <a:p>
            <a:r>
              <a:rPr lang="en-AU" sz="2400" dirty="0" err="1"/>
              <a:t>scala</a:t>
            </a:r>
            <a:r>
              <a:rPr lang="en-AU" sz="2400" dirty="0"/>
              <a:t>&gt; helper[String, String](None, x =&gt; Some(</a:t>
            </a:r>
            <a:r>
              <a:rPr lang="en-AU" sz="2400" dirty="0" err="1"/>
              <a:t>x.toUpperCase</a:t>
            </a:r>
            <a:r>
              <a:rPr lang="en-AU" sz="2400" dirty="0"/>
              <a:t>))</a:t>
            </a:r>
          </a:p>
          <a:p>
            <a:r>
              <a:rPr lang="en-AU" sz="2400" dirty="0" err="1"/>
              <a:t>val</a:t>
            </a:r>
            <a:r>
              <a:rPr lang="en-AU" sz="2400" dirty="0"/>
              <a:t> res8: Option[String] = None</a:t>
            </a:r>
          </a:p>
          <a:p>
            <a:endParaRPr lang="en-AU" sz="2400" dirty="0" err="1"/>
          </a:p>
        </p:txBody>
      </p:sp>
      <p:sp>
        <p:nvSpPr>
          <p:cNvPr id="257" name="content page…"/>
          <p:cNvSpPr txBox="1">
            <a:spLocks noGrp="1"/>
          </p:cNvSpPr>
          <p:nvPr>
            <p:ph type="title"/>
          </p:nvPr>
        </p:nvSpPr>
        <p:spPr>
          <a:xfrm>
            <a:off x="723551" y="457201"/>
            <a:ext cx="10257215" cy="713231"/>
          </a:xfrm>
        </p:spPr>
        <p:txBody>
          <a:bodyPr/>
          <a:lstStyle/>
          <a:p>
            <a:pPr algn="ctr"/>
            <a:r>
              <a:rPr lang="en-US" dirty="0"/>
              <a:t>Usage (2)</a:t>
            </a:r>
          </a:p>
        </p:txBody>
      </p:sp>
    </p:spTree>
    <p:extLst>
      <p:ext uri="{BB962C8B-B14F-4D97-AF65-F5344CB8AC3E}">
        <p14:creationId xmlns:p14="http://schemas.microsoft.com/office/powerpoint/2010/main" val="2867153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261257" y="1278084"/>
            <a:ext cx="10954139" cy="5378748"/>
          </a:xfrm>
        </p:spPr>
        <p:txBody>
          <a:bodyPr numCol="1"/>
          <a:lstStyle/>
          <a:p>
            <a:r>
              <a:rPr lang="en-AU" sz="2400" dirty="0"/>
              <a:t>def helper[A, B](ma: Either[String, A], f: A =&gt; Either[String, B]): Either[String, B]</a:t>
            </a:r>
          </a:p>
          <a:p>
            <a:r>
              <a:rPr lang="en-AU" sz="2400" dirty="0"/>
              <a:t>def helper[A, B](ma: Either[Throwable, A], f: A =&gt; Either[Throwable, B]): Either[Throwable, B]</a:t>
            </a:r>
          </a:p>
          <a:p>
            <a:r>
              <a:rPr lang="en-AU" sz="2400" dirty="0"/>
              <a:t>def helper[A, B](ma: </a:t>
            </a:r>
            <a:r>
              <a:rPr lang="en-AU" sz="2400" dirty="0" err="1"/>
              <a:t>OneMore</a:t>
            </a:r>
            <a:r>
              <a:rPr lang="en-AU" sz="2400" dirty="0"/>
              <a:t>[A], f: A =&gt; </a:t>
            </a:r>
            <a:r>
              <a:rPr lang="en-AU" sz="2400" dirty="0" err="1"/>
              <a:t>OneMore</a:t>
            </a:r>
            <a:r>
              <a:rPr lang="en-AU" sz="2400" dirty="0"/>
              <a:t>[B]): </a:t>
            </a:r>
            <a:r>
              <a:rPr lang="en-AU" sz="2400" dirty="0" err="1"/>
              <a:t>OneMore</a:t>
            </a:r>
            <a:r>
              <a:rPr lang="en-AU" sz="2400" dirty="0"/>
              <a:t>[B]</a:t>
            </a:r>
          </a:p>
          <a:p>
            <a:r>
              <a:rPr lang="en-AU" sz="2400" dirty="0"/>
              <a:t>def helper[A, B](ma: </a:t>
            </a:r>
            <a:r>
              <a:rPr lang="en-AU" sz="2400" dirty="0" err="1"/>
              <a:t>TwoMore</a:t>
            </a:r>
            <a:r>
              <a:rPr lang="en-AU" sz="2400" dirty="0"/>
              <a:t>[A], f: A =&gt; </a:t>
            </a:r>
            <a:r>
              <a:rPr lang="en-AU" sz="2400" dirty="0" err="1"/>
              <a:t>TwoMore</a:t>
            </a:r>
            <a:r>
              <a:rPr lang="en-AU" sz="2400" dirty="0"/>
              <a:t>[B]): </a:t>
            </a:r>
            <a:r>
              <a:rPr lang="en-AU" sz="2400" dirty="0" err="1"/>
              <a:t>ThreeMore</a:t>
            </a:r>
            <a:r>
              <a:rPr lang="en-AU" sz="2400" dirty="0"/>
              <a:t>[B] </a:t>
            </a:r>
          </a:p>
          <a:p>
            <a:r>
              <a:rPr lang="en-AU" sz="2400" dirty="0"/>
              <a:t>…</a:t>
            </a:r>
          </a:p>
          <a:p>
            <a:r>
              <a:rPr lang="en-AU" sz="2400" dirty="0"/>
              <a:t>def helper[A, B](ma: </a:t>
            </a:r>
            <a:r>
              <a:rPr lang="en-AU" sz="2400" dirty="0" err="1"/>
              <a:t>NMore</a:t>
            </a:r>
            <a:r>
              <a:rPr lang="en-AU" sz="2400" dirty="0"/>
              <a:t>[A], f: A =&gt; </a:t>
            </a:r>
            <a:r>
              <a:rPr lang="en-AU" sz="2400" dirty="0" err="1"/>
              <a:t>NMore</a:t>
            </a:r>
            <a:r>
              <a:rPr lang="en-AU" sz="2400" dirty="0"/>
              <a:t>[B]): </a:t>
            </a:r>
            <a:r>
              <a:rPr lang="en-AU" sz="2400" dirty="0" err="1"/>
              <a:t>NMore</a:t>
            </a:r>
            <a:r>
              <a:rPr lang="en-AU" sz="2400" dirty="0"/>
              <a:t>[B]</a:t>
            </a:r>
          </a:p>
          <a:p>
            <a:endParaRPr lang="en-AU" sz="2400" dirty="0"/>
          </a:p>
        </p:txBody>
      </p:sp>
      <p:sp>
        <p:nvSpPr>
          <p:cNvPr id="257" name="content page…"/>
          <p:cNvSpPr txBox="1">
            <a:spLocks noGrp="1"/>
          </p:cNvSpPr>
          <p:nvPr>
            <p:ph type="title"/>
          </p:nvPr>
        </p:nvSpPr>
        <p:spPr>
          <a:xfrm>
            <a:off x="723551" y="457201"/>
            <a:ext cx="10257215" cy="713231"/>
          </a:xfrm>
        </p:spPr>
        <p:txBody>
          <a:bodyPr/>
          <a:lstStyle/>
          <a:p>
            <a:pPr algn="ctr"/>
            <a:r>
              <a:rPr lang="en-US" dirty="0"/>
              <a:t>However</a:t>
            </a:r>
          </a:p>
        </p:txBody>
      </p:sp>
    </p:spTree>
    <p:extLst>
      <p:ext uri="{BB962C8B-B14F-4D97-AF65-F5344CB8AC3E}">
        <p14:creationId xmlns:p14="http://schemas.microsoft.com/office/powerpoint/2010/main" val="40901779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894114"/>
          </a:xfrm>
        </p:spPr>
        <p:txBody>
          <a:bodyPr/>
          <a:lstStyle/>
          <a:p>
            <a:pPr algn="ctr"/>
            <a:r>
              <a:rPr lang="en-AU" dirty="0"/>
              <a:t>Do I need to declare this helper function </a:t>
            </a:r>
            <a:br>
              <a:rPr lang="en-AU" dirty="0"/>
            </a:br>
            <a:r>
              <a:rPr lang="en-AU" dirty="0"/>
              <a:t>on N types for N times?</a:t>
            </a:r>
            <a:br>
              <a:rPr lang="en-AU" dirty="0"/>
            </a:b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045343967"/>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customXml/itemProps3.xml><?xml version="1.0" encoding="utf-8"?>
<ds:datastoreItem xmlns:ds="http://schemas.openxmlformats.org/officeDocument/2006/customXml" ds:itemID="{8C12FCCE-303C-4556-95B2-31992822D7A0}">
  <ds:schemaRefs>
    <ds:schemaRef ds:uri="http://schemas.microsoft.com/sharepoint/v3/contenttype/forms"/>
  </ds:schemaRefs>
</ds:datastoreItem>
</file>

<file path=customXml/itemProps4.xml><?xml version="1.0" encoding="utf-8"?>
<ds:datastoreItem xmlns:ds="http://schemas.openxmlformats.org/officeDocument/2006/customXml" ds:itemID="{6965E7D4-911E-47A7-A898-EBE209204D9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21864</TotalTime>
  <Words>2289</Words>
  <Application>Microsoft Macintosh PowerPoint</Application>
  <PresentationFormat>Widescreen</PresentationFormat>
  <Paragraphs>191</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Archivo</vt:lpstr>
      <vt:lpstr>Archivo Bold</vt:lpstr>
      <vt:lpstr>Archivo Regular</vt:lpstr>
      <vt:lpstr>Arial</vt:lpstr>
      <vt:lpstr>Calibri</vt:lpstr>
      <vt:lpstr>Champion-HTF-Featherweight</vt:lpstr>
      <vt:lpstr>Champion-HTF-Middleweight</vt:lpstr>
      <vt:lpstr>Helvetica</vt:lpstr>
      <vt:lpstr>Office Theme</vt:lpstr>
      <vt:lpstr>PowerPoint Presentation</vt:lpstr>
      <vt:lpstr>Basic FP  Pattern</vt:lpstr>
      <vt:lpstr>Revisit ADT of Option[A]</vt:lpstr>
      <vt:lpstr>Sometimes pattern match is tedious</vt:lpstr>
      <vt:lpstr>A helper function</vt:lpstr>
      <vt:lpstr>Usage</vt:lpstr>
      <vt:lpstr>Usage (2)</vt:lpstr>
      <vt:lpstr>However</vt:lpstr>
      <vt:lpstr>Do I need to declare this helper function  on N types for N times?  </vt:lpstr>
      <vt:lpstr>You can declare this function only once</vt:lpstr>
      <vt:lpstr>Where to declare these functions?</vt:lpstr>
      <vt:lpstr>Workaround to declare a “function”</vt:lpstr>
      <vt:lpstr>Another helper function - map</vt:lpstr>
      <vt:lpstr>OptionSequencingExample</vt:lpstr>
      <vt:lpstr>Syntactic sugar – for comprehension</vt:lpstr>
      <vt:lpstr>Similarly, in Either[E, A]</vt:lpstr>
      <vt:lpstr>EitherSequencingExample</vt:lpstr>
      <vt:lpstr>Notice the similarities between  Option[A] and Either[E, A]?</vt:lpstr>
      <vt:lpstr>Similarities between Option[A] and Either[E, A]</vt:lpstr>
      <vt:lpstr>It is known as Monad</vt:lpstr>
      <vt:lpstr>Monad generalised structure</vt:lpstr>
      <vt:lpstr>Monads are not limited  to data structures </vt:lpstr>
      <vt:lpstr>RepeatedArgumentExample</vt:lpstr>
      <vt:lpstr>Findings from the example</vt:lpstr>
      <vt:lpstr>Reader monad</vt:lpstr>
      <vt:lpstr>Reader monad, usage in RepeatedArgumentExample</vt:lpstr>
      <vt:lpstr>The example is over-simplified</vt:lpstr>
      <vt:lpstr>How to provide the dependencies?</vt:lpstr>
      <vt:lpstr>Solutions from open-sourced libraries</vt:lpstr>
      <vt:lpstr>Another complexity</vt:lpstr>
      <vt:lpstr>ZIO simplifies the stack of monads</vt:lpstr>
      <vt:lpstr>IO monad – brief introduction</vt:lpstr>
      <vt:lpstr>Input/output Monad</vt:lpstr>
      <vt:lpstr>IOMonad example</vt:lpstr>
      <vt:lpstr>Reason behind IO monad</vt:lpstr>
      <vt:lpstr>Summary</vt:lpstr>
      <vt:lpstr>Summary</vt:lpstr>
      <vt:lpstr>Github link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Wong, Amy</cp:lastModifiedBy>
  <cp:revision>677</cp:revision>
  <dcterms:created xsi:type="dcterms:W3CDTF">2019-11-03T23:54:01Z</dcterms:created>
  <dcterms:modified xsi:type="dcterms:W3CDTF">2020-08-20T05:10:48Z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