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26"/>
  </p:notesMasterIdLst>
  <p:sldIdLst>
    <p:sldId id="261" r:id="rId6"/>
    <p:sldId id="262" r:id="rId7"/>
    <p:sldId id="403" r:id="rId8"/>
    <p:sldId id="405" r:id="rId9"/>
    <p:sldId id="406" r:id="rId10"/>
    <p:sldId id="392" r:id="rId11"/>
    <p:sldId id="409" r:id="rId12"/>
    <p:sldId id="411" r:id="rId13"/>
    <p:sldId id="412" r:id="rId14"/>
    <p:sldId id="421" r:id="rId15"/>
    <p:sldId id="422" r:id="rId16"/>
    <p:sldId id="415" r:id="rId17"/>
    <p:sldId id="417" r:id="rId18"/>
    <p:sldId id="418" r:id="rId19"/>
    <p:sldId id="419" r:id="rId20"/>
    <p:sldId id="420" r:id="rId21"/>
    <p:sldId id="416" r:id="rId22"/>
    <p:sldId id="426" r:id="rId23"/>
    <p:sldId id="425" r:id="rId24"/>
    <p:sldId id="42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00B6B4"/>
    <a:srgbClr val="007D91"/>
    <a:srgbClr val="3D2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0"/>
    <p:restoredTop sz="94727"/>
  </p:normalViewPr>
  <p:slideViewPr>
    <p:cSldViewPr snapToGrid="0" snapToObjects="1">
      <p:cViewPr varScale="1">
        <p:scale>
          <a:sx n="125" d="100"/>
          <a:sy n="125" d="100"/>
        </p:scale>
        <p:origin x="160"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xfrm>
            <a:off x="1143000" y="685800"/>
            <a:ext cx="4572000" cy="3429000"/>
          </a:xfrm>
          <a:prstGeom prst="rect">
            <a:avLst/>
          </a:prstGeom>
        </p:spPr>
        <p:txBody>
          <a:bodyPr/>
          <a:lstStyle/>
          <a:p>
            <a:endParaRPr/>
          </a:p>
        </p:txBody>
      </p:sp>
      <p:sp>
        <p:nvSpPr>
          <p:cNvPr id="211" name="Shape 2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17485"/>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Graphic 12" descr="Graphic 12">
            <a:extLst>
              <a:ext uri="{FF2B5EF4-FFF2-40B4-BE49-F238E27FC236}">
                <a16:creationId xmlns:a16="http://schemas.microsoft.com/office/drawing/2014/main" id="{908B921B-D07B-2042-ACB5-D13D4DBD86F3}"/>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Tree>
    <p:extLst>
      <p:ext uri="{BB962C8B-B14F-4D97-AF65-F5344CB8AC3E}">
        <p14:creationId xmlns:p14="http://schemas.microsoft.com/office/powerpoint/2010/main" val="32452279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350037"/>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Picture 12" descr="Picture 12">
            <a:extLst>
              <a:ext uri="{FF2B5EF4-FFF2-40B4-BE49-F238E27FC236}">
                <a16:creationId xmlns:a16="http://schemas.microsoft.com/office/drawing/2014/main" id="{962F03CC-4E01-0241-9844-61762D1509D1}"/>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43670187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pic>
        <p:nvPicPr>
          <p:cNvPr id="14" name="Picture 12" descr="Picture 12">
            <a:extLst>
              <a:ext uri="{FF2B5EF4-FFF2-40B4-BE49-F238E27FC236}">
                <a16:creationId xmlns:a16="http://schemas.microsoft.com/office/drawing/2014/main" id="{3371F59E-6BC7-6E4F-9D3E-90DA566E80EE}"/>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74331093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statement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B76749-56EB-0546-A730-985DE585C1EB}"/>
              </a:ext>
            </a:extLst>
          </p:cNvPr>
          <p:cNvPicPr>
            <a:picLocks noChangeAspect="1"/>
          </p:cNvPicPr>
          <p:nvPr userDrawn="1"/>
        </p:nvPicPr>
        <p:blipFill>
          <a:blip r:embed="rId2"/>
          <a:stretch>
            <a:fillRect/>
          </a:stretch>
        </p:blipFill>
        <p:spPr>
          <a:xfrm>
            <a:off x="0" y="0"/>
            <a:ext cx="4769572" cy="6858000"/>
          </a:xfrm>
          <a:prstGeom prst="rect">
            <a:avLst/>
          </a:prstGeom>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3D2462"/>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6273986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copy">
    <p:bg>
      <p:bgPr>
        <a:solidFill>
          <a:srgbClr val="3D2462"/>
        </a:solidFill>
        <a:effectLst/>
      </p:bgPr>
    </p:bg>
    <p:spTree>
      <p:nvGrpSpPr>
        <p:cNvPr id="1" name=""/>
        <p:cNvGrpSpPr/>
        <p:nvPr/>
      </p:nvGrpSpPr>
      <p:grpSpPr>
        <a:xfrm>
          <a:off x="0" y="0"/>
          <a:ext cx="0" cy="0"/>
          <a:chOff x="0" y="0"/>
          <a:chExt cx="0" cy="0"/>
        </a:xfrm>
      </p:grpSpPr>
      <p:sp>
        <p:nvSpPr>
          <p:cNvPr id="80" name="Title Text"/>
          <p:cNvSpPr txBox="1">
            <a:spLocks noGrp="1"/>
          </p:cNvSpPr>
          <p:nvPr>
            <p:ph type="title"/>
          </p:nvPr>
        </p:nvSpPr>
        <p:spPr>
          <a:xfrm>
            <a:off x="3861365" y="3171617"/>
            <a:ext cx="4469270" cy="891954"/>
          </a:xfrm>
          <a:prstGeom prst="rect">
            <a:avLst/>
          </a:prstGeom>
        </p:spPr>
        <p:txBody>
          <a:bodyPr/>
          <a:lstStyle>
            <a:lvl1pPr algn="ctr">
              <a:defRPr sz="4000">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27323287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Blank copy 3">
    <p:spTree>
      <p:nvGrpSpPr>
        <p:cNvPr id="1" name=""/>
        <p:cNvGrpSpPr/>
        <p:nvPr/>
      </p:nvGrpSpPr>
      <p:grpSpPr>
        <a:xfrm>
          <a:off x="0" y="0"/>
          <a:ext cx="0" cy="0"/>
          <a:chOff x="0" y="0"/>
          <a:chExt cx="0" cy="0"/>
        </a:xfrm>
      </p:grpSpPr>
      <p:pic>
        <p:nvPicPr>
          <p:cNvPr id="13" name="Graphic 12" descr="Graphic 12">
            <a:extLst>
              <a:ext uri="{FF2B5EF4-FFF2-40B4-BE49-F238E27FC236}">
                <a16:creationId xmlns:a16="http://schemas.microsoft.com/office/drawing/2014/main" id="{650415F1-6ED1-3D41-8853-054BCE39D216}"/>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5390074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tatement slide">
    <p:spTree>
      <p:nvGrpSpPr>
        <p:cNvPr id="1" name=""/>
        <p:cNvGrpSpPr/>
        <p:nvPr/>
      </p:nvGrpSpPr>
      <p:grpSpPr>
        <a:xfrm>
          <a:off x="0" y="0"/>
          <a:ext cx="0" cy="0"/>
          <a:chOff x="0" y="0"/>
          <a:chExt cx="0" cy="0"/>
        </a:xfrm>
      </p:grpSpPr>
      <p:pic>
        <p:nvPicPr>
          <p:cNvPr id="6" name="Picture 2" descr="Picture 2">
            <a:extLst>
              <a:ext uri="{FF2B5EF4-FFF2-40B4-BE49-F238E27FC236}">
                <a16:creationId xmlns:a16="http://schemas.microsoft.com/office/drawing/2014/main" id="{3A0A3C91-064C-634F-8EA2-4AB10ABE8EF6}"/>
              </a:ext>
            </a:extLst>
          </p:cNvPr>
          <p:cNvPicPr>
            <a:picLocks noChangeAspect="1"/>
          </p:cNvPicPr>
          <p:nvPr userDrawn="1"/>
        </p:nvPicPr>
        <p:blipFill>
          <a:blip r:embed="rId2"/>
          <a:stretch>
            <a:fillRect/>
          </a:stretch>
        </p:blipFill>
        <p:spPr>
          <a:xfrm>
            <a:off x="-1" y="0"/>
            <a:ext cx="12214621" cy="6858000"/>
          </a:xfrm>
          <a:prstGeom prst="rect">
            <a:avLst/>
          </a:prstGeom>
          <a:ln w="12700">
            <a:miter lim="400000"/>
          </a:ln>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5996816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copy">
    <p:spTree>
      <p:nvGrpSpPr>
        <p:cNvPr id="1" name=""/>
        <p:cNvGrpSpPr/>
        <p:nvPr/>
      </p:nvGrpSpPr>
      <p:grpSpPr>
        <a:xfrm>
          <a:off x="0" y="0"/>
          <a:ext cx="0" cy="0"/>
          <a:chOff x="0" y="0"/>
          <a:chExt cx="0" cy="0"/>
        </a:xfrm>
      </p:grpSpPr>
      <p:pic>
        <p:nvPicPr>
          <p:cNvPr id="68" name="Picture 2" descr="Picture 2"/>
          <p:cNvPicPr>
            <a:picLocks noChangeAspect="1"/>
          </p:cNvPicPr>
          <p:nvPr/>
        </p:nvPicPr>
        <p:blipFill>
          <a:blip r:embed="rId2"/>
          <a:srcRect l="65" r="65"/>
          <a:stretch>
            <a:fillRect/>
          </a:stretch>
        </p:blipFill>
        <p:spPr>
          <a:xfrm>
            <a:off x="-11311" y="0"/>
            <a:ext cx="12214621" cy="6858000"/>
          </a:xfrm>
          <a:prstGeom prst="rect">
            <a:avLst/>
          </a:prstGeom>
          <a:ln w="12700">
            <a:miter lim="400000"/>
          </a:ln>
        </p:spPr>
      </p:pic>
      <p:sp>
        <p:nvSpPr>
          <p:cNvPr id="69" name="Title Text"/>
          <p:cNvSpPr txBox="1">
            <a:spLocks noGrp="1"/>
          </p:cNvSpPr>
          <p:nvPr>
            <p:ph type="title"/>
          </p:nvPr>
        </p:nvSpPr>
        <p:spPr>
          <a:prstGeom prst="rect">
            <a:avLst/>
          </a:prstGeom>
        </p:spPr>
        <p:txBody>
          <a:bodyPr/>
          <a:lstStyle/>
          <a:p>
            <a:r>
              <a:rPr lang="en-GB"/>
              <a:t>Click to edit Master title style</a:t>
            </a:r>
            <a:endParaRPr dirty="0"/>
          </a:p>
        </p:txBody>
      </p:sp>
      <p:pic>
        <p:nvPicPr>
          <p:cNvPr id="70" name="Graphic 8" descr="Graphic 8"/>
          <p:cNvPicPr>
            <a:picLocks noChangeAspect="1"/>
          </p:cNvPicPr>
          <p:nvPr/>
        </p:nvPicPr>
        <p:blipFill>
          <a:blip r:embed="rId3"/>
          <a:srcRect l="25112" t="43704" r="26295" b="42815"/>
          <a:stretch>
            <a:fillRect/>
          </a:stretch>
        </p:blipFill>
        <p:spPr>
          <a:xfrm>
            <a:off x="6833991" y="4248732"/>
            <a:ext cx="4497668" cy="124782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lank copy 3">
    <p:spTree>
      <p:nvGrpSpPr>
        <p:cNvPr id="1" name=""/>
        <p:cNvGrpSpPr/>
        <p:nvPr/>
      </p:nvGrpSpPr>
      <p:grpSpPr>
        <a:xfrm>
          <a:off x="0" y="0"/>
          <a:ext cx="0" cy="0"/>
          <a:chOff x="0" y="0"/>
          <a:chExt cx="0" cy="0"/>
        </a:xfrm>
      </p:grpSpPr>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5" name="Body Level One…"/>
          <p:cNvSpPr txBox="1">
            <a:spLocks noGrp="1"/>
          </p:cNvSpPr>
          <p:nvPr>
            <p:ph type="body" idx="1"/>
          </p:nvPr>
        </p:nvSpPr>
        <p:spPr>
          <a:xfrm>
            <a:off x="723552" y="2349169"/>
            <a:ext cx="10257216" cy="3291840"/>
          </a:xfrm>
          <a:prstGeom prst="rect">
            <a:avLst/>
          </a:prstGeom>
        </p:spPr>
        <p:txBody>
          <a:bodyPr numCol="2" spcCol="576640">
            <a:noAutofit/>
          </a:bodyPr>
          <a:lstStyle>
            <a:lvl1pPr marL="0" indent="0">
              <a:lnSpc>
                <a:spcPct val="100000"/>
              </a:lnSpc>
              <a:buSzTx/>
              <a:buFontTx/>
              <a:buNone/>
              <a:defRPr sz="1100">
                <a:solidFill>
                  <a:srgbClr val="737373"/>
                </a:solidFill>
                <a:latin typeface="Archivo Regular"/>
                <a:ea typeface="Archivo Regular"/>
                <a:cs typeface="Archivo Regular"/>
                <a:sym typeface="Archivo Regular"/>
              </a:defRPr>
            </a:lvl1pPr>
            <a:lvl2pPr marL="0" indent="457200">
              <a:lnSpc>
                <a:spcPct val="100000"/>
              </a:lnSpc>
              <a:buSzTx/>
              <a:buFontTx/>
              <a:buNone/>
              <a:defRPr sz="1100">
                <a:solidFill>
                  <a:srgbClr val="737373"/>
                </a:solidFill>
                <a:latin typeface="Archivo Regular"/>
                <a:ea typeface="Archivo Regular"/>
                <a:cs typeface="Archivo Regular"/>
                <a:sym typeface="Archivo Regular"/>
              </a:defRPr>
            </a:lvl2pPr>
            <a:lvl3pPr marL="0" indent="914400">
              <a:lnSpc>
                <a:spcPct val="100000"/>
              </a:lnSpc>
              <a:buSzTx/>
              <a:buFontTx/>
              <a:buNone/>
              <a:defRPr sz="1100">
                <a:solidFill>
                  <a:srgbClr val="737373"/>
                </a:solidFill>
                <a:latin typeface="Archivo Regular"/>
                <a:ea typeface="Archivo Regular"/>
                <a:cs typeface="Archivo Regular"/>
                <a:sym typeface="Archivo Regular"/>
              </a:defRPr>
            </a:lvl3pPr>
            <a:lvl4pPr marL="0" indent="1371600">
              <a:lnSpc>
                <a:spcPct val="100000"/>
              </a:lnSpc>
              <a:buSzTx/>
              <a:buFontTx/>
              <a:buNone/>
              <a:defRPr sz="1100">
                <a:solidFill>
                  <a:srgbClr val="737373"/>
                </a:solidFill>
                <a:latin typeface="Archivo Regular"/>
                <a:ea typeface="Archivo Regular"/>
                <a:cs typeface="Archivo Regular"/>
                <a:sym typeface="Archivo Regular"/>
              </a:defRPr>
            </a:lvl4pPr>
            <a:lvl5pPr marL="0" indent="1828800">
              <a:lnSpc>
                <a:spcPct val="100000"/>
              </a:lnSpc>
              <a:buSzTx/>
              <a:buFontTx/>
              <a:buNone/>
              <a:defRPr sz="1100">
                <a:solidFill>
                  <a:srgbClr val="737373"/>
                </a:solidFill>
                <a:latin typeface="Archivo Regular"/>
                <a:ea typeface="Archivo Regular"/>
                <a:cs typeface="Archivo Regular"/>
                <a:sym typeface="Archivo Regul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07" name="Title Text"/>
          <p:cNvSpPr txBox="1">
            <a:spLocks noGrp="1"/>
          </p:cNvSpPr>
          <p:nvPr>
            <p:ph type="title"/>
          </p:nvPr>
        </p:nvSpPr>
        <p:spPr>
          <a:xfrm>
            <a:off x="723552" y="978434"/>
            <a:ext cx="3791833" cy="1214353"/>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slide">
    <p:spTree>
      <p:nvGrpSpPr>
        <p:cNvPr id="1" name=""/>
        <p:cNvGrpSpPr/>
        <p:nvPr/>
      </p:nvGrpSpPr>
      <p:grpSpPr>
        <a:xfrm>
          <a:off x="0" y="0"/>
          <a:ext cx="0" cy="0"/>
          <a:chOff x="0" y="0"/>
          <a:chExt cx="0" cy="0"/>
        </a:xfrm>
      </p:grpSpPr>
      <p:pic>
        <p:nvPicPr>
          <p:cNvPr id="116" name="Picture 2" descr="Picture 2"/>
          <p:cNvPicPr>
            <a:picLocks noChangeAspect="1"/>
          </p:cNvPicPr>
          <p:nvPr userDrawn="1"/>
        </p:nvPicPr>
        <p:blipFill>
          <a:blip r:embed="rId2"/>
          <a:srcRect l="65" r="65"/>
          <a:stretch>
            <a:fillRect/>
          </a:stretch>
        </p:blipFill>
        <p:spPr>
          <a:xfrm>
            <a:off x="-102" y="-114"/>
            <a:ext cx="12214824" cy="6858114"/>
          </a:xfrm>
          <a:prstGeom prst="rect">
            <a:avLst/>
          </a:prstGeom>
          <a:noFill/>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95034332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0969357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0"/>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Tree>
    <p:extLst>
      <p:ext uri="{BB962C8B-B14F-4D97-AF65-F5344CB8AC3E}">
        <p14:creationId xmlns:p14="http://schemas.microsoft.com/office/powerpoint/2010/main" val="154854602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tatement slid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007D91"/>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pic>
        <p:nvPicPr>
          <p:cNvPr id="7" name="Picture 6">
            <a:extLst>
              <a:ext uri="{FF2B5EF4-FFF2-40B4-BE49-F238E27FC236}">
                <a16:creationId xmlns:a16="http://schemas.microsoft.com/office/drawing/2014/main" id="{804EA717-FF7D-EB46-8881-4A4293DD6AB3}"/>
              </a:ext>
            </a:extLst>
          </p:cNvPr>
          <p:cNvPicPr>
            <a:picLocks noChangeAspect="1"/>
          </p:cNvPicPr>
          <p:nvPr userDrawn="1"/>
        </p:nvPicPr>
        <p:blipFill>
          <a:blip r:embed="rId2"/>
          <a:stretch>
            <a:fillRect/>
          </a:stretch>
        </p:blipFill>
        <p:spPr>
          <a:xfrm>
            <a:off x="0" y="0"/>
            <a:ext cx="4769572" cy="6858000"/>
          </a:xfrm>
          <a:prstGeom prst="rect">
            <a:avLst/>
          </a:prstGeom>
        </p:spPr>
      </p:pic>
    </p:spTree>
    <p:extLst>
      <p:ext uri="{BB962C8B-B14F-4D97-AF65-F5344CB8AC3E}">
        <p14:creationId xmlns:p14="http://schemas.microsoft.com/office/powerpoint/2010/main" val="201260457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5"/>
          <a:stretch>
            <a:fillRect/>
          </a:stretch>
        </p:blipFill>
        <p:spPr>
          <a:xfrm>
            <a:off x="-1" y="0"/>
            <a:ext cx="12214621" cy="6858000"/>
          </a:xfrm>
          <a:prstGeom prst="rect">
            <a:avLst/>
          </a:prstGeom>
          <a:ln w="12700">
            <a:miter lim="400000"/>
          </a:ln>
        </p:spPr>
      </p:pic>
      <p:sp>
        <p:nvSpPr>
          <p:cNvPr id="3" name="Title Text"/>
          <p:cNvSpPr txBox="1">
            <a:spLocks noGrp="1"/>
          </p:cNvSpPr>
          <p:nvPr>
            <p:ph type="title"/>
          </p:nvPr>
        </p:nvSpPr>
        <p:spPr>
          <a:xfrm>
            <a:off x="8688878" y="5475795"/>
            <a:ext cx="3158839" cy="26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rPr dirty="0"/>
              <a:t>Title Text</a:t>
            </a:r>
          </a:p>
        </p:txBody>
      </p:sp>
      <p:pic>
        <p:nvPicPr>
          <p:cNvPr id="4" name="Graphic 9" descr="Graphic 9"/>
          <p:cNvPicPr>
            <a:picLocks noChangeAspect="1"/>
          </p:cNvPicPr>
          <p:nvPr/>
        </p:nvPicPr>
        <p:blipFill>
          <a:blip r:embed="rId16"/>
          <a:srcRect l="24522" t="43500" r="26693" b="42980"/>
          <a:stretch>
            <a:fillRect/>
          </a:stretch>
        </p:blipFill>
        <p:spPr>
          <a:xfrm>
            <a:off x="6783190" y="4227968"/>
            <a:ext cx="4503376" cy="1247828"/>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90" r:id="rId1"/>
    <p:sldLayoutId id="2147483686" r:id="rId2"/>
    <p:sldLayoutId id="2147483683" r:id="rId3"/>
    <p:sldLayoutId id="2147483654" r:id="rId4"/>
    <p:sldLayoutId id="2147483657" r:id="rId5"/>
    <p:sldLayoutId id="2147483682" r:id="rId6"/>
    <p:sldLayoutId id="2147483680" r:id="rId7"/>
    <p:sldLayoutId id="2147483681" r:id="rId8"/>
    <p:sldLayoutId id="2147483684" r:id="rId9"/>
    <p:sldLayoutId id="2147483689" r:id="rId10"/>
    <p:sldLayoutId id="2147483687" r:id="rId11"/>
    <p:sldLayoutId id="2147483685" r:id="rId12"/>
    <p:sldLayoutId id="2147483691" r:id="rId13"/>
  </p:sldLayoutIdLst>
  <p:transition spd="med"/>
  <p:hf hdr="0" ftr="0" dt="0"/>
  <p:txStyles>
    <p:titleStyle>
      <a:lvl1pPr marL="0" marR="0" indent="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1pPr>
      <a:lvl2pPr marL="0" marR="0" indent="457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2pPr>
      <a:lvl3pPr marL="0" marR="0" indent="914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3pPr>
      <a:lvl4pPr marL="0" marR="0" indent="1371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4pPr>
      <a:lvl5pPr marL="0" marR="0" indent="18288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5pPr>
      <a:lvl6pPr marL="0" marR="0" indent="22860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6pPr>
      <a:lvl7pPr marL="0" marR="0" indent="2743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7pPr>
      <a:lvl8pPr marL="0" marR="0" indent="3200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8pPr>
      <a:lvl9pPr marL="0" marR="0" indent="3657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optics.dev/Monocle/" TargetMode="External"/><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s://www.meetup.com/scalasyd/" TargetMode="External"/><Relationship Id="rId4" Type="http://schemas.openxmlformats.org/officeDocument/2006/relationships/hyperlink" Target="https://github.com/amywong-monster/optic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7487E9-D09B-6846-A292-C3561D7CC261}"/>
              </a:ext>
            </a:extLst>
          </p:cNvPr>
          <p:cNvSpPr>
            <a:spLocks noGrp="1"/>
          </p:cNvSpPr>
          <p:nvPr>
            <p:ph type="sldNum" sz="quarter" idx="4294967295"/>
          </p:nvPr>
        </p:nvSpPr>
        <p:spPr>
          <a:xfrm>
            <a:off x="11521440" y="6458711"/>
            <a:ext cx="365057" cy="180341"/>
          </a:xfrm>
          <a:prstGeom prst="rect">
            <a:avLst/>
          </a:prstGeom>
        </p:spPr>
        <p:txBody>
          <a:bodyPr/>
          <a:lstStyle/>
          <a:p>
            <a:fld id="{86CB4B4D-7CA3-9044-876B-883B54F8677D}" type="slidenum">
              <a:rPr lang="en-US" smtClean="0"/>
              <a:pPr/>
              <a:t>1</a:t>
            </a:fld>
            <a:endParaRPr lang="en-US"/>
          </a:p>
        </p:txBody>
      </p:sp>
      <p:sp>
        <p:nvSpPr>
          <p:cNvPr id="4" name="Title 3">
            <a:extLst>
              <a:ext uri="{FF2B5EF4-FFF2-40B4-BE49-F238E27FC236}">
                <a16:creationId xmlns:a16="http://schemas.microsoft.com/office/drawing/2014/main" id="{0D39D03C-B686-4E4F-B3DA-1D739466EF0F}"/>
              </a:ext>
            </a:extLst>
          </p:cNvPr>
          <p:cNvSpPr>
            <a:spLocks noGrp="1"/>
          </p:cNvSpPr>
          <p:nvPr>
            <p:ph type="title"/>
          </p:nvPr>
        </p:nvSpPr>
        <p:spPr/>
        <p:txBody>
          <a:bodyPr/>
          <a:lstStyle/>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AU" dirty="0"/>
              <a:t>What if “Address” is a union type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90112" y="1651247"/>
            <a:ext cx="10449017" cy="4598634"/>
          </a:xfrm>
        </p:spPr>
        <p:txBody>
          <a:bodyPr numCol="1"/>
          <a:lstStyle/>
          <a:p>
            <a:r>
              <a:rPr lang="en-AU" sz="2200" dirty="0"/>
              <a:t>case class Street(number: Int, name: String)</a:t>
            </a:r>
          </a:p>
          <a:p>
            <a:r>
              <a:rPr lang="en-AU" sz="2200" b="1" dirty="0"/>
              <a:t>sealed trait Address</a:t>
            </a:r>
          </a:p>
          <a:p>
            <a:r>
              <a:rPr lang="en-AU" sz="2200" b="1" dirty="0"/>
              <a:t>case class </a:t>
            </a:r>
            <a:r>
              <a:rPr lang="en-AU" sz="2200" b="1" dirty="0" err="1"/>
              <a:t>UkAddress</a:t>
            </a:r>
            <a:r>
              <a:rPr lang="en-AU" sz="2200" b="1" dirty="0"/>
              <a:t>(</a:t>
            </a:r>
            <a:r>
              <a:rPr lang="en-AU" sz="2200" b="1" dirty="0" err="1"/>
              <a:t>postTown</a:t>
            </a:r>
            <a:r>
              <a:rPr lang="en-AU" sz="2200" b="1" dirty="0"/>
              <a:t>: String, postcode: String, street: Street) extends Address</a:t>
            </a:r>
          </a:p>
          <a:p>
            <a:r>
              <a:rPr lang="en-AU" sz="2200" b="1" dirty="0"/>
              <a:t>case class </a:t>
            </a:r>
            <a:r>
              <a:rPr lang="en-AU" sz="2200" b="1" dirty="0" err="1"/>
              <a:t>AusAddress</a:t>
            </a:r>
            <a:r>
              <a:rPr lang="en-AU" sz="2200" b="1" dirty="0"/>
              <a:t>(state: String, postcode: Int, street: Street) extends Address</a:t>
            </a:r>
          </a:p>
          <a:p>
            <a:r>
              <a:rPr lang="en-AU" sz="2200" dirty="0"/>
              <a:t>case class Company(name: String, address: </a:t>
            </a:r>
            <a:r>
              <a:rPr lang="en-AU" sz="2200" b="1" dirty="0"/>
              <a:t>Address</a:t>
            </a:r>
            <a:r>
              <a:rPr lang="en-AU" sz="2200" dirty="0"/>
              <a:t>)</a:t>
            </a:r>
          </a:p>
          <a:p>
            <a:r>
              <a:rPr lang="en-AU" sz="2200" dirty="0"/>
              <a:t>case class Employee(name: String, company: Company)</a:t>
            </a:r>
          </a:p>
          <a:p>
            <a:endParaRPr lang="en-AU" sz="2200" dirty="0"/>
          </a:p>
        </p:txBody>
      </p:sp>
    </p:spTree>
    <p:extLst>
      <p:ext uri="{BB962C8B-B14F-4D97-AF65-F5344CB8AC3E}">
        <p14:creationId xmlns:p14="http://schemas.microsoft.com/office/powerpoint/2010/main" val="11624137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AU" dirty="0"/>
              <a:t>Lens cannot cope with a union type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pPr marL="342900" indent="-342900">
              <a:buFont typeface="Arial" panose="020B0604020202020204" pitchFamily="34" charset="0"/>
              <a:buChar char="•"/>
            </a:pPr>
            <a:r>
              <a:rPr lang="en-AU" sz="2400" b="1" dirty="0"/>
              <a:t>Address</a:t>
            </a:r>
            <a:r>
              <a:rPr lang="en-AU" sz="2400" dirty="0"/>
              <a:t> is a </a:t>
            </a:r>
            <a:r>
              <a:rPr lang="en-AU" sz="2400" b="1" dirty="0"/>
              <a:t>union</a:t>
            </a:r>
            <a:r>
              <a:rPr lang="en-AU" sz="2400" dirty="0"/>
              <a:t> type, i.e. its data has </a:t>
            </a:r>
            <a:r>
              <a:rPr lang="en-AU" sz="2400" b="1" dirty="0"/>
              <a:t>either</a:t>
            </a:r>
            <a:r>
              <a:rPr lang="en-AU" sz="2400" dirty="0"/>
              <a:t> a </a:t>
            </a:r>
            <a:r>
              <a:rPr lang="en-AU" sz="2400" b="1" dirty="0"/>
              <a:t>structure</a:t>
            </a:r>
            <a:r>
              <a:rPr lang="en-AU" sz="2400" dirty="0"/>
              <a:t> of </a:t>
            </a:r>
            <a:r>
              <a:rPr lang="en-AU" sz="2400" b="1" dirty="0" err="1"/>
              <a:t>UkAddress</a:t>
            </a:r>
            <a:r>
              <a:rPr lang="en-AU" sz="2400" dirty="0"/>
              <a:t> or </a:t>
            </a:r>
            <a:r>
              <a:rPr lang="en-AU" sz="2400" b="1" dirty="0" err="1"/>
              <a:t>AusAddress</a:t>
            </a:r>
            <a:endParaRPr lang="en-AU" sz="2400" dirty="0"/>
          </a:p>
          <a:p>
            <a:pPr marL="342900" indent="-342900">
              <a:buFont typeface="Arial" panose="020B0604020202020204" pitchFamily="34" charset="0"/>
              <a:buChar char="•"/>
            </a:pPr>
            <a:r>
              <a:rPr lang="en-AU" sz="2400" dirty="0"/>
              <a:t>Lens cannot solve the problem.  Luckily there is a variant which “refracts” the type to all of its possible data structures and still </a:t>
            </a:r>
            <a:r>
              <a:rPr lang="en-AU" sz="2400" b="1" dirty="0"/>
              <a:t>composable</a:t>
            </a:r>
            <a:r>
              <a:rPr lang="en-AU" sz="2400" dirty="0"/>
              <a:t> with a Lens.</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28066708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601824"/>
          </a:xfrm>
        </p:spPr>
        <p:txBody>
          <a:bodyPr/>
          <a:lstStyle/>
          <a:p>
            <a:pPr algn="ctr"/>
            <a:r>
              <a:rPr lang="en-AU" dirty="0"/>
              <a:t>Prism</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9507532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574524"/>
            <a:ext cx="10257215" cy="1316158"/>
          </a:xfrm>
        </p:spPr>
        <p:txBody>
          <a:bodyPr/>
          <a:lstStyle/>
          <a:p>
            <a:pPr algn="ctr"/>
            <a:r>
              <a:rPr lang="en-AU" dirty="0"/>
              <a:t>What if the parent structure </a:t>
            </a:r>
            <a:br>
              <a:rPr lang="en-AU" dirty="0"/>
            </a:br>
            <a:r>
              <a:rPr lang="en-AU" dirty="0"/>
              <a:t>has an optional field? </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1343399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601824"/>
          </a:xfrm>
        </p:spPr>
        <p:txBody>
          <a:bodyPr/>
          <a:lstStyle/>
          <a:p>
            <a:pPr algn="ctr"/>
            <a:r>
              <a:rPr lang="en-AU" dirty="0"/>
              <a:t>Optional</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98224406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201333"/>
            <a:ext cx="10257215" cy="1689349"/>
          </a:xfrm>
        </p:spPr>
        <p:txBody>
          <a:bodyPr/>
          <a:lstStyle/>
          <a:p>
            <a:pPr algn="ctr"/>
            <a:r>
              <a:rPr lang="en-AU" dirty="0"/>
              <a:t>What if the parent structure </a:t>
            </a:r>
            <a:br>
              <a:rPr lang="en-AU" dirty="0"/>
            </a:br>
            <a:r>
              <a:rPr lang="en-AU" dirty="0"/>
              <a:t>has an optional field which is also union type?</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84706715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503503"/>
            <a:ext cx="10257215" cy="2015231"/>
          </a:xfrm>
        </p:spPr>
        <p:txBody>
          <a:bodyPr/>
          <a:lstStyle/>
          <a:p>
            <a:pPr algn="ctr"/>
            <a:r>
              <a:rPr lang="en-AU" dirty="0"/>
              <a:t>Solution is mixing of Optional and Prism.</a:t>
            </a:r>
            <a:br>
              <a:rPr lang="en-AU" dirty="0"/>
            </a:br>
            <a:r>
              <a:rPr lang="en-AU" dirty="0"/>
              <a:t>Note: Lens, Optional and Prism </a:t>
            </a:r>
            <a:br>
              <a:rPr lang="en-AU" dirty="0"/>
            </a:br>
            <a:r>
              <a:rPr lang="en-AU" dirty="0"/>
              <a:t>are composable with each other</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0055863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Another requirement - list of nested objects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429304"/>
            <a:ext cx="10256838" cy="5254299"/>
          </a:xfrm>
        </p:spPr>
        <p:txBody>
          <a:bodyPr numCol="1"/>
          <a:lstStyle/>
          <a:p>
            <a:pPr marL="342900" indent="-342900">
              <a:buFont typeface="Arial" panose="020B0604020202020204" pitchFamily="34" charset="0"/>
              <a:buChar char="•"/>
            </a:pPr>
            <a:r>
              <a:rPr lang="en-AU" sz="2400" dirty="0"/>
              <a:t>When there is a field inside nested layers of the parent structure and</a:t>
            </a:r>
          </a:p>
          <a:p>
            <a:pPr marL="342900" indent="-342900">
              <a:buFont typeface="Arial" panose="020B0604020202020204" pitchFamily="34" charset="0"/>
              <a:buChar char="•"/>
            </a:pPr>
            <a:r>
              <a:rPr lang="en-AU" sz="2400" dirty="0"/>
              <a:t>This field is an item list and</a:t>
            </a:r>
          </a:p>
          <a:p>
            <a:pPr marL="342900" indent="-342900">
              <a:buFont typeface="Arial" panose="020B0604020202020204" pitchFamily="34" charset="0"/>
              <a:buChar char="•"/>
            </a:pPr>
            <a:r>
              <a:rPr lang="en-AU" sz="2400" dirty="0"/>
              <a:t>Each item is a nested object and</a:t>
            </a:r>
          </a:p>
          <a:p>
            <a:pPr marL="342900" indent="-342900">
              <a:buFont typeface="Arial" panose="020B0604020202020204" pitchFamily="34" charset="0"/>
              <a:buChar char="•"/>
            </a:pPr>
            <a:r>
              <a:rPr lang="en-AU" sz="2400" dirty="0"/>
              <a:t>What if it wants to replace/modify an innermost field of each item of the parent structure?</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93795232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601824"/>
          </a:xfrm>
        </p:spPr>
        <p:txBody>
          <a:bodyPr/>
          <a:lstStyle/>
          <a:p>
            <a:pPr algn="ctr"/>
            <a:r>
              <a:rPr lang="en-AU" dirty="0"/>
              <a:t>Traversal</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45599915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Summary</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pPr marL="342900" indent="-342900">
              <a:buFont typeface="Arial" panose="020B0604020202020204" pitchFamily="34" charset="0"/>
              <a:buChar char="•"/>
            </a:pPr>
            <a:r>
              <a:rPr lang="en-AU" sz="2400" b="1" dirty="0"/>
              <a:t>Lens</a:t>
            </a:r>
            <a:r>
              <a:rPr lang="en-AU" sz="2400" dirty="0"/>
              <a:t> is a functional reference that points to a field of a data object.  The same reference can be </a:t>
            </a:r>
            <a:r>
              <a:rPr lang="en-AU" sz="2400" b="1" dirty="0"/>
              <a:t>reused</a:t>
            </a:r>
            <a:r>
              <a:rPr lang="en-AU" sz="2400" dirty="0"/>
              <a:t> to read, replace or modify the field value of the original data object to create the new data object with the original one remains intact.</a:t>
            </a:r>
          </a:p>
          <a:p>
            <a:pPr marL="342900" indent="-342900">
              <a:buFont typeface="Arial" panose="020B0604020202020204" pitchFamily="34" charset="0"/>
              <a:buChar char="•"/>
            </a:pPr>
            <a:r>
              <a:rPr lang="en-AU" sz="2400" b="1" dirty="0"/>
              <a:t>Prism</a:t>
            </a:r>
            <a:r>
              <a:rPr lang="en-AU" sz="2400" dirty="0"/>
              <a:t> is a Lens variant that ”refracts” a union type to all its possible data structures that hold all the possible data.</a:t>
            </a:r>
          </a:p>
          <a:p>
            <a:pPr marL="342900" indent="-342900">
              <a:buFont typeface="Arial" panose="020B0604020202020204" pitchFamily="34" charset="0"/>
              <a:buChar char="•"/>
            </a:pPr>
            <a:r>
              <a:rPr lang="en-AU" sz="2400" b="1" dirty="0"/>
              <a:t>Optional</a:t>
            </a:r>
            <a:r>
              <a:rPr lang="en-AU" sz="2400" dirty="0"/>
              <a:t> is a Lens variant that points to an optional field.</a:t>
            </a:r>
          </a:p>
          <a:p>
            <a:pPr marL="342900" indent="-342900">
              <a:buFont typeface="Arial" panose="020B0604020202020204" pitchFamily="34" charset="0"/>
              <a:buChar char="•"/>
            </a:pPr>
            <a:r>
              <a:rPr lang="en-AU" sz="2400" b="1" dirty="0"/>
              <a:t>Traversal</a:t>
            </a:r>
            <a:r>
              <a:rPr lang="en-AU" sz="2400" dirty="0"/>
              <a:t> is a Lens variant that traverse the items of an traversable, e.g. a list.</a:t>
            </a:r>
            <a:endParaRPr lang="en-AU" sz="2400" b="1" dirty="0"/>
          </a:p>
          <a:p>
            <a:pPr marL="342900" indent="-342900">
              <a:buFont typeface="Arial" panose="020B0604020202020204" pitchFamily="34" charset="0"/>
              <a:buChar char="•"/>
            </a:pPr>
            <a:r>
              <a:rPr lang="en-AU" sz="2400" dirty="0"/>
              <a:t>All these functional references are </a:t>
            </a:r>
            <a:r>
              <a:rPr lang="en-AU" sz="2400" b="1" dirty="0"/>
              <a:t>composable</a:t>
            </a:r>
            <a:r>
              <a:rPr lang="en-AU" sz="2400" dirty="0"/>
              <a:t> with each other.</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00472672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divider page here"/>
          <p:cNvSpPr txBox="1">
            <a:spLocks noGrp="1"/>
          </p:cNvSpPr>
          <p:nvPr>
            <p:ph type="title"/>
          </p:nvPr>
        </p:nvSpPr>
        <p:spPr>
          <a:xfrm>
            <a:off x="1052186" y="2782957"/>
            <a:ext cx="9883036" cy="1418653"/>
          </a:xfrm>
        </p:spPr>
        <p:txBody>
          <a:bodyPr/>
          <a:lstStyle/>
          <a:p>
            <a:r>
              <a:rPr lang="en-US" dirty="0"/>
              <a:t>“Update” immutable data structure - </a:t>
            </a:r>
            <a:br>
              <a:rPr lang="en-US" dirty="0"/>
            </a:br>
            <a:r>
              <a:rPr lang="en-US" dirty="0"/>
              <a:t>part I</a:t>
            </a:r>
          </a:p>
        </p:txBody>
      </p:sp>
    </p:spTree>
    <p:extLst>
      <p:ext uri="{BB962C8B-B14F-4D97-AF65-F5344CB8AC3E}">
        <p14:creationId xmlns:p14="http://schemas.microsoft.com/office/powerpoint/2010/main" val="294131950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err="1"/>
              <a:t>Github</a:t>
            </a:r>
            <a:r>
              <a:rPr lang="en-US" dirty="0"/>
              <a:t> link and reference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pPr marL="342900" indent="-342900">
              <a:buFont typeface="Arial" panose="020B0604020202020204" pitchFamily="34" charset="0"/>
              <a:buChar char="•"/>
            </a:pPr>
            <a:r>
              <a:rPr lang="en-AU" sz="2400" dirty="0">
                <a:hlinkClick r:id="rId3"/>
              </a:rPr>
              <a:t>https://www.optics.dev/Monocle/</a:t>
            </a:r>
            <a:endParaRPr lang="en-AU" sz="2400" dirty="0"/>
          </a:p>
          <a:p>
            <a:pPr marL="342900" indent="-342900">
              <a:buFont typeface="Arial" panose="020B0604020202020204" pitchFamily="34" charset="0"/>
              <a:buChar char="•"/>
            </a:pPr>
            <a:r>
              <a:rPr lang="en-AU" sz="2400" dirty="0">
                <a:hlinkClick r:id="rId4"/>
              </a:rPr>
              <a:t>https://github.com/amywong-monster/optics</a:t>
            </a:r>
            <a:endParaRPr lang="en-AU" sz="2400" dirty="0"/>
          </a:p>
          <a:p>
            <a:pPr marL="342900" indent="-342900">
              <a:buFont typeface="Arial" panose="020B0604020202020204" pitchFamily="34" charset="0"/>
              <a:buChar char="•"/>
            </a:pPr>
            <a:r>
              <a:rPr lang="en-AU" sz="2400" dirty="0">
                <a:hlinkClick r:id="rId5"/>
              </a:rPr>
              <a:t>https://www.meetup.com/scalasyd/</a:t>
            </a:r>
            <a:r>
              <a:rPr lang="en-AU" sz="2400" dirty="0"/>
              <a:t> - a talk by the Monocle creator scheduled on 3 March 2021</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8263917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662178"/>
            <a:ext cx="10257215" cy="1851950"/>
          </a:xfrm>
        </p:spPr>
        <p:txBody>
          <a:bodyPr/>
          <a:lstStyle/>
          <a:p>
            <a:pPr algn="ctr"/>
            <a:r>
              <a:rPr lang="en-US" dirty="0"/>
              <a:t>There is no update in FP</a:t>
            </a:r>
            <a:br>
              <a:rPr lang="en-US" dirty="0"/>
            </a:br>
            <a:r>
              <a:rPr lang="en-US" dirty="0"/>
              <a:t>Math function does not update</a:t>
            </a:r>
            <a:br>
              <a:rPr lang="en-US" dirty="0"/>
            </a:br>
            <a:r>
              <a:rPr lang="en-US" dirty="0"/>
              <a:t>Immutable data is always returned</a:t>
            </a:r>
            <a:br>
              <a:rPr lang="en-AU" dirty="0"/>
            </a:b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07731217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063506"/>
          </a:xfrm>
        </p:spPr>
        <p:txBody>
          <a:bodyPr/>
          <a:lstStyle/>
          <a:p>
            <a:pPr algn="ctr"/>
            <a:r>
              <a:rPr lang="en-US" dirty="0"/>
              <a:t>City</a:t>
            </a:r>
            <a:r>
              <a:rPr lang="en-AU" dirty="0" err="1"/>
              <a:t>Funcs</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8869397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063506"/>
          </a:xfrm>
        </p:spPr>
        <p:txBody>
          <a:bodyPr/>
          <a:lstStyle/>
          <a:p>
            <a:pPr algn="ctr"/>
            <a:r>
              <a:rPr lang="en-US" dirty="0"/>
              <a:t>Employee</a:t>
            </a:r>
            <a:r>
              <a:rPr lang="en-AU" dirty="0" err="1"/>
              <a:t>Funcs</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5388429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Lens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pPr marL="342900" indent="-342900">
              <a:buFont typeface="Arial" panose="020B0604020202020204" pitchFamily="34" charset="0"/>
              <a:buChar char="•"/>
            </a:pPr>
            <a:r>
              <a:rPr lang="en-AU" sz="2400" dirty="0"/>
              <a:t>A functional reference – a concept originated from Haskell</a:t>
            </a:r>
          </a:p>
          <a:p>
            <a:pPr marL="342900" indent="-342900">
              <a:buFont typeface="Arial" panose="020B0604020202020204" pitchFamily="34" charset="0"/>
              <a:buChar char="•"/>
            </a:pPr>
            <a:r>
              <a:rPr lang="en-AU" sz="2400" dirty="0"/>
              <a:t>A reference that points to a part of a value, e.g. point to Employee’s company, Company’s address and so on.</a:t>
            </a:r>
          </a:p>
          <a:p>
            <a:pPr marL="342900" indent="-342900">
              <a:buFont typeface="Arial" panose="020B0604020202020204" pitchFamily="34" charset="0"/>
              <a:buChar char="•"/>
            </a:pPr>
            <a:r>
              <a:rPr lang="en-AU" sz="2400" dirty="0"/>
              <a:t>“Functional” means it’s like a math function - performs no side-effect , no update, idempotent and </a:t>
            </a:r>
            <a:r>
              <a:rPr lang="en-AU" sz="2400" b="1" dirty="0"/>
              <a:t>composable</a:t>
            </a:r>
            <a:r>
              <a:rPr lang="en-AU" sz="2400" dirty="0"/>
              <a:t>.</a:t>
            </a:r>
          </a:p>
          <a:p>
            <a:pPr marL="342900" indent="-342900">
              <a:buFont typeface="Arial" panose="020B0604020202020204" pitchFamily="34" charset="0"/>
              <a:buChar char="•"/>
            </a:pPr>
            <a:r>
              <a:rPr lang="en-AU" sz="2400" dirty="0"/>
              <a:t>Several open-sourced libraries available from Scala, one of them is call monocle.</a:t>
            </a:r>
          </a:p>
          <a:p>
            <a:pPr marL="342900" indent="-342900">
              <a:buFont typeface="Arial" panose="020B0604020202020204" pitchFamily="34" charset="0"/>
              <a:buChar char="•"/>
            </a:pPr>
            <a:r>
              <a:rPr lang="en-AU" sz="2400" dirty="0"/>
              <a:t>There are several ways to use the monocle library.</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066648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063506"/>
          </a:xfrm>
        </p:spPr>
        <p:txBody>
          <a:bodyPr/>
          <a:lstStyle/>
          <a:p>
            <a:pPr algn="ctr"/>
            <a:r>
              <a:rPr lang="en-US" dirty="0"/>
              <a:t>Approach 1 - </a:t>
            </a:r>
            <a:r>
              <a:rPr lang="en-AU" dirty="0"/>
              <a:t>handwritten Lens </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414502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063506"/>
          </a:xfrm>
        </p:spPr>
        <p:txBody>
          <a:bodyPr/>
          <a:lstStyle/>
          <a:p>
            <a:pPr algn="ctr"/>
            <a:r>
              <a:rPr lang="en-US" dirty="0"/>
              <a:t>Approach 2 - </a:t>
            </a:r>
            <a:r>
              <a:rPr lang="en-AU" dirty="0"/>
              <a:t>macro Lens annotation</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42530361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063506"/>
          </a:xfrm>
        </p:spPr>
        <p:txBody>
          <a:bodyPr/>
          <a:lstStyle/>
          <a:p>
            <a:pPr algn="ctr"/>
            <a:r>
              <a:rPr lang="en-US" dirty="0"/>
              <a:t>Approach 3 - </a:t>
            </a:r>
            <a:r>
              <a:rPr lang="en-AU" dirty="0"/>
              <a:t>macro Lens syntactic sugar</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966652422"/>
      </p:ext>
    </p:extLst>
  </p:cSld>
  <p:clrMapOvr>
    <a:masterClrMapping/>
  </p:clrMapOvr>
  <p:transition spd="med"/>
</p:sld>
</file>

<file path=ppt/theme/theme1.xml><?xml version="1.0" encoding="utf-8"?>
<a:theme xmlns:a="http://schemas.openxmlformats.org/drawingml/2006/main" name="Office Theme">
  <a:themeElements>
    <a:clrScheme name="Monster US">
      <a:dk1>
        <a:srgbClr val="3C2461"/>
      </a:dk1>
      <a:lt1>
        <a:srgbClr val="FFFFFF"/>
      </a:lt1>
      <a:dk2>
        <a:srgbClr val="230938"/>
      </a:dk2>
      <a:lt2>
        <a:srgbClr val="535353"/>
      </a:lt2>
      <a:accent1>
        <a:srgbClr val="82D296"/>
      </a:accent1>
      <a:accent2>
        <a:srgbClr val="007D91"/>
      </a:accent2>
      <a:accent3>
        <a:srgbClr val="00B6B3"/>
      </a:accent3>
      <a:accent4>
        <a:srgbClr val="F09B1E"/>
      </a:accent4>
      <a:accent5>
        <a:srgbClr val="E6E7E8"/>
      </a:accent5>
      <a:accent6>
        <a:srgbClr val="B557A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no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ICD IAC Presentation" id="{69BD374A-9C05-7C4F-A7B9-E9DA6BD413E3}" vid="{C71782C4-52E1-A84E-B033-4A3ED772E337}"/>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A322D77DC0143A5BE8287CF50A1D6" ma:contentTypeVersion="1322" ma:contentTypeDescription="Create a new document." ma:contentTypeScope="" ma:versionID="9020518e4694add32b59a72c4282b8d5">
  <xsd:schema xmlns:xsd="http://www.w3.org/2001/XMLSchema" xmlns:xs="http://www.w3.org/2001/XMLSchema" xmlns:p="http://schemas.microsoft.com/office/2006/metadata/properties" xmlns:ns2="afaaeb4b-3de5-4c0e-b090-ff47aec4665a" xmlns:ns3="116a77aa-57c8-4ae3-a073-e4b8ccfb1f65" targetNamespace="http://schemas.microsoft.com/office/2006/metadata/properties" ma:root="true" ma:fieldsID="09a1f3b4b9c2054d4141b7ac3fb21394" ns2:_="" ns3:_="">
    <xsd:import namespace="afaaeb4b-3de5-4c0e-b090-ff47aec4665a"/>
    <xsd:import namespace="116a77aa-57c8-4ae3-a073-e4b8ccfb1f65"/>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DateTaken" minOccurs="0"/>
                <xsd:element ref="ns3:MediaServiceOCR" minOccurs="0"/>
                <xsd:element ref="ns2:TaxKeywordTaxHTField" minOccurs="0"/>
                <xsd:element ref="ns2:TaxCatchAll"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aeb4b-3de5-4c0e-b090-ff47aec4665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7" nillable="true" ma:taxonomy="true" ma:internalName="TaxKeywordTaxHTField" ma:taxonomyFieldName="TaxKeyword" ma:displayName="Enterprise Keywords" ma:fieldId="{23f27201-bee3-471e-b2e7-b64fd8b7ca38}" ma:taxonomyMulti="true" ma:sspId="cb2ad32a-dba7-4bcc-9d2e-e63cf5dee547" ma:termSetId="00000000-0000-0000-0000-000000000000" ma:anchorId="00000000-0000-0000-0000-000000000000" ma:open="true" ma:isKeyword="true">
      <xsd:complexType>
        <xsd:sequence>
          <xsd:element ref="pc:Terms" minOccurs="0" maxOccurs="1"/>
        </xsd:sequence>
      </xsd:complexType>
    </xsd:element>
    <xsd:element name="TaxCatchAll" ma:index="18" nillable="true" ma:displayName="Taxonomy Catch All Column" ma:hidden="true" ma:list="{41d300b2-21bd-41cd-8b68-4ecec62737aa}" ma:internalName="TaxCatchAll" ma:showField="CatchAllData" ma:web="afaaeb4b-3de5-4c0e-b090-ff47aec4665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16a77aa-57c8-4ae3-a073-e4b8ccfb1f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faaeb4b-3de5-4c0e-b090-ff47aec4665a">XCFZQ2JHHF35-1282781972-1721</_dlc_DocId>
    <_dlc_DocIdUrl xmlns="afaaeb4b-3de5-4c0e-b090-ff47aec4665a">
      <Url>https://monsterad.sharepoint.com/sites/marketinggroup/_layouts/15/DocIdRedir.aspx?ID=XCFZQ2JHHF35-1282781972-1721</Url>
      <Description>XCFZQ2JHHF35-1282781972-1721</Description>
    </_dlc_DocIdUrl>
    <TaxKeywordTaxHTField xmlns="afaaeb4b-3de5-4c0e-b090-ff47aec4665a">
      <Terms xmlns="http://schemas.microsoft.com/office/infopath/2007/PartnerControls"/>
    </TaxKeywordTaxHTField>
    <TaxCatchAll xmlns="afaaeb4b-3de5-4c0e-b090-ff47aec4665a"/>
  </documentManagement>
</p:properties>
</file>

<file path=customXml/itemProps1.xml><?xml version="1.0" encoding="utf-8"?>
<ds:datastoreItem xmlns:ds="http://schemas.openxmlformats.org/officeDocument/2006/customXml" ds:itemID="{F784BC14-24FF-4CC6-B90F-9AE951D77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aeb4b-3de5-4c0e-b090-ff47aec4665a"/>
    <ds:schemaRef ds:uri="116a77aa-57c8-4ae3-a073-e4b8ccfb1f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5E7D4-911E-47A7-A898-EBE209204D92}">
  <ds:schemaRefs>
    <ds:schemaRef ds:uri="http://schemas.microsoft.com/sharepoint/events"/>
  </ds:schemaRefs>
</ds:datastoreItem>
</file>

<file path=customXml/itemProps3.xml><?xml version="1.0" encoding="utf-8"?>
<ds:datastoreItem xmlns:ds="http://schemas.openxmlformats.org/officeDocument/2006/customXml" ds:itemID="{8C12FCCE-303C-4556-95B2-31992822D7A0}">
  <ds:schemaRefs>
    <ds:schemaRef ds:uri="http://schemas.microsoft.com/sharepoint/v3/contenttype/forms"/>
  </ds:schemaRefs>
</ds:datastoreItem>
</file>

<file path=customXml/itemProps4.xml><?xml version="1.0" encoding="utf-8"?>
<ds:datastoreItem xmlns:ds="http://schemas.openxmlformats.org/officeDocument/2006/customXml" ds:itemID="{A0EAB8B6-4A85-46E8-ABD1-877A0B50842B}">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116a77aa-57c8-4ae3-a073-e4b8ccfb1f65"/>
    <ds:schemaRef ds:uri="http://schemas.microsoft.com/office/2006/documentManagement/types"/>
    <ds:schemaRef ds:uri="http://schemas.openxmlformats.org/package/2006/metadata/core-properties"/>
    <ds:schemaRef ds:uri="afaaeb4b-3de5-4c0e-b090-ff47aec4665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56044</TotalTime>
  <Words>549</Words>
  <Application>Microsoft Macintosh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Archivo</vt:lpstr>
      <vt:lpstr>Archivo Bold</vt:lpstr>
      <vt:lpstr>Archivo Regular</vt:lpstr>
      <vt:lpstr>Arial</vt:lpstr>
      <vt:lpstr>Calibri</vt:lpstr>
      <vt:lpstr>Champion-HTF-Featherweight</vt:lpstr>
      <vt:lpstr>Champion-HTF-Middleweight</vt:lpstr>
      <vt:lpstr>Helvetica</vt:lpstr>
      <vt:lpstr>Office Theme</vt:lpstr>
      <vt:lpstr>PowerPoint Presentation</vt:lpstr>
      <vt:lpstr>“Update” immutable data structure -  part I</vt:lpstr>
      <vt:lpstr>There is no update in FP Math function does not update Immutable data is always returned  </vt:lpstr>
      <vt:lpstr>CityFuncs </vt:lpstr>
      <vt:lpstr>EmployeeFuncs </vt:lpstr>
      <vt:lpstr>Lens</vt:lpstr>
      <vt:lpstr>Approach 1 - handwritten Lens  </vt:lpstr>
      <vt:lpstr>Approach 2 - macro Lens annotation </vt:lpstr>
      <vt:lpstr>Approach 3 - macro Lens syntactic sugar </vt:lpstr>
      <vt:lpstr>What if “Address” is a union type</vt:lpstr>
      <vt:lpstr>Lens cannot cope with a union type</vt:lpstr>
      <vt:lpstr>Prism</vt:lpstr>
      <vt:lpstr>What if the parent structure  has an optional field?  </vt:lpstr>
      <vt:lpstr>Optional</vt:lpstr>
      <vt:lpstr>What if the parent structure  has an optional field which is also union type? </vt:lpstr>
      <vt:lpstr>Solution is mixing of Optional and Prism. Note: Lens, Optional and Prism  are composable with each other</vt:lpstr>
      <vt:lpstr>Another requirement - list of nested objects</vt:lpstr>
      <vt:lpstr>Traversal</vt:lpstr>
      <vt:lpstr>Summary</vt:lpstr>
      <vt:lpstr>Github link and 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xx.xx.xx </dc:title>
  <dc:subject/>
  <dc:creator>Baldwin, Nicholas</dc:creator>
  <cp:keywords/>
  <dc:description/>
  <cp:lastModifiedBy>Wong, Amy</cp:lastModifiedBy>
  <cp:revision>935</cp:revision>
  <dcterms:created xsi:type="dcterms:W3CDTF">2019-11-03T23:54:01Z</dcterms:created>
  <dcterms:modified xsi:type="dcterms:W3CDTF">2021-02-18T03:53:59Z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0x01010072DA322D77DC0143A5BE8287CF50A1D6</vt:lpwstr>
  </property>
  <property fmtid="{D5CDD505-2E9C-101B-9397-08002B2CF9AE}" pid="3" name="_dlc_DocIdItemGuid">
    <vt:lpwstr>aba82760-380b-45ec-9259-58ffb0c06283</vt:lpwstr>
  </property>
  <property fmtid="{D5CDD505-2E9C-101B-9397-08002B2CF9AE}" pid="4" name="TaxKeyword">
    <vt:lpwstr/>
  </property>
</Properties>
</file>