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55"/>
    <p:restoredTop sz="94637"/>
  </p:normalViewPr>
  <p:slideViewPr>
    <p:cSldViewPr snapToGrid="0" snapToObjects="1">
      <p:cViewPr varScale="1">
        <p:scale>
          <a:sx n="39" d="100"/>
          <a:sy n="39" d="100"/>
        </p:scale>
        <p:origin x="168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8A5B-134D-8E44-B9F3-60831BE1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7966A-A3F0-044F-A6C5-2C7F6EC2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0C8B-01B8-8345-9524-F035BCAB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8793-84F8-C24F-BDFC-A3F00C7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1C10-82BD-C443-909F-37244F1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5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7219-83BA-4C41-B64A-CA9D1FBC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C13B4-4BB4-6441-99D9-1CD8DD2D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AA7D-6DE5-B84E-A70D-5DE0C301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7D2E-A189-9A42-ABE4-20512E42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2D62-D87B-8F4B-8601-754CE4E1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03BF8-8BEF-8145-BDBD-2E42935E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D7F68-3DFF-0D43-B133-8B5138C4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6DBC-5820-4A42-A6E9-BD0DF427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D79E-1F30-0840-A32E-4F057784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FA87-1CEA-3D4E-A67B-954C15B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35A-D221-E244-91AD-41BFBADE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9193-2858-E14D-8012-F09B9E36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8980-093D-2F47-90CB-415558A1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999B-F571-9440-AAB3-F0323F5F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6394-21D9-5A48-9E23-ABF0EA61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4FE-432B-3E4C-8E8F-573BBAC1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AC48-C85D-CB47-AF46-0E88ECA8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191F-9CD0-DB44-997C-6EBF33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C3A7-4648-5944-9AA7-7BE31C4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3DAB-3EBB-BD44-B6FA-720CFCD0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0A2E-2076-4349-9262-43301C3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1BB9-95F3-6F4C-95F1-AFDCC938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AD68-2049-9F49-B035-6AC60608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6C35-F38F-C746-8F8F-C92F1AF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EAE2A-9FEF-8046-AF07-AEE83992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29-C09C-1F47-B318-FDC558F5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2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B75A-35E0-F84C-B69C-7738F538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ED8C-D047-C64B-BE29-4C218867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376F4-9983-F54C-81C6-0AA1D86A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EFAEF-F20B-1449-8934-7CBA9DFB7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87B89-2492-AD4C-B218-B25F8F9F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E7394-975A-264B-9C0B-07531AA5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21C37-64C4-BE49-A61E-5728DC9F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06803-8B2F-874A-A3D6-04CDC3D5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CA70-3697-1F46-89C1-27511EA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AF305-ED6E-1C48-B09E-BE7AECD0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A09F-69DA-3A44-B81D-3FB7573B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A895A-A523-AD47-A4E1-B70582B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134C6-E0E3-D845-AD66-5325B089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92612-16DF-DF45-8785-0AA1544E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2B000-2727-554C-BE2E-0007AA89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066D-C00A-4D49-9322-32F9290D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65F8-42E2-6544-9A5C-33375216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7702A-C534-2E4A-9B85-19756C28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552BF-C8C0-404A-9F21-2DA1D81E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6193-49EA-354B-A2BB-30E35CA1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68FC-5DD3-364F-8E17-729AEC7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35E0-99EE-6647-A833-C48D21F2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C994E-6C52-D641-B191-B89989DA6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B1760-2BCE-2D42-A29B-B87D666F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8897-5E5F-4A44-BCF8-E1AA05E8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AFC6-0203-D542-9A1F-C07C4378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5B04-422B-DF43-9323-90C76D96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2307-92FE-FB44-ACAE-64E836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10B8-1DBD-7344-BEF4-536B90F1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0231-443F-614B-8142-0C4025D6E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5CCB-81EB-9841-A40D-25C89263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FC39-E1D8-0940-9D9D-146DB8E40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8CDE-6AC4-5B4B-BE9D-51707703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Intro to Html/CSS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D588-8BE1-294A-A2F5-05347F3D7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sure to have a text editor (like Atom)</a:t>
            </a:r>
          </a:p>
          <a:p>
            <a:r>
              <a:rPr lang="en-US" dirty="0"/>
              <a:t> and a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35264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3D0F-4B84-C649-897B-351559BA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15E4-D9AD-1F49-A244-96F7A728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r>
              <a:rPr lang="en-US" dirty="0"/>
              <a:t>Describes the structure of a web page</a:t>
            </a:r>
          </a:p>
          <a:p>
            <a:r>
              <a:rPr lang="en-US" dirty="0"/>
              <a:t>Consists of a series of tags that tell your web browser how to display content</a:t>
            </a:r>
          </a:p>
          <a:p>
            <a:r>
              <a:rPr lang="en-US" dirty="0"/>
              <a:t>Web browsers (like Chrome, Safari, Firefox, </a:t>
            </a:r>
            <a:r>
              <a:rPr lang="en-US" dirty="0" err="1"/>
              <a:t>etc</a:t>
            </a:r>
            <a:r>
              <a:rPr lang="en-US" dirty="0"/>
              <a:t>) will read HTML documents and display them </a:t>
            </a:r>
          </a:p>
        </p:txBody>
      </p:sp>
    </p:spTree>
    <p:extLst>
      <p:ext uri="{BB962C8B-B14F-4D97-AF65-F5344CB8AC3E}">
        <p14:creationId xmlns:p14="http://schemas.microsoft.com/office/powerpoint/2010/main" val="38805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19EC59-F5E7-D14D-8DB2-D5EF1D0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81885-DEF6-2843-95BB-64F6C543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5C1903-5590-2943-A98D-159CE5BD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Right click </a:t>
            </a:r>
            <a:r>
              <a:rPr lang="en-US" dirty="0">
                <a:sym typeface="Wingdings" pitchFamily="2" charset="2"/>
              </a:rPr>
              <a:t> “Inspect” or “View Page Source” on a webpage and you will be able to see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12E80-1A1E-5B48-975D-5182855A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71" y="685800"/>
            <a:ext cx="4055918" cy="51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97DA70-90B8-0A4B-A4B4-6A1B76487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425" y="480515"/>
            <a:ext cx="562714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DD6E-618E-FA4D-9600-DA91B84C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HTML Page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4D19-FEC5-2D48-9340-B65AE6F0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HTML uses a parent-child hierarchy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B711-EDD0-C444-ADE4-C4F9536F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53" y="645106"/>
            <a:ext cx="4932881" cy="5247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E0F7BB-D6B5-794F-9DDE-434AFB691440}"/>
              </a:ext>
            </a:extLst>
          </p:cNvPr>
          <p:cNvSpPr/>
          <p:nvPr/>
        </p:nvSpPr>
        <p:spPr>
          <a:xfrm>
            <a:off x="7857492" y="326897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Karla"/>
              </a:rPr>
              <a:t> html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html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Karla"/>
              </a:rPr>
              <a:t>&lt;head&gt; &lt;/head&gt; 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body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h1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r>
              <a:rPr lang="en-US" dirty="0">
                <a:solidFill>
                  <a:srgbClr val="000000"/>
                </a:solidFill>
                <a:latin typeface="Karla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/h1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p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r>
              <a:rPr lang="en-US" dirty="0">
                <a:solidFill>
                  <a:srgbClr val="000000"/>
                </a:solidFill>
                <a:latin typeface="Karla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/p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Karla"/>
              </a:rPr>
              <a:t>&lt;</a:t>
            </a:r>
            <a:r>
              <a:rPr lang="en-US" dirty="0">
                <a:solidFill>
                  <a:srgbClr val="A52A2A"/>
                </a:solidFill>
                <a:latin typeface="Karla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Karla"/>
              </a:rPr>
              <a:t>&gt;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72A6-C2CA-2D47-9B9A-307BECEC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61F3-20F5-C941-A223-BAE23CE4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12127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&lt;head&gt;</a:t>
            </a:r>
            <a:endParaRPr lang="en-US" dirty="0"/>
          </a:p>
          <a:p>
            <a:pPr fontAlgn="base"/>
            <a:r>
              <a:rPr lang="en-US" dirty="0"/>
              <a:t>Title of page</a:t>
            </a:r>
          </a:p>
          <a:p>
            <a:pPr fontAlgn="base"/>
            <a:r>
              <a:rPr lang="en-US" dirty="0"/>
              <a:t>Links to CSS and JS files</a:t>
            </a:r>
          </a:p>
          <a:p>
            <a:pPr fontAlgn="base"/>
            <a:r>
              <a:rPr lang="en-US" dirty="0"/>
              <a:t>Links to fonts</a:t>
            </a:r>
          </a:p>
          <a:p>
            <a:pPr fontAlgn="base"/>
            <a:r>
              <a:rPr lang="en-US" dirty="0"/>
              <a:t>Author(s) of page</a:t>
            </a:r>
          </a:p>
          <a:p>
            <a:pPr fontAlgn="base"/>
            <a:r>
              <a:rPr lang="en-US" dirty="0"/>
              <a:t>Sets up the page</a:t>
            </a:r>
          </a:p>
          <a:p>
            <a:pPr marL="0" indent="0">
              <a:buNone/>
            </a:pPr>
            <a:r>
              <a:rPr lang="en-US" b="1" dirty="0"/>
              <a:t>&lt;/head&gt;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51A2F9-9436-234D-892B-3CC82E2AA40F}"/>
              </a:ext>
            </a:extLst>
          </p:cNvPr>
          <p:cNvSpPr txBox="1">
            <a:spLocks/>
          </p:cNvSpPr>
          <p:nvPr/>
        </p:nvSpPr>
        <p:spPr>
          <a:xfrm>
            <a:off x="5846618" y="2286000"/>
            <a:ext cx="351212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&lt;body&gt;</a:t>
            </a:r>
          </a:p>
          <a:p>
            <a:pPr fontAlgn="base"/>
            <a:r>
              <a:rPr lang="en-US" sz="2400" dirty="0"/>
              <a:t>Everything else</a:t>
            </a:r>
          </a:p>
          <a:p>
            <a:pPr marL="0" indent="0">
              <a:buNone/>
            </a:pPr>
            <a:r>
              <a:rPr lang="en-US" sz="2400" b="1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7E48-C2A5-2C48-BB56-3410FA76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B9FC-035B-164B-A9BD-07F1BC75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Divider: </a:t>
            </a:r>
            <a:r>
              <a:rPr lang="en-US" dirty="0">
                <a:highlight>
                  <a:srgbClr val="FFFF00"/>
                </a:highlight>
              </a:rPr>
              <a:t>&lt;div&gt; &lt;/div&gt;</a:t>
            </a:r>
          </a:p>
          <a:p>
            <a:pPr lvl="1"/>
            <a:r>
              <a:rPr lang="en-US" dirty="0"/>
              <a:t>Creates a box to put anything in</a:t>
            </a:r>
          </a:p>
          <a:p>
            <a:pPr lvl="1"/>
            <a:r>
              <a:rPr lang="en-US" dirty="0"/>
              <a:t>Serves as a division or section for your HTML code</a:t>
            </a:r>
          </a:p>
          <a:p>
            <a:r>
              <a:rPr lang="en-US" dirty="0"/>
              <a:t>Links: </a:t>
            </a:r>
            <a:r>
              <a:rPr lang="en-US" dirty="0">
                <a:highlight>
                  <a:srgbClr val="FFFF00"/>
                </a:highlight>
              </a:rPr>
              <a:t>&lt;a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=“[link here]”&gt; [text here] &lt;/a&gt;</a:t>
            </a:r>
          </a:p>
          <a:p>
            <a:pPr lvl="1"/>
            <a:r>
              <a:rPr lang="en-US" dirty="0"/>
              <a:t>Creates a hyperlink when you click on the text enclosed within the tag </a:t>
            </a:r>
          </a:p>
          <a:p>
            <a:r>
              <a:rPr lang="en-US" dirty="0"/>
              <a:t>Images:</a:t>
            </a:r>
            <a:r>
              <a:rPr lang="en-US" dirty="0">
                <a:highlight>
                  <a:srgbClr val="FFFF00"/>
                </a:highlight>
              </a:rPr>
              <a:t> &lt;</a:t>
            </a:r>
            <a:r>
              <a:rPr lang="en-US" dirty="0" err="1">
                <a:highlight>
                  <a:srgbClr val="FFFF00"/>
                </a:highlight>
              </a:rPr>
              <a:t>img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=[path to image] alt=[</a:t>
            </a:r>
            <a:r>
              <a:rPr lang="en-US" dirty="0" err="1">
                <a:highlight>
                  <a:srgbClr val="FFFF00"/>
                </a:highlight>
              </a:rPr>
              <a:t>alt.name</a:t>
            </a:r>
            <a:r>
              <a:rPr lang="en-US" dirty="0">
                <a:highlight>
                  <a:srgbClr val="FFFF00"/>
                </a:highlight>
              </a:rPr>
              <a:t>]&gt;</a:t>
            </a:r>
          </a:p>
          <a:p>
            <a:pPr lvl="1"/>
            <a:r>
              <a:rPr lang="en-US" dirty="0"/>
              <a:t>Path to image might be “/file/</a:t>
            </a:r>
            <a:r>
              <a:rPr lang="en-US" dirty="0" err="1"/>
              <a:t>image.png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7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DA3-18BD-FF4F-A24C-84CF8CA0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E33C-C1E5-8C4D-BDD2-46A6A945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5" y="1825625"/>
            <a:ext cx="4357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Unordered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DCC5E-50DF-8040-AF25-8EE9E9065A66}"/>
              </a:ext>
            </a:extLst>
          </p:cNvPr>
          <p:cNvSpPr/>
          <p:nvPr/>
        </p:nvSpPr>
        <p:spPr>
          <a:xfrm>
            <a:off x="1544782" y="26003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ul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&gt;Coffee&lt;/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&gt;Tea&lt;/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 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&gt;Milk&lt;/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ul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</a:p>
          <a:p>
            <a:endParaRPr lang="en-US" sz="2000" b="0" dirty="0">
              <a:solidFill>
                <a:srgbClr val="535353"/>
              </a:solidFill>
              <a:effectLst/>
              <a:latin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535353"/>
                </a:solidFill>
                <a:effectLst/>
                <a:latin typeface="Karla"/>
              </a:rPr>
              <a:t>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353"/>
                </a:solidFill>
                <a:latin typeface="Karla"/>
              </a:rPr>
              <a:t>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535353"/>
                </a:solidFill>
                <a:effectLst/>
                <a:latin typeface="Karla"/>
              </a:rPr>
              <a:t>Milk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169B-DA44-EA4C-B9FE-5FA4CFEC2381}"/>
              </a:ext>
            </a:extLst>
          </p:cNvPr>
          <p:cNvSpPr txBox="1">
            <a:spLocks/>
          </p:cNvSpPr>
          <p:nvPr/>
        </p:nvSpPr>
        <p:spPr>
          <a:xfrm>
            <a:off x="6352310" y="1825625"/>
            <a:ext cx="4357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Ordered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B647A-E65E-374C-B735-9CD3897AF0D2}"/>
              </a:ext>
            </a:extLst>
          </p:cNvPr>
          <p:cNvSpPr/>
          <p:nvPr/>
        </p:nvSpPr>
        <p:spPr>
          <a:xfrm>
            <a:off x="6352310" y="2613556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&lt;</a:t>
            </a:r>
            <a:r>
              <a:rPr lang="en-US" sz="2000" dirty="0" err="1">
                <a:solidFill>
                  <a:srgbClr val="6191C2"/>
                </a:solidFill>
                <a:latin typeface="Karla"/>
              </a:rPr>
              <a:t>ol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&gt;Coffee&lt;/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&gt;Tea&lt;/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 → 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     &lt;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&gt;Milk&lt;/</a:t>
            </a:r>
            <a:r>
              <a:rPr lang="en-US" sz="2000" dirty="0">
                <a:solidFill>
                  <a:srgbClr val="6191C2"/>
                </a:solidFill>
                <a:latin typeface="Karla"/>
              </a:rPr>
              <a:t>li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&lt;/</a:t>
            </a:r>
            <a:r>
              <a:rPr lang="en-US" sz="2000" dirty="0" err="1">
                <a:solidFill>
                  <a:srgbClr val="6191C2"/>
                </a:solidFill>
                <a:latin typeface="Karla"/>
              </a:rPr>
              <a:t>ol</a:t>
            </a:r>
            <a:r>
              <a:rPr lang="en-US" sz="2000" dirty="0">
                <a:solidFill>
                  <a:srgbClr val="535353"/>
                </a:solidFill>
                <a:latin typeface="Karla"/>
              </a:rPr>
              <a:t>&gt;</a:t>
            </a:r>
          </a:p>
          <a:p>
            <a:endParaRPr lang="en-US" sz="2000" b="0" dirty="0">
              <a:solidFill>
                <a:srgbClr val="535353"/>
              </a:solidFill>
              <a:effectLst/>
              <a:latin typeface="Karla"/>
            </a:endParaRPr>
          </a:p>
          <a:p>
            <a:r>
              <a:rPr lang="en-US" sz="2000" b="0" dirty="0">
                <a:solidFill>
                  <a:srgbClr val="535353"/>
                </a:solidFill>
                <a:effectLst/>
                <a:latin typeface="Karla"/>
              </a:rPr>
              <a:t>1. Coffee</a:t>
            </a:r>
          </a:p>
          <a:p>
            <a:r>
              <a:rPr lang="en-US" sz="2000" dirty="0">
                <a:solidFill>
                  <a:srgbClr val="535353"/>
                </a:solidFill>
                <a:latin typeface="Karla"/>
              </a:rPr>
              <a:t>2. Tea</a:t>
            </a:r>
          </a:p>
          <a:p>
            <a:r>
              <a:rPr lang="en-US" sz="2000" b="0" dirty="0">
                <a:solidFill>
                  <a:srgbClr val="535353"/>
                </a:solidFill>
                <a:effectLst/>
                <a:latin typeface="Karla"/>
              </a:rPr>
              <a:t>3. Milk</a:t>
            </a:r>
            <a:endParaRPr lang="en-US" sz="2000" b="0" dirty="0">
              <a:effectLst/>
            </a:endParaRPr>
          </a:p>
          <a:p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357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Karla</vt:lpstr>
      <vt:lpstr>Arial</vt:lpstr>
      <vt:lpstr>Calibri</vt:lpstr>
      <vt:lpstr>Calibri Light</vt:lpstr>
      <vt:lpstr>Office Theme</vt:lpstr>
      <vt:lpstr>Intro to Html/CSS workshop</vt:lpstr>
      <vt:lpstr>What is HTML?</vt:lpstr>
      <vt:lpstr>Inspect Element</vt:lpstr>
      <vt:lpstr>PowerPoint Presentation</vt:lpstr>
      <vt:lpstr>HTML Page Structure</vt:lpstr>
      <vt:lpstr>What Goes Where</vt:lpstr>
      <vt:lpstr>Useful Tags </vt:lpstr>
      <vt:lpstr>List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Html/CSS workshop</dc:title>
  <dc:creator>Amy Huang</dc:creator>
  <cp:lastModifiedBy>Amy Huang</cp:lastModifiedBy>
  <cp:revision>5</cp:revision>
  <dcterms:created xsi:type="dcterms:W3CDTF">2019-11-08T19:05:09Z</dcterms:created>
  <dcterms:modified xsi:type="dcterms:W3CDTF">2019-11-08T20:00:45Z</dcterms:modified>
</cp:coreProperties>
</file>