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61" r:id="rId2"/>
    <p:sldId id="262" r:id="rId3"/>
    <p:sldId id="263" r:id="rId4"/>
    <p:sldId id="264" r:id="rId5"/>
    <p:sldId id="265" r:id="rId6"/>
    <p:sldId id="272" r:id="rId7"/>
    <p:sldId id="266" r:id="rId8"/>
    <p:sldId id="275" r:id="rId9"/>
    <p:sldId id="267" r:id="rId10"/>
    <p:sldId id="273" r:id="rId11"/>
    <p:sldId id="269" r:id="rId12"/>
    <p:sldId id="274" r:id="rId13"/>
    <p:sldId id="270" r:id="rId14"/>
    <p:sldId id="268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mfortaa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164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4684"/>
  </p:normalViewPr>
  <p:slideViewPr>
    <p:cSldViewPr snapToGrid="0">
      <p:cViewPr>
        <p:scale>
          <a:sx n="107" d="100"/>
          <a:sy n="107" d="100"/>
        </p:scale>
        <p:origin x="336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d61435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d61435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bd61435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bd61435b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5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bd61435b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bd61435b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four versions are supposed to be different here)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d61435b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d61435b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0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bd61435b5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bd61435b5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bd61435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bd61435b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24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opt1_base0_comp0_bar0_eval0</a:t>
            </a:r>
          </a:p>
        </p:txBody>
      </p:sp>
    </p:spTree>
    <p:extLst>
      <p:ext uri="{BB962C8B-B14F-4D97-AF65-F5344CB8AC3E}">
        <p14:creationId xmlns:p14="http://schemas.microsoft.com/office/powerpoint/2010/main" val="78001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opt3_base0_comp1_bar0_eval1</a:t>
            </a:r>
          </a:p>
        </p:txBody>
      </p:sp>
    </p:spTree>
    <p:extLst>
      <p:ext uri="{BB962C8B-B14F-4D97-AF65-F5344CB8AC3E}">
        <p14:creationId xmlns:p14="http://schemas.microsoft.com/office/powerpoint/2010/main" val="336097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opt5_base1_comp0_bar0_eval1</a:t>
            </a:r>
          </a:p>
        </p:txBody>
      </p:sp>
    </p:spTree>
    <p:extLst>
      <p:ext uri="{BB962C8B-B14F-4D97-AF65-F5344CB8AC3E}">
        <p14:creationId xmlns:p14="http://schemas.microsoft.com/office/powerpoint/2010/main" val="132545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opt7_base1_comp1_bar0_eval0</a:t>
            </a:r>
          </a:p>
        </p:txBody>
      </p:sp>
    </p:spTree>
    <p:extLst>
      <p:ext uri="{BB962C8B-B14F-4D97-AF65-F5344CB8AC3E}">
        <p14:creationId xmlns:p14="http://schemas.microsoft.com/office/powerpoint/2010/main" val="130542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bd61435b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bd61435b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bd61435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bd61435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bd61435b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bd61435b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d61435b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d61435b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d61435b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d61435b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bd61435b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bd61435b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bd61435b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bd61435b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6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bd61435b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bd61435b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217250" y="334425"/>
            <a:ext cx="67095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will complete a total of 14 trials.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each trial, you will be presented with four different versions of an image, arranged like below.</a:t>
            </a:r>
            <a:endParaRPr sz="1500"/>
          </a:p>
        </p:txBody>
      </p:sp>
      <p:grpSp>
        <p:nvGrpSpPr>
          <p:cNvPr id="93" name="Google Shape;93;p18"/>
          <p:cNvGrpSpPr/>
          <p:nvPr/>
        </p:nvGrpSpPr>
        <p:grpSpPr>
          <a:xfrm>
            <a:off x="1896725" y="1484025"/>
            <a:ext cx="5574875" cy="2819025"/>
            <a:chOff x="1896725" y="1484025"/>
            <a:chExt cx="5574875" cy="2819025"/>
          </a:xfrm>
        </p:grpSpPr>
        <p:sp>
          <p:nvSpPr>
            <p:cNvPr id="94" name="Google Shape;94;p18"/>
            <p:cNvSpPr/>
            <p:nvPr/>
          </p:nvSpPr>
          <p:spPr>
            <a:xfrm>
              <a:off x="1896725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1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5139700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2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896725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3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5139700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4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3">
            <a:extLst>
              <a:ext uri="{FF2B5EF4-FFF2-40B4-BE49-F238E27FC236}">
                <a16:creationId xmlns:a16="http://schemas.microsoft.com/office/drawing/2014/main" id="{91B81FC9-74A1-AA2D-EA46-335B583662C1}"/>
              </a:ext>
            </a:extLst>
          </p:cNvPr>
          <p:cNvSpPr txBox="1"/>
          <p:nvPr/>
        </p:nvSpPr>
        <p:spPr>
          <a:xfrm>
            <a:off x="6694350" y="3265275"/>
            <a:ext cx="23796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2s delay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3" name="Google Shape;140;p22">
            <a:extLst>
              <a:ext uri="{FF2B5EF4-FFF2-40B4-BE49-F238E27FC236}">
                <a16:creationId xmlns:a16="http://schemas.microsoft.com/office/drawing/2014/main" id="{B3461DEC-09D2-770E-7709-24F45F89C8DD}"/>
              </a:ext>
            </a:extLst>
          </p:cNvPr>
          <p:cNvSpPr txBox="1"/>
          <p:nvPr/>
        </p:nvSpPr>
        <p:spPr>
          <a:xfrm>
            <a:off x="265350" y="2101300"/>
            <a:ext cx="8613300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dirty="0"/>
              <a:t>Loading next images…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541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6"/>
          <p:cNvGrpSpPr/>
          <p:nvPr/>
        </p:nvGrpSpPr>
        <p:grpSpPr>
          <a:xfrm>
            <a:off x="1921900" y="3625650"/>
            <a:ext cx="5719500" cy="1493100"/>
            <a:chOff x="209650" y="3870275"/>
            <a:chExt cx="5719500" cy="1493100"/>
          </a:xfrm>
        </p:grpSpPr>
        <p:sp>
          <p:nvSpPr>
            <p:cNvPr id="193" name="Google Shape;193;p26"/>
            <p:cNvSpPr txBox="1"/>
            <p:nvPr/>
          </p:nvSpPr>
          <p:spPr>
            <a:xfrm>
              <a:off x="209650" y="3870275"/>
              <a:ext cx="5719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 terms of helping you evaluate the risks of getting this vaccine, which version is…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>
                  <a:solidFill>
                    <a:schemeClr val="dk1"/>
                  </a:solidFill>
                </a:rPr>
                <a:t>Easiest </a:t>
              </a:r>
              <a:r>
                <a:rPr lang="en" sz="1000">
                  <a:solidFill>
                    <a:schemeClr val="dk1"/>
                  </a:solidFill>
                </a:rPr>
                <a:t>to understand</a:t>
              </a:r>
              <a:r>
                <a:rPr lang="en" sz="1000"/>
                <a:t>?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The </a:t>
              </a:r>
              <a:r>
                <a:rPr lang="en" sz="1000" i="1"/>
                <a:t>second easiest</a:t>
              </a:r>
              <a:r>
                <a:rPr lang="en" sz="1000"/>
                <a:t> to understand?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/>
                <a:t>The </a:t>
              </a:r>
              <a:r>
                <a:rPr lang="en" sz="1000" i="1"/>
                <a:t>most difficult</a:t>
              </a:r>
              <a:r>
                <a:rPr lang="en" sz="1000"/>
                <a:t> to understand?</a:t>
              </a:r>
              <a:endParaRPr sz="1000"/>
            </a:p>
          </p:txBody>
        </p:sp>
        <p:pic>
          <p:nvPicPr>
            <p:cNvPr id="194" name="Google Shape;19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6321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50358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228500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925" y="4686973"/>
            <a:ext cx="616325" cy="35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6"/>
          <p:cNvGrpSpPr/>
          <p:nvPr/>
        </p:nvGrpSpPr>
        <p:grpSpPr>
          <a:xfrm>
            <a:off x="316049" y="4"/>
            <a:ext cx="8757790" cy="3196141"/>
            <a:chOff x="316049" y="4"/>
            <a:chExt cx="8757790" cy="3196141"/>
          </a:xfrm>
        </p:grpSpPr>
        <p:grpSp>
          <p:nvGrpSpPr>
            <p:cNvPr id="199" name="Google Shape;199;p26"/>
            <p:cNvGrpSpPr/>
            <p:nvPr/>
          </p:nvGrpSpPr>
          <p:grpSpPr>
            <a:xfrm>
              <a:off x="316049" y="4"/>
              <a:ext cx="8757790" cy="2093740"/>
              <a:chOff x="-230269" y="1082175"/>
              <a:chExt cx="9187778" cy="2196538"/>
            </a:xfrm>
          </p:grpSpPr>
          <p:pic>
            <p:nvPicPr>
              <p:cNvPr id="200" name="Google Shape;200;p26" title="Chart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633295" y="1371735"/>
                <a:ext cx="4324215" cy="15844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01" name="Google Shape;201;p26"/>
              <p:cNvSpPr txBox="1"/>
              <p:nvPr/>
            </p:nvSpPr>
            <p:spPr>
              <a:xfrm>
                <a:off x="-230256" y="1437369"/>
                <a:ext cx="3956700" cy="1453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being killed in a car accident in a year in Australia: 56 per million</a:t>
                </a:r>
                <a:endParaRPr sz="600"/>
              </a:p>
            </p:txBody>
          </p:sp>
          <p:sp>
            <p:nvSpPr>
              <p:cNvPr id="202" name="Google Shape;202;p26"/>
              <p:cNvSpPr txBox="1"/>
              <p:nvPr/>
            </p:nvSpPr>
            <p:spPr>
              <a:xfrm>
                <a:off x="-230269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1</a:t>
                </a:r>
                <a:endParaRPr sz="1000"/>
              </a:p>
            </p:txBody>
          </p:sp>
          <p:sp>
            <p:nvSpPr>
              <p:cNvPr id="203" name="Google Shape;203;p26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2</a:t>
                </a:r>
                <a:endParaRPr sz="1000"/>
              </a:p>
            </p:txBody>
          </p:sp>
          <p:sp>
            <p:nvSpPr>
              <p:cNvPr id="204" name="Google Shape;204;p26"/>
              <p:cNvSpPr txBox="1"/>
              <p:nvPr/>
            </p:nvSpPr>
            <p:spPr>
              <a:xfrm>
                <a:off x="-230262" y="2923513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3</a:t>
                </a:r>
                <a:endParaRPr sz="1000"/>
              </a:p>
            </p:txBody>
          </p:sp>
        </p:grpSp>
        <p:grpSp>
          <p:nvGrpSpPr>
            <p:cNvPr id="205" name="Google Shape;205;p26"/>
            <p:cNvGrpSpPr/>
            <p:nvPr/>
          </p:nvGrpSpPr>
          <p:grpSpPr>
            <a:xfrm>
              <a:off x="5066185" y="1837829"/>
              <a:ext cx="3771528" cy="1358316"/>
              <a:chOff x="4719963" y="1082175"/>
              <a:chExt cx="3956701" cy="1425007"/>
            </a:xfrm>
          </p:grpSpPr>
          <p:sp>
            <p:nvSpPr>
              <p:cNvPr id="206" name="Google Shape;206;p26"/>
              <p:cNvSpPr txBox="1"/>
              <p:nvPr/>
            </p:nvSpPr>
            <p:spPr>
              <a:xfrm>
                <a:off x="4719964" y="1344682"/>
                <a:ext cx="3956700" cy="1162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</p:txBody>
          </p:sp>
          <p:sp>
            <p:nvSpPr>
              <p:cNvPr id="207" name="Google Shape;207;p26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4</a:t>
                </a:r>
                <a:endParaRPr sz="1000"/>
              </a:p>
            </p:txBody>
          </p:sp>
        </p:grpSp>
      </p:grpSp>
      <p:pic>
        <p:nvPicPr>
          <p:cNvPr id="208" name="Google Shape;208;p2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046" y="2024225"/>
            <a:ext cx="3824781" cy="13852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26"/>
          <p:cNvSpPr txBox="1"/>
          <p:nvPr/>
        </p:nvSpPr>
        <p:spPr>
          <a:xfrm>
            <a:off x="6073850" y="3265275"/>
            <a:ext cx="3000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(The four versions are supposed to be different here &amp; will be replaced for the actual task.)</a:t>
            </a:r>
            <a:endParaRPr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23">
            <a:extLst>
              <a:ext uri="{FF2B5EF4-FFF2-40B4-BE49-F238E27FC236}">
                <a16:creationId xmlns:a16="http://schemas.microsoft.com/office/drawing/2014/main" id="{9CC34CD3-86E7-54E5-BD52-385661BDF3F5}"/>
              </a:ext>
            </a:extLst>
          </p:cNvPr>
          <p:cNvSpPr txBox="1"/>
          <p:nvPr/>
        </p:nvSpPr>
        <p:spPr>
          <a:xfrm>
            <a:off x="6694350" y="3265275"/>
            <a:ext cx="23796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500ms blank screen</a:t>
            </a:r>
            <a:endParaRPr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6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921900" y="3625650"/>
            <a:ext cx="5719500" cy="1493100"/>
            <a:chOff x="209650" y="3870275"/>
            <a:chExt cx="5719500" cy="1493100"/>
          </a:xfrm>
        </p:grpSpPr>
        <p:sp>
          <p:nvSpPr>
            <p:cNvPr id="215" name="Google Shape;215;p27"/>
            <p:cNvSpPr txBox="1"/>
            <p:nvPr/>
          </p:nvSpPr>
          <p:spPr>
            <a:xfrm>
              <a:off x="209650" y="3870275"/>
              <a:ext cx="5719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Which version would lead you to be…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>
                  <a:solidFill>
                    <a:schemeClr val="dk1"/>
                  </a:solidFill>
                </a:rPr>
                <a:t>Most likely </a:t>
              </a:r>
              <a:r>
                <a:rPr lang="en" sz="1000">
                  <a:solidFill>
                    <a:schemeClr val="dk1"/>
                  </a:solidFill>
                </a:rPr>
                <a:t>to seek the vaccine</a:t>
              </a:r>
              <a:r>
                <a:rPr lang="en" sz="1000"/>
                <a:t>?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/>
                <a:t>Second most likely </a:t>
              </a:r>
              <a:r>
                <a:rPr lang="en" sz="1000"/>
                <a:t>to seek the vaccine?</a:t>
              </a:r>
              <a:endParaRPr sz="100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/>
                <a:t>Least likely </a:t>
              </a:r>
              <a:r>
                <a:rPr lang="en" sz="1000"/>
                <a:t>to seek the vaccine?</a:t>
              </a:r>
              <a:endParaRPr sz="1000"/>
            </a:p>
          </p:txBody>
        </p:sp>
        <p:pic>
          <p:nvPicPr>
            <p:cNvPr id="216" name="Google Shape;21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46321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50358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4228500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925" y="4686973"/>
            <a:ext cx="616325" cy="35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7"/>
          <p:cNvGrpSpPr/>
          <p:nvPr/>
        </p:nvGrpSpPr>
        <p:grpSpPr>
          <a:xfrm>
            <a:off x="316049" y="4"/>
            <a:ext cx="8757790" cy="3196141"/>
            <a:chOff x="316049" y="4"/>
            <a:chExt cx="8757790" cy="3196141"/>
          </a:xfrm>
        </p:grpSpPr>
        <p:grpSp>
          <p:nvGrpSpPr>
            <p:cNvPr id="221" name="Google Shape;221;p27"/>
            <p:cNvGrpSpPr/>
            <p:nvPr/>
          </p:nvGrpSpPr>
          <p:grpSpPr>
            <a:xfrm>
              <a:off x="316049" y="4"/>
              <a:ext cx="8757790" cy="2093740"/>
              <a:chOff x="-230269" y="1082175"/>
              <a:chExt cx="9187778" cy="2196538"/>
            </a:xfrm>
          </p:grpSpPr>
          <p:pic>
            <p:nvPicPr>
              <p:cNvPr id="222" name="Google Shape;222;p27" title="Chart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633295" y="1371735"/>
                <a:ext cx="4324215" cy="15844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23" name="Google Shape;223;p27"/>
              <p:cNvSpPr txBox="1"/>
              <p:nvPr/>
            </p:nvSpPr>
            <p:spPr>
              <a:xfrm>
                <a:off x="-230256" y="1437369"/>
                <a:ext cx="3956700" cy="1453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being killed in a car accident in a year in Australia: 56 per million</a:t>
                </a:r>
                <a:endParaRPr sz="600"/>
              </a:p>
            </p:txBody>
          </p:sp>
          <p:sp>
            <p:nvSpPr>
              <p:cNvPr id="224" name="Google Shape;224;p27"/>
              <p:cNvSpPr txBox="1"/>
              <p:nvPr/>
            </p:nvSpPr>
            <p:spPr>
              <a:xfrm>
                <a:off x="-230269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1</a:t>
                </a:r>
                <a:endParaRPr sz="1000"/>
              </a:p>
            </p:txBody>
          </p:sp>
          <p:sp>
            <p:nvSpPr>
              <p:cNvPr id="225" name="Google Shape;225;p27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2</a:t>
                </a:r>
                <a:endParaRPr sz="1000"/>
              </a:p>
            </p:txBody>
          </p:sp>
          <p:sp>
            <p:nvSpPr>
              <p:cNvPr id="226" name="Google Shape;226;p27"/>
              <p:cNvSpPr txBox="1"/>
              <p:nvPr/>
            </p:nvSpPr>
            <p:spPr>
              <a:xfrm>
                <a:off x="-230262" y="2923513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3</a:t>
                </a:r>
                <a:endParaRPr sz="1000"/>
              </a:p>
            </p:txBody>
          </p:sp>
        </p:grpSp>
        <p:grpSp>
          <p:nvGrpSpPr>
            <p:cNvPr id="227" name="Google Shape;227;p27"/>
            <p:cNvGrpSpPr/>
            <p:nvPr/>
          </p:nvGrpSpPr>
          <p:grpSpPr>
            <a:xfrm>
              <a:off x="5066185" y="1837829"/>
              <a:ext cx="3771528" cy="1358316"/>
              <a:chOff x="4719963" y="1082175"/>
              <a:chExt cx="3956701" cy="1425007"/>
            </a:xfrm>
          </p:grpSpPr>
          <p:sp>
            <p:nvSpPr>
              <p:cNvPr id="228" name="Google Shape;228;p27"/>
              <p:cNvSpPr txBox="1"/>
              <p:nvPr/>
            </p:nvSpPr>
            <p:spPr>
              <a:xfrm>
                <a:off x="4719964" y="1344682"/>
                <a:ext cx="3956700" cy="1162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</p:txBody>
          </p:sp>
          <p:sp>
            <p:nvSpPr>
              <p:cNvPr id="229" name="Google Shape;229;p27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4</a:t>
                </a:r>
                <a:endParaRPr sz="1000"/>
              </a:p>
            </p:txBody>
          </p:sp>
        </p:grpSp>
      </p:grpSp>
      <p:pic>
        <p:nvPicPr>
          <p:cNvPr id="230" name="Google Shape;230;p2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046" y="2024225"/>
            <a:ext cx="3824781" cy="13852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3">
            <a:extLst>
              <a:ext uri="{FF2B5EF4-FFF2-40B4-BE49-F238E27FC236}">
                <a16:creationId xmlns:a16="http://schemas.microsoft.com/office/drawing/2014/main" id="{91B81FC9-74A1-AA2D-EA46-335B583662C1}"/>
              </a:ext>
            </a:extLst>
          </p:cNvPr>
          <p:cNvSpPr txBox="1"/>
          <p:nvPr/>
        </p:nvSpPr>
        <p:spPr>
          <a:xfrm>
            <a:off x="6694350" y="3265275"/>
            <a:ext cx="23796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… </a:t>
            </a:r>
            <a:r>
              <a:rPr lang="en" sz="1100" dirty="0" err="1">
                <a:solidFill>
                  <a:srgbClr val="FF0000"/>
                </a:solidFill>
              </a:rPr>
              <a:t>etc</a:t>
            </a:r>
            <a:r>
              <a:rPr lang="en" sz="1100" dirty="0">
                <a:solidFill>
                  <a:srgbClr val="FF0000"/>
                </a:solidFill>
              </a:rPr>
              <a:t> for 13 more trials</a:t>
            </a:r>
            <a:endParaRPr sz="1100" dirty="0">
              <a:solidFill>
                <a:srgbClr val="FF0000"/>
              </a:solidFill>
            </a:endParaRPr>
          </a:p>
        </p:txBody>
      </p:sp>
      <p:sp>
        <p:nvSpPr>
          <p:cNvPr id="3" name="Google Shape;140;p22">
            <a:extLst>
              <a:ext uri="{FF2B5EF4-FFF2-40B4-BE49-F238E27FC236}">
                <a16:creationId xmlns:a16="http://schemas.microsoft.com/office/drawing/2014/main" id="{B3461DEC-09D2-770E-7709-24F45F89C8DD}"/>
              </a:ext>
            </a:extLst>
          </p:cNvPr>
          <p:cNvSpPr txBox="1"/>
          <p:nvPr/>
        </p:nvSpPr>
        <p:spPr>
          <a:xfrm>
            <a:off x="265350" y="2101300"/>
            <a:ext cx="8613300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 dirty="0"/>
              <a:t>Loading next images…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02676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886F-16CD-3B8F-B155-EA4196CD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270899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9AF26F-2081-ED4F-2EE9-C2809B28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73152"/>
              </p:ext>
            </p:extLst>
          </p:nvPr>
        </p:nvGraphicFramePr>
        <p:xfrm>
          <a:off x="204949" y="574785"/>
          <a:ext cx="853529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52">
                  <a:extLst>
                    <a:ext uri="{9D8B030D-6E8A-4147-A177-3AD203B41FA5}">
                      <a16:colId xmlns:a16="http://schemas.microsoft.com/office/drawing/2014/main" val="662285016"/>
                    </a:ext>
                  </a:extLst>
                </a:gridCol>
                <a:gridCol w="3264338">
                  <a:extLst>
                    <a:ext uri="{9D8B030D-6E8A-4147-A177-3AD203B41FA5}">
                      <a16:colId xmlns:a16="http://schemas.microsoft.com/office/drawing/2014/main" val="173783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first shot of vaccine will increase by:</a:t>
                      </a:r>
                      <a:endParaRPr lang="en-US" b="0" i="0" dirty="0">
                        <a:solidFill>
                          <a:srgbClr val="62616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 cases per 100,000 people</a:t>
                      </a:r>
                      <a:endParaRPr lang="en-AU" sz="3200" b="0" i="0" dirty="0">
                        <a:solidFill>
                          <a:srgbClr val="62616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1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in 2 months even you haven’t had any vaccine and haven’t had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 cases per 100,000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second shot of vaccine will increase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cases per 100,000 people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after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2,400 cases per 100,000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718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5B16476-4CF1-2866-A2DA-D8FD5BF3C603}"/>
              </a:ext>
            </a:extLst>
          </p:cNvPr>
          <p:cNvSpPr/>
          <p:nvPr/>
        </p:nvSpPr>
        <p:spPr>
          <a:xfrm>
            <a:off x="1" y="355850"/>
            <a:ext cx="8372104" cy="2363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9AF26F-2081-ED4F-2EE9-C2809B28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09188"/>
              </p:ext>
            </p:extLst>
          </p:nvPr>
        </p:nvGraphicFramePr>
        <p:xfrm>
          <a:off x="204949" y="574785"/>
          <a:ext cx="85352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52">
                  <a:extLst>
                    <a:ext uri="{9D8B030D-6E8A-4147-A177-3AD203B41FA5}">
                      <a16:colId xmlns:a16="http://schemas.microsoft.com/office/drawing/2014/main" val="662285016"/>
                    </a:ext>
                  </a:extLst>
                </a:gridCol>
                <a:gridCol w="3264338">
                  <a:extLst>
                    <a:ext uri="{9D8B030D-6E8A-4147-A177-3AD203B41FA5}">
                      <a16:colId xmlns:a16="http://schemas.microsoft.com/office/drawing/2014/main" val="173783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first shot of vaccine will increase by:</a:t>
                      </a:r>
                      <a:endParaRPr lang="en-US" b="0" i="0" dirty="0">
                        <a:solidFill>
                          <a:srgbClr val="62616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 cases per 100,000 people</a:t>
                      </a:r>
                      <a:endParaRPr lang="en-AU" sz="3200" b="0" i="0" dirty="0">
                        <a:solidFill>
                          <a:srgbClr val="62616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1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in 2 months even you haven’t had any vaccine and haven’t had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 cases per 100,000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second shot of vaccine will increase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cases per 100,000 people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after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2,400 cases per 100,000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dying in a car crash in a year in Australia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 cases per 100,000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9519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5B16476-4CF1-2866-A2DA-D8FD5BF3C603}"/>
              </a:ext>
            </a:extLst>
          </p:cNvPr>
          <p:cNvSpPr/>
          <p:nvPr/>
        </p:nvSpPr>
        <p:spPr>
          <a:xfrm>
            <a:off x="1" y="439387"/>
            <a:ext cx="8372104" cy="2431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9AF26F-2081-ED4F-2EE9-C2809B28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06854"/>
              </p:ext>
            </p:extLst>
          </p:nvPr>
        </p:nvGraphicFramePr>
        <p:xfrm>
          <a:off x="204949" y="574785"/>
          <a:ext cx="814340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944">
                  <a:extLst>
                    <a:ext uri="{9D8B030D-6E8A-4147-A177-3AD203B41FA5}">
                      <a16:colId xmlns:a16="http://schemas.microsoft.com/office/drawing/2014/main" val="662285016"/>
                    </a:ext>
                  </a:extLst>
                </a:gridCol>
                <a:gridCol w="3114460">
                  <a:extLst>
                    <a:ext uri="{9D8B030D-6E8A-4147-A177-3AD203B41FA5}">
                      <a16:colId xmlns:a16="http://schemas.microsoft.com/office/drawing/2014/main" val="173783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first shot of vaccine will increase by:</a:t>
                      </a:r>
                      <a:endParaRPr lang="en-US" b="0" i="0" dirty="0">
                        <a:solidFill>
                          <a:srgbClr val="62616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cases per 1,000,000 people</a:t>
                      </a:r>
                      <a:endParaRPr lang="en-AU" sz="3200" b="0" i="0" dirty="0">
                        <a:solidFill>
                          <a:srgbClr val="62616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1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in 2 months even you haven’t had any vaccine and haven’t had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cases per </a:t>
                      </a: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1,000,000</a:t>
                      </a:r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second shot of vaccine will increase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cases per 1,000,000 people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after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24,000 cases per </a:t>
                      </a: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1,000,000</a:t>
                      </a:r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718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5B16476-4CF1-2866-A2DA-D8FD5BF3C603}"/>
              </a:ext>
            </a:extLst>
          </p:cNvPr>
          <p:cNvSpPr/>
          <p:nvPr/>
        </p:nvSpPr>
        <p:spPr>
          <a:xfrm>
            <a:off x="0" y="439387"/>
            <a:ext cx="8467105" cy="220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9AF26F-2081-ED4F-2EE9-C2809B289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5576"/>
              </p:ext>
            </p:extLst>
          </p:nvPr>
        </p:nvGraphicFramePr>
        <p:xfrm>
          <a:off x="204949" y="574785"/>
          <a:ext cx="853529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952">
                  <a:extLst>
                    <a:ext uri="{9D8B030D-6E8A-4147-A177-3AD203B41FA5}">
                      <a16:colId xmlns:a16="http://schemas.microsoft.com/office/drawing/2014/main" val="662285016"/>
                    </a:ext>
                  </a:extLst>
                </a:gridCol>
                <a:gridCol w="3264338">
                  <a:extLst>
                    <a:ext uri="{9D8B030D-6E8A-4147-A177-3AD203B41FA5}">
                      <a16:colId xmlns:a16="http://schemas.microsoft.com/office/drawing/2014/main" val="1737835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first shot of vaccine will increase by:</a:t>
                      </a:r>
                      <a:endParaRPr lang="en-US" b="0" i="0" dirty="0">
                        <a:solidFill>
                          <a:srgbClr val="62616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cases per 1,000,000 people</a:t>
                      </a:r>
                      <a:endParaRPr lang="en-AU" sz="3200" b="0" i="0" dirty="0">
                        <a:solidFill>
                          <a:srgbClr val="62616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1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in 2 months even you haven’t had any vaccine and haven’t had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cases per </a:t>
                      </a: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1,000,000</a:t>
                      </a:r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4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Your chance of myocarditis after the second shot of vaccine will increase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 cases per 1,000,000 people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having myocarditis after COVID-19 (infection)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24,000 cases per </a:t>
                      </a:r>
                      <a:r>
                        <a:rPr lang="en-AU" sz="1400" b="0" i="0" u="none" strike="noStrike" dirty="0">
                          <a:solidFill>
                            <a:srgbClr val="62616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1,000,000</a:t>
                      </a:r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Chance of dying in a car crash in a year in Australia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62616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 cases per 1,000,000 people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9768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5B16476-4CF1-2866-A2DA-D8FD5BF3C603}"/>
              </a:ext>
            </a:extLst>
          </p:cNvPr>
          <p:cNvSpPr/>
          <p:nvPr/>
        </p:nvSpPr>
        <p:spPr>
          <a:xfrm>
            <a:off x="0" y="439388"/>
            <a:ext cx="8372104" cy="2431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217250" y="334425"/>
            <a:ext cx="67095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will complete a total of 14 trials.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each trial, you will be presented with four different versions of an image, arranged like below.</a:t>
            </a:r>
            <a:endParaRPr sz="1500"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896725" y="1484025"/>
            <a:ext cx="5574875" cy="2819025"/>
            <a:chOff x="1896725" y="1484025"/>
            <a:chExt cx="5574875" cy="2819025"/>
          </a:xfrm>
        </p:grpSpPr>
        <p:sp>
          <p:nvSpPr>
            <p:cNvPr id="104" name="Google Shape;104;p19"/>
            <p:cNvSpPr/>
            <p:nvPr/>
          </p:nvSpPr>
          <p:spPr>
            <a:xfrm>
              <a:off x="1896725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1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139700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2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896725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3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139700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4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08" name="Google Shape;108;p19"/>
          <p:cNvSpPr txBox="1"/>
          <p:nvPr/>
        </p:nvSpPr>
        <p:spPr>
          <a:xfrm>
            <a:off x="1457800" y="4448100"/>
            <a:ext cx="6631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These images are designed to help people understand the side effect associated with this COVID-19 vaccine.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02263" y="-9275"/>
            <a:ext cx="86133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 each trial, you will be asked to make judgements about the different image versions. 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You will answer two sets of 3 questions for each trial. Here is an example of one of the sets:</a:t>
            </a:r>
            <a:endParaRPr sz="1500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1921475" y="705150"/>
            <a:ext cx="5574875" cy="2819025"/>
            <a:chOff x="1896725" y="1484025"/>
            <a:chExt cx="5574875" cy="2819025"/>
          </a:xfrm>
        </p:grpSpPr>
        <p:sp>
          <p:nvSpPr>
            <p:cNvPr id="115" name="Google Shape;115;p20"/>
            <p:cNvSpPr/>
            <p:nvPr/>
          </p:nvSpPr>
          <p:spPr>
            <a:xfrm>
              <a:off x="1896725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1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139700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2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896725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3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139700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4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1776850" y="3574198"/>
            <a:ext cx="5719500" cy="1723518"/>
            <a:chOff x="209650" y="3794073"/>
            <a:chExt cx="5719500" cy="1723518"/>
          </a:xfrm>
        </p:grpSpPr>
        <p:sp>
          <p:nvSpPr>
            <p:cNvPr id="120" name="Google Shape;120;p20"/>
            <p:cNvSpPr txBox="1"/>
            <p:nvPr/>
          </p:nvSpPr>
          <p:spPr>
            <a:xfrm>
              <a:off x="209650" y="3794073"/>
              <a:ext cx="5719500" cy="1723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In terms of helping you evaluate the risks of seeking this vaccine, which version is…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 dirty="0">
                  <a:solidFill>
                    <a:schemeClr val="dk1"/>
                  </a:solidFill>
                </a:rPr>
                <a:t>Easiest </a:t>
              </a:r>
              <a:r>
                <a:rPr lang="en" sz="1000" dirty="0">
                  <a:solidFill>
                    <a:schemeClr val="dk1"/>
                  </a:solidFill>
                </a:rPr>
                <a:t>to understand</a:t>
              </a:r>
              <a:r>
                <a:rPr lang="en" sz="1000" dirty="0"/>
                <a:t>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dirty="0"/>
                <a:t>The </a:t>
              </a:r>
              <a:r>
                <a:rPr lang="en" sz="1000" i="1" dirty="0"/>
                <a:t>second easiest</a:t>
              </a:r>
              <a:r>
                <a:rPr lang="en" sz="1000" dirty="0"/>
                <a:t> to understand?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dirty="0"/>
                <a:t>The </a:t>
              </a:r>
              <a:r>
                <a:rPr lang="en" sz="1000" i="1" dirty="0"/>
                <a:t>most difficult</a:t>
              </a:r>
              <a:r>
                <a:rPr lang="en" sz="1000" dirty="0"/>
                <a:t> to understand?</a:t>
              </a:r>
              <a:endParaRPr sz="1000" dirty="0"/>
            </a:p>
          </p:txBody>
        </p:sp>
        <p:pic>
          <p:nvPicPr>
            <p:cNvPr id="121" name="Google Shape;12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6321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50358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228500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875" y="4711723"/>
            <a:ext cx="616325" cy="3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02263" y="-9275"/>
            <a:ext cx="86133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each trial, you will be asked to make judgements about the different image versions. 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You will answer two sets of 3 questions for each trial. Here is an example of one of the sets:</a:t>
            </a:r>
            <a:endParaRPr sz="1500"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1921475" y="705150"/>
            <a:ext cx="5574875" cy="2819025"/>
            <a:chOff x="1896725" y="1484025"/>
            <a:chExt cx="5574875" cy="2819025"/>
          </a:xfrm>
        </p:grpSpPr>
        <p:sp>
          <p:nvSpPr>
            <p:cNvPr id="131" name="Google Shape;131;p21"/>
            <p:cNvSpPr/>
            <p:nvPr/>
          </p:nvSpPr>
          <p:spPr>
            <a:xfrm>
              <a:off x="1896725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1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5139700" y="1484025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2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896725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3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5139700" y="2964150"/>
              <a:ext cx="2331900" cy="133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mfortaa"/>
                  <a:ea typeface="Comfortaa"/>
                  <a:cs typeface="Comfortaa"/>
                  <a:sym typeface="Comfortaa"/>
                </a:rPr>
                <a:t>VERSION 4</a:t>
              </a:r>
              <a:endParaRPr b="1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135" name="Google Shape;135;p21"/>
          <p:cNvSpPr txBox="1"/>
          <p:nvPr/>
        </p:nvSpPr>
        <p:spPr>
          <a:xfrm>
            <a:off x="265338" y="3825025"/>
            <a:ext cx="86133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four image versions will differ between each trial, so please pay attention.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57638" y="1630850"/>
            <a:ext cx="86133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[Attention check questions]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357638" y="1630850"/>
            <a:ext cx="8613300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Well done, you have passed the attention check questions.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When you are ready, click the button below to start the game.</a:t>
            </a:r>
            <a:endParaRPr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B0FAB-9B37-521A-1DE2-EEA14799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10" y="3180178"/>
            <a:ext cx="906780" cy="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1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3"/>
          <p:cNvGrpSpPr/>
          <p:nvPr/>
        </p:nvGrpSpPr>
        <p:grpSpPr>
          <a:xfrm>
            <a:off x="1892288" y="3549448"/>
            <a:ext cx="5719500" cy="1541215"/>
            <a:chOff x="180038" y="3794073"/>
            <a:chExt cx="5719500" cy="1541215"/>
          </a:xfrm>
        </p:grpSpPr>
        <p:sp>
          <p:nvSpPr>
            <p:cNvPr id="146" name="Google Shape;146;p23"/>
            <p:cNvSpPr txBox="1"/>
            <p:nvPr/>
          </p:nvSpPr>
          <p:spPr>
            <a:xfrm>
              <a:off x="180038" y="3794073"/>
              <a:ext cx="5719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In terms of helping you evaluate the risks of getting this vaccine, which version is…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 dirty="0">
                  <a:solidFill>
                    <a:schemeClr val="dk1"/>
                  </a:solidFill>
                </a:rPr>
                <a:t>Easiest </a:t>
              </a:r>
              <a:r>
                <a:rPr lang="en" sz="1000" dirty="0">
                  <a:solidFill>
                    <a:schemeClr val="dk1"/>
                  </a:solidFill>
                </a:rPr>
                <a:t>to understand</a:t>
              </a:r>
              <a:r>
                <a:rPr lang="en" sz="1000" dirty="0"/>
                <a:t>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dirty="0"/>
                <a:t>The </a:t>
              </a:r>
              <a:r>
                <a:rPr lang="en" sz="1000" i="1" dirty="0"/>
                <a:t>second easiest</a:t>
              </a:r>
              <a:r>
                <a:rPr lang="en" sz="1000" dirty="0"/>
                <a:t> to understand?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dirty="0"/>
                <a:t>The </a:t>
              </a:r>
              <a:r>
                <a:rPr lang="en" sz="1000" i="1" dirty="0"/>
                <a:t>most difficult</a:t>
              </a:r>
              <a:r>
                <a:rPr lang="en" sz="1000" dirty="0"/>
                <a:t> to understand?</a:t>
              </a:r>
              <a:endParaRPr sz="1000" dirty="0"/>
            </a:p>
          </p:txBody>
        </p:sp>
        <p:pic>
          <p:nvPicPr>
            <p:cNvPr id="147" name="Google Shape;14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6321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50358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77725" y="4228500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925" y="4686973"/>
            <a:ext cx="616325" cy="35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23"/>
          <p:cNvGrpSpPr/>
          <p:nvPr/>
        </p:nvGrpSpPr>
        <p:grpSpPr>
          <a:xfrm>
            <a:off x="316046" y="4"/>
            <a:ext cx="8521667" cy="3549447"/>
            <a:chOff x="316046" y="4"/>
            <a:chExt cx="8521667" cy="3549447"/>
          </a:xfrm>
        </p:grpSpPr>
        <p:grpSp>
          <p:nvGrpSpPr>
            <p:cNvPr id="152" name="Google Shape;152;p23"/>
            <p:cNvGrpSpPr/>
            <p:nvPr/>
          </p:nvGrpSpPr>
          <p:grpSpPr>
            <a:xfrm>
              <a:off x="316046" y="4"/>
              <a:ext cx="8490092" cy="3549447"/>
              <a:chOff x="-230272" y="1082175"/>
              <a:chExt cx="8906936" cy="3723717"/>
            </a:xfrm>
          </p:grpSpPr>
          <p:pic>
            <p:nvPicPr>
              <p:cNvPr id="153" name="Google Shape;153;p23" title="Chart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30272" y="1344681"/>
                <a:ext cx="4012570" cy="145321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54" name="Google Shape;154;p23" title="Chart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230270" y="3221426"/>
                <a:ext cx="4324215" cy="15844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55" name="Google Shape;155;p23"/>
              <p:cNvSpPr txBox="1"/>
              <p:nvPr/>
            </p:nvSpPr>
            <p:spPr>
              <a:xfrm>
                <a:off x="4719964" y="1344682"/>
                <a:ext cx="3956700" cy="1453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being killed in a car accident in a year in Australia: 56 per million</a:t>
                </a:r>
                <a:endParaRPr sz="600"/>
              </a:p>
            </p:txBody>
          </p:sp>
          <p:sp>
            <p:nvSpPr>
              <p:cNvPr id="156" name="Google Shape;156;p23"/>
              <p:cNvSpPr txBox="1"/>
              <p:nvPr/>
            </p:nvSpPr>
            <p:spPr>
              <a:xfrm>
                <a:off x="-230269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1</a:t>
                </a:r>
                <a:endParaRPr sz="1000"/>
              </a:p>
            </p:txBody>
          </p:sp>
          <p:sp>
            <p:nvSpPr>
              <p:cNvPr id="157" name="Google Shape;157;p23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2</a:t>
                </a:r>
                <a:endParaRPr sz="1000"/>
              </a:p>
            </p:txBody>
          </p:sp>
          <p:sp>
            <p:nvSpPr>
              <p:cNvPr id="158" name="Google Shape;158;p23"/>
              <p:cNvSpPr txBox="1"/>
              <p:nvPr/>
            </p:nvSpPr>
            <p:spPr>
              <a:xfrm>
                <a:off x="-230262" y="2923513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3</a:t>
                </a:r>
                <a:endParaRPr sz="1000"/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5066185" y="1837829"/>
              <a:ext cx="3771528" cy="1358316"/>
              <a:chOff x="4719963" y="1082175"/>
              <a:chExt cx="3956701" cy="1425007"/>
            </a:xfrm>
          </p:grpSpPr>
          <p:sp>
            <p:nvSpPr>
              <p:cNvPr id="160" name="Google Shape;160;p23"/>
              <p:cNvSpPr txBox="1"/>
              <p:nvPr/>
            </p:nvSpPr>
            <p:spPr>
              <a:xfrm>
                <a:off x="4719964" y="1344682"/>
                <a:ext cx="3956700" cy="1162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</p:txBody>
          </p:sp>
          <p:sp>
            <p:nvSpPr>
              <p:cNvPr id="161" name="Google Shape;161;p23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4</a:t>
                </a:r>
                <a:endParaRPr sz="100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2;p23">
            <a:extLst>
              <a:ext uri="{FF2B5EF4-FFF2-40B4-BE49-F238E27FC236}">
                <a16:creationId xmlns:a16="http://schemas.microsoft.com/office/drawing/2014/main" id="{9CC34CD3-86E7-54E5-BD52-385661BDF3F5}"/>
              </a:ext>
            </a:extLst>
          </p:cNvPr>
          <p:cNvSpPr txBox="1"/>
          <p:nvPr/>
        </p:nvSpPr>
        <p:spPr>
          <a:xfrm>
            <a:off x="6694350" y="3265275"/>
            <a:ext cx="23796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0000"/>
                </a:solidFill>
              </a:rPr>
              <a:t>500ms blank screen</a:t>
            </a:r>
            <a:endParaRPr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4"/>
          <p:cNvGrpSpPr/>
          <p:nvPr/>
        </p:nvGrpSpPr>
        <p:grpSpPr>
          <a:xfrm>
            <a:off x="1958114" y="3508085"/>
            <a:ext cx="5719500" cy="1582578"/>
            <a:chOff x="245864" y="3752710"/>
            <a:chExt cx="5719500" cy="1582578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245864" y="3752710"/>
              <a:ext cx="5719500" cy="14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Which version would lead you to be…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 dirty="0">
                  <a:solidFill>
                    <a:schemeClr val="dk1"/>
                  </a:solidFill>
                </a:rPr>
                <a:t>Most likely </a:t>
              </a:r>
              <a:r>
                <a:rPr lang="en" sz="1000" dirty="0">
                  <a:solidFill>
                    <a:schemeClr val="dk1"/>
                  </a:solidFill>
                </a:rPr>
                <a:t>to seek the vaccine</a:t>
              </a:r>
              <a:r>
                <a:rPr lang="en" sz="1000" dirty="0"/>
                <a:t>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 dirty="0"/>
                <a:t>Second most likely </a:t>
              </a:r>
              <a:r>
                <a:rPr lang="en" sz="1000" dirty="0"/>
                <a:t>to seek the vaccine?</a:t>
              </a:r>
              <a:endParaRPr sz="1000" dirty="0"/>
            </a:p>
            <a:p>
              <a:pPr marL="457200" lvl="0" indent="-29210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-"/>
              </a:pPr>
              <a:r>
                <a:rPr lang="en" sz="1000" i="1" dirty="0"/>
                <a:t>Least likely </a:t>
              </a:r>
              <a:r>
                <a:rPr lang="en" sz="1000" dirty="0"/>
                <a:t>to seek the vaccine?</a:t>
              </a:r>
              <a:endParaRPr sz="1000" dirty="0"/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46321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5035887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06325" y="4228500"/>
              <a:ext cx="877975" cy="2994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9925" y="4686973"/>
            <a:ext cx="616325" cy="35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4"/>
          <p:cNvGrpSpPr/>
          <p:nvPr/>
        </p:nvGrpSpPr>
        <p:grpSpPr>
          <a:xfrm>
            <a:off x="316046" y="4"/>
            <a:ext cx="8521667" cy="3549447"/>
            <a:chOff x="316046" y="4"/>
            <a:chExt cx="8521667" cy="3549447"/>
          </a:xfrm>
        </p:grpSpPr>
        <p:grpSp>
          <p:nvGrpSpPr>
            <p:cNvPr id="174" name="Google Shape;174;p24"/>
            <p:cNvGrpSpPr/>
            <p:nvPr/>
          </p:nvGrpSpPr>
          <p:grpSpPr>
            <a:xfrm>
              <a:off x="316046" y="4"/>
              <a:ext cx="8490092" cy="3549447"/>
              <a:chOff x="-230272" y="1082175"/>
              <a:chExt cx="8906936" cy="3723717"/>
            </a:xfrm>
          </p:grpSpPr>
          <p:pic>
            <p:nvPicPr>
              <p:cNvPr id="175" name="Google Shape;175;p24" title="Chart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30272" y="1344681"/>
                <a:ext cx="4012570" cy="145321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76" name="Google Shape;176;p24" title="Chart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-230270" y="3221426"/>
                <a:ext cx="4324215" cy="158446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77" name="Google Shape;177;p24"/>
              <p:cNvSpPr txBox="1"/>
              <p:nvPr/>
            </p:nvSpPr>
            <p:spPr>
              <a:xfrm>
                <a:off x="4719964" y="1344682"/>
                <a:ext cx="3956700" cy="1453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being killed in a car accident in a year in Australia: 56 per million</a:t>
                </a:r>
                <a:endParaRPr sz="600"/>
              </a:p>
            </p:txBody>
          </p:sp>
          <p:sp>
            <p:nvSpPr>
              <p:cNvPr id="178" name="Google Shape;178;p24"/>
              <p:cNvSpPr txBox="1"/>
              <p:nvPr/>
            </p:nvSpPr>
            <p:spPr>
              <a:xfrm>
                <a:off x="-230269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1</a:t>
                </a:r>
                <a:endParaRPr sz="1000"/>
              </a:p>
            </p:txBody>
          </p:sp>
          <p:sp>
            <p:nvSpPr>
              <p:cNvPr id="179" name="Google Shape;179;p24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2</a:t>
                </a:r>
                <a:endParaRPr sz="1000"/>
              </a:p>
            </p:txBody>
          </p:sp>
          <p:sp>
            <p:nvSpPr>
              <p:cNvPr id="180" name="Google Shape;180;p24"/>
              <p:cNvSpPr txBox="1"/>
              <p:nvPr/>
            </p:nvSpPr>
            <p:spPr>
              <a:xfrm>
                <a:off x="-230262" y="2923513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3</a:t>
                </a:r>
                <a:endParaRPr sz="1000"/>
              </a:p>
            </p:txBody>
          </p:sp>
        </p:grpSp>
        <p:grpSp>
          <p:nvGrpSpPr>
            <p:cNvPr id="181" name="Google Shape;181;p24"/>
            <p:cNvGrpSpPr/>
            <p:nvPr/>
          </p:nvGrpSpPr>
          <p:grpSpPr>
            <a:xfrm>
              <a:off x="5066185" y="1837829"/>
              <a:ext cx="3771528" cy="1358316"/>
              <a:chOff x="4719963" y="1082175"/>
              <a:chExt cx="3956701" cy="1425007"/>
            </a:xfrm>
          </p:grpSpPr>
          <p:sp>
            <p:nvSpPr>
              <p:cNvPr id="182" name="Google Shape;182;p24"/>
              <p:cNvSpPr txBox="1"/>
              <p:nvPr/>
            </p:nvSpPr>
            <p:spPr>
              <a:xfrm>
                <a:off x="4719964" y="1344682"/>
                <a:ext cx="3956700" cy="11625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first dose: 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Background chance of myocarditis over a period of 2 months: 17 per million</a:t>
                </a:r>
                <a:endParaRPr sz="600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b="1"/>
                  <a:t>Chance of getting vaccine-associated myocarditis from the second dose: 19 per million</a:t>
                </a:r>
                <a:endParaRPr sz="600" b="1"/>
              </a:p>
              <a:p>
                <a:pPr marL="0" lvl="0" indent="0" algn="l" rtl="0">
                  <a:lnSpc>
                    <a:spcPct val="3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Chance of getting vaccine-associated myocarditis from the third dose: 19 per million</a:t>
                </a:r>
                <a:endParaRPr sz="600"/>
              </a:p>
            </p:txBody>
          </p:sp>
          <p:sp>
            <p:nvSpPr>
              <p:cNvPr id="183" name="Google Shape;183;p24"/>
              <p:cNvSpPr txBox="1"/>
              <p:nvPr/>
            </p:nvSpPr>
            <p:spPr>
              <a:xfrm>
                <a:off x="4719963" y="1082175"/>
                <a:ext cx="788400" cy="35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Version 4</a:t>
                </a:r>
                <a:endParaRPr sz="10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1340</Words>
  <Application>Microsoft Macintosh PowerPoint</Application>
  <PresentationFormat>On-screen Show (16:9)</PresentationFormat>
  <Paragraphs>153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Comfortaa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Amy Li</cp:lastModifiedBy>
  <cp:revision>48</cp:revision>
  <dcterms:modified xsi:type="dcterms:W3CDTF">2022-06-07T00:02:07Z</dcterms:modified>
</cp:coreProperties>
</file>