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D9F544-843A-48D5-874C-1DD46F37ADF7}">
  <a:tblStyle styleId="{57D9F544-843A-48D5-874C-1DD46F37AD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slide" Target="slides/slide85.xml"/><Relationship Id="rId90" Type="http://schemas.openxmlformats.org/officeDocument/2006/relationships/slide" Target="slides/slide84.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4230a7a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4230a7a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4230a7a1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4230a7a1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4230a7a1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4230a7a1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4230a7a1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4230a7a1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4230a7a1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4230a7a1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4230a7a1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4230a7a1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4230a7a1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4230a7a1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4230a7a1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4230a7a1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4230a7a1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4230a7a1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4230a7a1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4230a7a1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4230a7a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4230a7a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4230a7a1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4230a7a1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4230a7a1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4230a7a1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4230a7a1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4230a7a1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4230a7a1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4230a7a1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4230a7a1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4230a7a1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4230a7a1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4230a7a1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4230a7a1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4230a7a1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4230a7a1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4230a7a1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4230a7a1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4230a7a1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4230a7a1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4230a7a1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9e33aa33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9e33aa33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4230a7a1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4230a7a1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4230a7a1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4230a7a1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4230a7a1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4230a7a1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4230a7a1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4230a7a1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4230a7a1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4230a7a1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9c05f36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9c05f36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9e33aa33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9e33aa33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9e33aa33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9e33aa33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9e33aa33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9e33aa33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9e33aa33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9e33aa33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9e33aa33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9e33aa33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9e33aa33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9e33aa33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9e33aa33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9e33aa33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9e33aa33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9e33aa33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c966bbd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c966bbd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c966bbd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c966bbd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537c015012c74c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37c015012c74c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537c015012c74c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37c015012c74c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4230a7a1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4230a7a1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4230a7a1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4230a7a1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4230a7a1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4230a7a1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4230a7a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4230a7a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4230a7a1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4230a7a1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4230a7a1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4230a7a1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4230a7a1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4230a7a1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4230a7a1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4230a7a1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4230a7a1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4230a7a1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537c015012c74c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37c015012c74c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4230a7a1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4230a7a1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4230a7a1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b4230a7a1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4230a7a1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4230a7a1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4230a7a1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4230a7a1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4230a7a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4230a7a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4230a7a1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4230a7a1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b4230a7a1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b4230a7a1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4230a7a1a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b4230a7a1a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4230a7a1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4230a7a1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0d54470384e9b2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0d54470384e9b2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9e33aa3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9e33aa3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70d54470384e9b2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70d54470384e9b2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70d54470384e9b2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70d54470384e9b2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9e33aa3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9e33aa3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9e33aa3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9e33aa3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4230a7a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4230a7a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b9e33aa33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b9e33aa3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b9e33aa3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b9e33aa3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9e33aa33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9e33aa33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9e33aa33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9e33aa33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9e33aa33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b9e33aa33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9e33aa33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b9e33aa33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9e33aa33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9e33aa33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9e33aa33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9e33aa33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b9e33aa33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b9e33aa33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9e33aa33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9e33aa33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4230a7a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4230a7a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b9e33aa33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b9e33aa33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b9e33aa33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b9e33aa33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b9e33aa33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b9e33aa33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b9e33aa33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b9e33aa33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b9e33aa33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b9e33aa33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b9e33aa33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b9e33aa33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4230a7a1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4230a7a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SCIENCE WITH PYTHON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Univelcity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(contd.)</a:t>
            </a:r>
            <a:endParaRPr/>
          </a:p>
        </p:txBody>
      </p:sp>
      <p:sp>
        <p:nvSpPr>
          <p:cNvPr id="115" name="Google Shape;115;p22"/>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Assignment Operators</a:t>
            </a:r>
            <a:endParaRPr/>
          </a:p>
        </p:txBody>
      </p:sp>
      <p:graphicFrame>
        <p:nvGraphicFramePr>
          <p:cNvPr id="116" name="Google Shape;116;p22"/>
          <p:cNvGraphicFramePr/>
          <p:nvPr/>
        </p:nvGraphicFramePr>
        <p:xfrm>
          <a:off x="707025" y="1450500"/>
          <a:ext cx="3000000" cy="3000000"/>
        </p:xfrm>
        <a:graphic>
          <a:graphicData uri="http://schemas.openxmlformats.org/drawingml/2006/table">
            <a:tbl>
              <a:tblPr>
                <a:noFill/>
                <a:tableStyleId>{57D9F544-843A-48D5-874C-1DD46F37ADF7}</a:tableStyleId>
              </a:tblPr>
              <a:tblGrid>
                <a:gridCol w="2413000"/>
                <a:gridCol w="2413000"/>
                <a:gridCol w="2413000"/>
              </a:tblGrid>
              <a:tr h="381000">
                <a:tc>
                  <a:txBody>
                    <a:bodyPr/>
                    <a:lstStyle/>
                    <a:p>
                      <a:pPr indent="0" lvl="0" marL="0" rtl="0" algn="l">
                        <a:spcBef>
                          <a:spcPts val="0"/>
                        </a:spcBef>
                        <a:spcAft>
                          <a:spcPts val="0"/>
                        </a:spcAft>
                        <a:buNone/>
                      </a:pPr>
                      <a:r>
                        <a:rPr b="1" lang="en"/>
                        <a:t>Operator</a:t>
                      </a:r>
                      <a:endParaRPr b="1"/>
                    </a:p>
                  </a:txBody>
                  <a:tcPr marT="91425" marB="91425" marR="91425" marL="91425"/>
                </a:tc>
                <a:tc>
                  <a:txBody>
                    <a:bodyPr/>
                    <a:lstStyle/>
                    <a:p>
                      <a:pPr indent="0" lvl="0" marL="0" rtl="0" algn="l">
                        <a:spcBef>
                          <a:spcPts val="0"/>
                        </a:spcBef>
                        <a:spcAft>
                          <a:spcPts val="0"/>
                        </a:spcAft>
                        <a:buNone/>
                      </a:pPr>
                      <a:r>
                        <a:rPr b="1" lang="en"/>
                        <a:t>Example</a:t>
                      </a:r>
                      <a:endParaRPr b="1"/>
                    </a:p>
                  </a:txBody>
                  <a:tcPr marT="91425" marB="91425" marR="91425" marL="91425"/>
                </a:tc>
                <a:tc>
                  <a:txBody>
                    <a:bodyPr/>
                    <a:lstStyle/>
                    <a:p>
                      <a:pPr indent="0" lvl="0" marL="0" rtl="0" algn="l">
                        <a:spcBef>
                          <a:spcPts val="0"/>
                        </a:spcBef>
                        <a:spcAft>
                          <a:spcPts val="0"/>
                        </a:spcAft>
                        <a:buNone/>
                      </a:pPr>
                      <a:r>
                        <a:rPr b="1" lang="en"/>
                        <a:t>Same As</a:t>
                      </a:r>
                      <a:endParaRPr b="1"/>
                    </a:p>
                  </a:txBody>
                  <a:tcPr marT="91425" marB="91425" marR="91425" marL="91425"/>
                </a:tc>
              </a:tr>
              <a:tr h="381000">
                <a:tc>
                  <a:txBody>
                    <a:bodyPr/>
                    <a:lstStyle/>
                    <a:p>
                      <a:pPr indent="0" lvl="0" marL="0" rtl="0" algn="l">
                        <a:spcBef>
                          <a:spcPts val="0"/>
                        </a:spcBef>
                        <a:spcAft>
                          <a:spcPts val="0"/>
                        </a:spcAft>
                        <a:buNone/>
                      </a:pPr>
                      <a:r>
                        <a:rPr lang="en"/>
                        <a:t>            = </a:t>
                      </a:r>
                      <a:endParaRPr/>
                    </a:p>
                  </a:txBody>
                  <a:tcPr marT="91425" marB="91425" marR="91425" marL="91425"/>
                </a:tc>
                <a:tc>
                  <a:txBody>
                    <a:bodyPr/>
                    <a:lstStyle/>
                    <a:p>
                      <a:pPr indent="0" lvl="0" marL="0" rtl="0" algn="l">
                        <a:spcBef>
                          <a:spcPts val="0"/>
                        </a:spcBef>
                        <a:spcAft>
                          <a:spcPts val="0"/>
                        </a:spcAft>
                        <a:buNone/>
                      </a:pPr>
                      <a:r>
                        <a:rPr lang="en"/>
                        <a:t>a</a:t>
                      </a:r>
                      <a:r>
                        <a:rPr lang="en"/>
                        <a:t> = 20</a:t>
                      </a:r>
                      <a:endParaRPr/>
                    </a:p>
                  </a:txBody>
                  <a:tcPr marT="91425" marB="91425" marR="91425" marL="91425"/>
                </a:tc>
                <a:tc>
                  <a:txBody>
                    <a:bodyPr/>
                    <a:lstStyle/>
                    <a:p>
                      <a:pPr indent="0" lvl="0" marL="0" rtl="0" algn="l">
                        <a:spcBef>
                          <a:spcPts val="0"/>
                        </a:spcBef>
                        <a:spcAft>
                          <a:spcPts val="0"/>
                        </a:spcAft>
                        <a:buNone/>
                      </a:pPr>
                      <a:r>
                        <a:rPr lang="en"/>
                        <a:t>a</a:t>
                      </a:r>
                      <a:r>
                        <a:rPr lang="en"/>
                        <a:t> = 20</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a</a:t>
                      </a:r>
                      <a:r>
                        <a:rPr lang="en"/>
                        <a:t> += 10</a:t>
                      </a:r>
                      <a:endParaRPr/>
                    </a:p>
                  </a:txBody>
                  <a:tcPr marT="91425" marB="91425" marR="91425" marL="91425"/>
                </a:tc>
                <a:tc>
                  <a:txBody>
                    <a:bodyPr/>
                    <a:lstStyle/>
                    <a:p>
                      <a:pPr indent="0" lvl="0" marL="0" rtl="0" algn="l">
                        <a:spcBef>
                          <a:spcPts val="0"/>
                        </a:spcBef>
                        <a:spcAft>
                          <a:spcPts val="0"/>
                        </a:spcAft>
                        <a:buNone/>
                      </a:pPr>
                      <a:r>
                        <a:rPr lang="en"/>
                        <a:t>a</a:t>
                      </a:r>
                      <a:r>
                        <a:rPr lang="en"/>
                        <a:t> = a + 10</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a</a:t>
                      </a:r>
                      <a:r>
                        <a:rPr lang="en"/>
                        <a:t> -= 10</a:t>
                      </a:r>
                      <a:endParaRPr/>
                    </a:p>
                  </a:txBody>
                  <a:tcPr marT="91425" marB="91425" marR="91425" marL="91425"/>
                </a:tc>
                <a:tc>
                  <a:txBody>
                    <a:bodyPr/>
                    <a:lstStyle/>
                    <a:p>
                      <a:pPr indent="0" lvl="0" marL="0" rtl="0" algn="l">
                        <a:spcBef>
                          <a:spcPts val="0"/>
                        </a:spcBef>
                        <a:spcAft>
                          <a:spcPts val="0"/>
                        </a:spcAft>
                        <a:buNone/>
                      </a:pPr>
                      <a:r>
                        <a:rPr lang="en"/>
                        <a:t>a</a:t>
                      </a:r>
                      <a:r>
                        <a:rPr lang="en"/>
                        <a:t> = a - 10</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a</a:t>
                      </a:r>
                      <a:r>
                        <a:rPr lang="en"/>
                        <a:t> *= 2</a:t>
                      </a:r>
                      <a:endParaRPr/>
                    </a:p>
                  </a:txBody>
                  <a:tcPr marT="91425" marB="91425" marR="91425" marL="91425"/>
                </a:tc>
                <a:tc>
                  <a:txBody>
                    <a:bodyPr/>
                    <a:lstStyle/>
                    <a:p>
                      <a:pPr indent="0" lvl="0" marL="0" rtl="0" algn="l">
                        <a:spcBef>
                          <a:spcPts val="0"/>
                        </a:spcBef>
                        <a:spcAft>
                          <a:spcPts val="0"/>
                        </a:spcAft>
                        <a:buNone/>
                      </a:pPr>
                      <a:r>
                        <a:rPr lang="en"/>
                        <a:t>a</a:t>
                      </a:r>
                      <a:r>
                        <a:rPr lang="en"/>
                        <a:t> = a * 2</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a</a:t>
                      </a:r>
                      <a:r>
                        <a:rPr lang="en"/>
                        <a:t> /= 2.5</a:t>
                      </a:r>
                      <a:endParaRPr/>
                    </a:p>
                  </a:txBody>
                  <a:tcPr marT="91425" marB="91425" marR="91425" marL="91425"/>
                </a:tc>
                <a:tc>
                  <a:txBody>
                    <a:bodyPr/>
                    <a:lstStyle/>
                    <a:p>
                      <a:pPr indent="0" lvl="0" marL="0" rtl="0" algn="l">
                        <a:spcBef>
                          <a:spcPts val="0"/>
                        </a:spcBef>
                        <a:spcAft>
                          <a:spcPts val="0"/>
                        </a:spcAft>
                        <a:buNone/>
                      </a:pPr>
                      <a:r>
                        <a:rPr lang="en"/>
                        <a:t>a</a:t>
                      </a:r>
                      <a:r>
                        <a:rPr lang="en"/>
                        <a:t> = a / 2.5</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a</a:t>
                      </a:r>
                      <a:r>
                        <a:rPr lang="en"/>
                        <a:t> %= 3</a:t>
                      </a:r>
                      <a:endParaRPr/>
                    </a:p>
                  </a:txBody>
                  <a:tcPr marT="91425" marB="91425" marR="91425" marL="91425"/>
                </a:tc>
                <a:tc>
                  <a:txBody>
                    <a:bodyPr/>
                    <a:lstStyle/>
                    <a:p>
                      <a:pPr indent="0" lvl="0" marL="0" rtl="0" algn="l">
                        <a:spcBef>
                          <a:spcPts val="0"/>
                        </a:spcBef>
                        <a:spcAft>
                          <a:spcPts val="0"/>
                        </a:spcAft>
                        <a:buNone/>
                      </a:pPr>
                      <a:r>
                        <a:rPr lang="en"/>
                        <a:t>a</a:t>
                      </a:r>
                      <a:r>
                        <a:rPr lang="en"/>
                        <a:t> = a % 3</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a</a:t>
                      </a:r>
                      <a:r>
                        <a:rPr lang="en"/>
                        <a:t> //= 11</a:t>
                      </a:r>
                      <a:endParaRPr/>
                    </a:p>
                  </a:txBody>
                  <a:tcPr marT="91425" marB="91425" marR="91425" marL="91425"/>
                </a:tc>
                <a:tc>
                  <a:txBody>
                    <a:bodyPr/>
                    <a:lstStyle/>
                    <a:p>
                      <a:pPr indent="0" lvl="0" marL="0" rtl="0" algn="l">
                        <a:spcBef>
                          <a:spcPts val="0"/>
                        </a:spcBef>
                        <a:spcAft>
                          <a:spcPts val="0"/>
                        </a:spcAft>
                        <a:buNone/>
                      </a:pPr>
                      <a:r>
                        <a:rPr lang="en"/>
                        <a:t>a</a:t>
                      </a:r>
                      <a:r>
                        <a:rPr lang="en"/>
                        <a:t> = a // 11</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a</a:t>
                      </a:r>
                      <a:r>
                        <a:rPr lang="en"/>
                        <a:t> **= 4</a:t>
                      </a:r>
                      <a:endParaRPr/>
                    </a:p>
                  </a:txBody>
                  <a:tcPr marT="91425" marB="91425" marR="91425" marL="91425"/>
                </a:tc>
                <a:tc>
                  <a:txBody>
                    <a:bodyPr/>
                    <a:lstStyle/>
                    <a:p>
                      <a:pPr indent="0" lvl="0" marL="0" rtl="0" algn="l">
                        <a:spcBef>
                          <a:spcPts val="0"/>
                        </a:spcBef>
                        <a:spcAft>
                          <a:spcPts val="0"/>
                        </a:spcAft>
                        <a:buNone/>
                      </a:pPr>
                      <a:r>
                        <a:rPr lang="en"/>
                        <a:t>a</a:t>
                      </a:r>
                      <a:r>
                        <a:rPr lang="en"/>
                        <a:t> = a ** 4</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(contd.)</a:t>
            </a:r>
            <a:endParaRPr/>
          </a:p>
        </p:txBody>
      </p:sp>
      <p:sp>
        <p:nvSpPr>
          <p:cNvPr id="122" name="Google Shape;122;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Comparison Operators</a:t>
            </a:r>
            <a:endParaRPr/>
          </a:p>
        </p:txBody>
      </p:sp>
      <p:graphicFrame>
        <p:nvGraphicFramePr>
          <p:cNvPr id="123" name="Google Shape;123;p23"/>
          <p:cNvGraphicFramePr/>
          <p:nvPr/>
        </p:nvGraphicFramePr>
        <p:xfrm>
          <a:off x="553600" y="1729200"/>
          <a:ext cx="3000000" cy="3000000"/>
        </p:xfrm>
        <a:graphic>
          <a:graphicData uri="http://schemas.openxmlformats.org/drawingml/2006/table">
            <a:tbl>
              <a:tblPr>
                <a:noFill/>
                <a:tableStyleId>{57D9F544-843A-48D5-874C-1DD46F37ADF7}</a:tableStyleId>
              </a:tblPr>
              <a:tblGrid>
                <a:gridCol w="2413000"/>
                <a:gridCol w="2413000"/>
                <a:gridCol w="2413000"/>
              </a:tblGrid>
              <a:tr h="381000">
                <a:tc>
                  <a:txBody>
                    <a:bodyPr/>
                    <a:lstStyle/>
                    <a:p>
                      <a:pPr indent="0" lvl="0" marL="0" rtl="0" algn="l">
                        <a:spcBef>
                          <a:spcPts val="0"/>
                        </a:spcBef>
                        <a:spcAft>
                          <a:spcPts val="0"/>
                        </a:spcAft>
                        <a:buNone/>
                      </a:pPr>
                      <a:r>
                        <a:rPr b="1" lang="en"/>
                        <a:t>Operator</a:t>
                      </a:r>
                      <a:endParaRPr b="1"/>
                    </a:p>
                  </a:txBody>
                  <a:tcPr marT="91425" marB="91425" marR="91425" marL="91425"/>
                </a:tc>
                <a:tc>
                  <a:txBody>
                    <a:bodyPr/>
                    <a:lstStyle/>
                    <a:p>
                      <a:pPr indent="0" lvl="0" marL="0" rtl="0" algn="l">
                        <a:spcBef>
                          <a:spcPts val="0"/>
                        </a:spcBef>
                        <a:spcAft>
                          <a:spcPts val="0"/>
                        </a:spcAft>
                        <a:buNone/>
                      </a:pPr>
                      <a:r>
                        <a:rPr b="1" lang="en"/>
                        <a:t>Name</a:t>
                      </a:r>
                      <a:endParaRPr b="1"/>
                    </a:p>
                  </a:txBody>
                  <a:tcPr marT="91425" marB="91425" marR="91425" marL="91425"/>
                </a:tc>
                <a:tc>
                  <a:txBody>
                    <a:bodyPr/>
                    <a:lstStyle/>
                    <a:p>
                      <a:pPr indent="0" lvl="0" marL="0" rtl="0" algn="l">
                        <a:spcBef>
                          <a:spcPts val="0"/>
                        </a:spcBef>
                        <a:spcAft>
                          <a:spcPts val="0"/>
                        </a:spcAft>
                        <a:buNone/>
                      </a:pPr>
                      <a:r>
                        <a:rPr b="1" lang="en"/>
                        <a:t>Example</a:t>
                      </a:r>
                      <a:endParaRPr b="1"/>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Equal (the same as)</a:t>
                      </a:r>
                      <a:endParaRPr/>
                    </a:p>
                  </a:txBody>
                  <a:tcPr marT="91425" marB="91425" marR="91425" marL="91425"/>
                </a:tc>
                <a:tc>
                  <a:txBody>
                    <a:bodyPr/>
                    <a:lstStyle/>
                    <a:p>
                      <a:pPr indent="0" lvl="0" marL="0" rtl="0" algn="l">
                        <a:spcBef>
                          <a:spcPts val="0"/>
                        </a:spcBef>
                        <a:spcAft>
                          <a:spcPts val="0"/>
                        </a:spcAft>
                        <a:buNone/>
                      </a:pPr>
                      <a:r>
                        <a:rPr lang="en"/>
                        <a:t>a</a:t>
                      </a:r>
                      <a:r>
                        <a:rPr lang="en"/>
                        <a:t> == b</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Not equal (not the same as)</a:t>
                      </a:r>
                      <a:endParaRPr/>
                    </a:p>
                  </a:txBody>
                  <a:tcPr marT="91425" marB="91425" marR="91425" marL="91425"/>
                </a:tc>
                <a:tc>
                  <a:txBody>
                    <a:bodyPr/>
                    <a:lstStyle/>
                    <a:p>
                      <a:pPr indent="0" lvl="0" marL="0" rtl="0" algn="l">
                        <a:spcBef>
                          <a:spcPts val="0"/>
                        </a:spcBef>
                        <a:spcAft>
                          <a:spcPts val="0"/>
                        </a:spcAft>
                        <a:buNone/>
                      </a:pPr>
                      <a:r>
                        <a:rPr lang="en"/>
                        <a:t>a</a:t>
                      </a:r>
                      <a:r>
                        <a:rPr lang="en"/>
                        <a:t> != b</a:t>
                      </a:r>
                      <a:endParaRPr/>
                    </a:p>
                  </a:txBody>
                  <a:tcPr marT="91425" marB="91425" marR="91425" marL="91425"/>
                </a:tc>
              </a:tr>
              <a:tr h="381000">
                <a:tc>
                  <a:txBody>
                    <a:bodyPr/>
                    <a:lstStyle/>
                    <a:p>
                      <a:pPr indent="0" lvl="0" marL="0" rtl="0" algn="l">
                        <a:spcBef>
                          <a:spcPts val="0"/>
                        </a:spcBef>
                        <a:spcAft>
                          <a:spcPts val="0"/>
                        </a:spcAft>
                        <a:buNone/>
                      </a:pPr>
                      <a:r>
                        <a:rPr lang="en"/>
                        <a:t>      &gt;</a:t>
                      </a:r>
                      <a:endParaRPr/>
                    </a:p>
                  </a:txBody>
                  <a:tcPr marT="91425" marB="91425" marR="91425" marL="91425"/>
                </a:tc>
                <a:tc>
                  <a:txBody>
                    <a:bodyPr/>
                    <a:lstStyle/>
                    <a:p>
                      <a:pPr indent="0" lvl="0" marL="0" rtl="0" algn="l">
                        <a:spcBef>
                          <a:spcPts val="0"/>
                        </a:spcBef>
                        <a:spcAft>
                          <a:spcPts val="0"/>
                        </a:spcAft>
                        <a:buNone/>
                      </a:pPr>
                      <a:r>
                        <a:rPr lang="en"/>
                        <a:t>Greater than</a:t>
                      </a:r>
                      <a:endParaRPr/>
                    </a:p>
                  </a:txBody>
                  <a:tcPr marT="91425" marB="91425" marR="91425" marL="91425"/>
                </a:tc>
                <a:tc>
                  <a:txBody>
                    <a:bodyPr/>
                    <a:lstStyle/>
                    <a:p>
                      <a:pPr indent="0" lvl="0" marL="0" rtl="0" algn="l">
                        <a:spcBef>
                          <a:spcPts val="0"/>
                        </a:spcBef>
                        <a:spcAft>
                          <a:spcPts val="0"/>
                        </a:spcAft>
                        <a:buNone/>
                      </a:pPr>
                      <a:r>
                        <a:rPr lang="en"/>
                        <a:t>a</a:t>
                      </a:r>
                      <a:r>
                        <a:rPr lang="en"/>
                        <a:t> &gt; b</a:t>
                      </a:r>
                      <a:endParaRPr/>
                    </a:p>
                  </a:txBody>
                  <a:tcPr marT="91425" marB="91425" marR="91425" marL="91425"/>
                </a:tc>
              </a:tr>
              <a:tr h="381000">
                <a:tc>
                  <a:txBody>
                    <a:bodyPr/>
                    <a:lstStyle/>
                    <a:p>
                      <a:pPr indent="0" lvl="0" marL="0" rtl="0" algn="l">
                        <a:spcBef>
                          <a:spcPts val="0"/>
                        </a:spcBef>
                        <a:spcAft>
                          <a:spcPts val="0"/>
                        </a:spcAft>
                        <a:buNone/>
                      </a:pPr>
                      <a:r>
                        <a:rPr lang="en"/>
                        <a:t>      &lt;</a:t>
                      </a:r>
                      <a:endParaRPr/>
                    </a:p>
                  </a:txBody>
                  <a:tcPr marT="91425" marB="91425" marR="91425" marL="91425"/>
                </a:tc>
                <a:tc>
                  <a:txBody>
                    <a:bodyPr/>
                    <a:lstStyle/>
                    <a:p>
                      <a:pPr indent="0" lvl="0" marL="0" rtl="0" algn="l">
                        <a:spcBef>
                          <a:spcPts val="0"/>
                        </a:spcBef>
                        <a:spcAft>
                          <a:spcPts val="0"/>
                        </a:spcAft>
                        <a:buNone/>
                      </a:pPr>
                      <a:r>
                        <a:rPr lang="en"/>
                        <a:t>Less than</a:t>
                      </a:r>
                      <a:endParaRPr/>
                    </a:p>
                  </a:txBody>
                  <a:tcPr marT="91425" marB="91425" marR="91425" marL="91425"/>
                </a:tc>
                <a:tc>
                  <a:txBody>
                    <a:bodyPr/>
                    <a:lstStyle/>
                    <a:p>
                      <a:pPr indent="0" lvl="0" marL="0" rtl="0" algn="l">
                        <a:spcBef>
                          <a:spcPts val="0"/>
                        </a:spcBef>
                        <a:spcAft>
                          <a:spcPts val="0"/>
                        </a:spcAft>
                        <a:buNone/>
                      </a:pPr>
                      <a:r>
                        <a:rPr lang="en"/>
                        <a:t>a</a:t>
                      </a:r>
                      <a:r>
                        <a:rPr lang="en"/>
                        <a:t> &lt; b</a:t>
                      </a:r>
                      <a:endParaRPr/>
                    </a:p>
                  </a:txBody>
                  <a:tcPr marT="91425" marB="91425" marR="91425" marL="91425"/>
                </a:tc>
              </a:tr>
              <a:tr h="381000">
                <a:tc>
                  <a:txBody>
                    <a:bodyPr/>
                    <a:lstStyle/>
                    <a:p>
                      <a:pPr indent="0" lvl="0" marL="0" rtl="0" algn="l">
                        <a:spcBef>
                          <a:spcPts val="0"/>
                        </a:spcBef>
                        <a:spcAft>
                          <a:spcPts val="0"/>
                        </a:spcAft>
                        <a:buNone/>
                      </a:pPr>
                      <a:r>
                        <a:rPr lang="en"/>
                        <a:t>      &gt;=</a:t>
                      </a:r>
                      <a:endParaRPr/>
                    </a:p>
                  </a:txBody>
                  <a:tcPr marT="91425" marB="91425" marR="91425" marL="91425"/>
                </a:tc>
                <a:tc>
                  <a:txBody>
                    <a:bodyPr/>
                    <a:lstStyle/>
                    <a:p>
                      <a:pPr indent="0" lvl="0" marL="0" rtl="0" algn="l">
                        <a:spcBef>
                          <a:spcPts val="0"/>
                        </a:spcBef>
                        <a:spcAft>
                          <a:spcPts val="0"/>
                        </a:spcAft>
                        <a:buNone/>
                      </a:pPr>
                      <a:r>
                        <a:rPr lang="en"/>
                        <a:t>Greater than or equal to</a:t>
                      </a:r>
                      <a:endParaRPr/>
                    </a:p>
                  </a:txBody>
                  <a:tcPr marT="91425" marB="91425" marR="91425" marL="91425"/>
                </a:tc>
                <a:tc>
                  <a:txBody>
                    <a:bodyPr/>
                    <a:lstStyle/>
                    <a:p>
                      <a:pPr indent="0" lvl="0" marL="0" rtl="0" algn="l">
                        <a:spcBef>
                          <a:spcPts val="0"/>
                        </a:spcBef>
                        <a:spcAft>
                          <a:spcPts val="0"/>
                        </a:spcAft>
                        <a:buNone/>
                      </a:pPr>
                      <a:r>
                        <a:rPr lang="en"/>
                        <a:t>a</a:t>
                      </a:r>
                      <a:r>
                        <a:rPr lang="en"/>
                        <a:t> &gt;= b</a:t>
                      </a:r>
                      <a:endParaRPr/>
                    </a:p>
                  </a:txBody>
                  <a:tcPr marT="91425" marB="91425" marR="91425" marL="91425"/>
                </a:tc>
              </a:tr>
              <a:tr h="381000">
                <a:tc>
                  <a:txBody>
                    <a:bodyPr/>
                    <a:lstStyle/>
                    <a:p>
                      <a:pPr indent="0" lvl="0" marL="0" rtl="0" algn="l">
                        <a:spcBef>
                          <a:spcPts val="0"/>
                        </a:spcBef>
                        <a:spcAft>
                          <a:spcPts val="0"/>
                        </a:spcAft>
                        <a:buNone/>
                      </a:pPr>
                      <a:r>
                        <a:rPr lang="en"/>
                        <a:t>     &lt;= </a:t>
                      </a:r>
                      <a:endParaRPr/>
                    </a:p>
                  </a:txBody>
                  <a:tcPr marT="91425" marB="91425" marR="91425" marL="91425"/>
                </a:tc>
                <a:tc>
                  <a:txBody>
                    <a:bodyPr/>
                    <a:lstStyle/>
                    <a:p>
                      <a:pPr indent="0" lvl="0" marL="0" rtl="0" algn="l">
                        <a:spcBef>
                          <a:spcPts val="0"/>
                        </a:spcBef>
                        <a:spcAft>
                          <a:spcPts val="0"/>
                        </a:spcAft>
                        <a:buNone/>
                      </a:pPr>
                      <a:r>
                        <a:rPr lang="en"/>
                        <a:t>Less than or equal to</a:t>
                      </a:r>
                      <a:endParaRPr/>
                    </a:p>
                  </a:txBody>
                  <a:tcPr marT="91425" marB="91425" marR="91425" marL="91425"/>
                </a:tc>
                <a:tc>
                  <a:txBody>
                    <a:bodyPr/>
                    <a:lstStyle/>
                    <a:p>
                      <a:pPr indent="0" lvl="0" marL="0" rtl="0" algn="l">
                        <a:spcBef>
                          <a:spcPts val="0"/>
                        </a:spcBef>
                        <a:spcAft>
                          <a:spcPts val="0"/>
                        </a:spcAft>
                        <a:buNone/>
                      </a:pPr>
                      <a:r>
                        <a:rPr lang="en"/>
                        <a:t>a</a:t>
                      </a:r>
                      <a:r>
                        <a:rPr lang="en"/>
                        <a:t> &lt;= b</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(contd.)</a:t>
            </a:r>
            <a:endParaRPr/>
          </a:p>
        </p:txBody>
      </p:sp>
      <p:sp>
        <p:nvSpPr>
          <p:cNvPr id="129" name="Google Shape;129;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Logical operators</a:t>
            </a:r>
            <a:endParaRPr/>
          </a:p>
        </p:txBody>
      </p:sp>
      <p:graphicFrame>
        <p:nvGraphicFramePr>
          <p:cNvPr id="130" name="Google Shape;130;p24"/>
          <p:cNvGraphicFramePr/>
          <p:nvPr/>
        </p:nvGraphicFramePr>
        <p:xfrm>
          <a:off x="625200" y="2259775"/>
          <a:ext cx="3000000" cy="3000000"/>
        </p:xfrm>
        <a:graphic>
          <a:graphicData uri="http://schemas.openxmlformats.org/drawingml/2006/table">
            <a:tbl>
              <a:tblPr>
                <a:noFill/>
                <a:tableStyleId>{57D9F544-843A-48D5-874C-1DD46F37ADF7}</a:tableStyleId>
              </a:tblPr>
              <a:tblGrid>
                <a:gridCol w="2413000"/>
                <a:gridCol w="2413000"/>
                <a:gridCol w="2413000"/>
              </a:tblGrid>
              <a:tr h="381000">
                <a:tc>
                  <a:txBody>
                    <a:bodyPr/>
                    <a:lstStyle/>
                    <a:p>
                      <a:pPr indent="0" lvl="0" marL="0" rtl="0" algn="l">
                        <a:spcBef>
                          <a:spcPts val="0"/>
                        </a:spcBef>
                        <a:spcAft>
                          <a:spcPts val="0"/>
                        </a:spcAft>
                        <a:buNone/>
                      </a:pPr>
                      <a:r>
                        <a:rPr b="1" lang="en"/>
                        <a:t>Operator</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c>
                  <a:txBody>
                    <a:bodyPr/>
                    <a:lstStyle/>
                    <a:p>
                      <a:pPr indent="0" lvl="0" marL="0" rtl="0" algn="l">
                        <a:spcBef>
                          <a:spcPts val="0"/>
                        </a:spcBef>
                        <a:spcAft>
                          <a:spcPts val="0"/>
                        </a:spcAft>
                        <a:buNone/>
                      </a:pPr>
                      <a:r>
                        <a:rPr b="1" lang="en"/>
                        <a:t>Example</a:t>
                      </a:r>
                      <a:endParaRPr b="1"/>
                    </a:p>
                  </a:txBody>
                  <a:tcPr marT="91425" marB="91425" marR="91425" marL="91425"/>
                </a:tc>
              </a:tr>
              <a:tr h="381000">
                <a:tc>
                  <a:txBody>
                    <a:bodyPr/>
                    <a:lstStyle/>
                    <a:p>
                      <a:pPr indent="0" lvl="0" marL="0" rtl="0" algn="l">
                        <a:spcBef>
                          <a:spcPts val="0"/>
                        </a:spcBef>
                        <a:spcAft>
                          <a:spcPts val="0"/>
                        </a:spcAft>
                        <a:buNone/>
                      </a:pPr>
                      <a:r>
                        <a:rPr lang="en"/>
                        <a:t>        or</a:t>
                      </a:r>
                      <a:endParaRPr/>
                    </a:p>
                  </a:txBody>
                  <a:tcPr marT="91425" marB="91425" marR="91425" marL="91425"/>
                </a:tc>
                <a:tc>
                  <a:txBody>
                    <a:bodyPr/>
                    <a:lstStyle/>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Returns True if one of the statements is true</a:t>
                      </a:r>
                      <a:endParaRPr/>
                    </a:p>
                  </a:txBody>
                  <a:tcPr marT="91425" marB="91425" marR="91425" marL="91425"/>
                </a:tc>
                <a:tc>
                  <a:txBody>
                    <a:bodyPr/>
                    <a:lstStyle/>
                    <a:p>
                      <a:pPr indent="0" lvl="0" marL="0" rtl="0" algn="l">
                        <a:spcBef>
                          <a:spcPts val="0"/>
                        </a:spcBef>
                        <a:spcAft>
                          <a:spcPts val="0"/>
                        </a:spcAft>
                        <a:buNone/>
                      </a:pPr>
                      <a:r>
                        <a:rPr lang="en"/>
                        <a:t>a</a:t>
                      </a:r>
                      <a:r>
                        <a:rPr lang="en"/>
                        <a:t> &lt; 29 or a &gt; 54</a:t>
                      </a:r>
                      <a:endParaRPr/>
                    </a:p>
                  </a:txBody>
                  <a:tcPr marT="91425" marB="91425" marR="91425" marL="91425"/>
                </a:tc>
              </a:tr>
              <a:tr h="381000">
                <a:tc>
                  <a:txBody>
                    <a:bodyPr/>
                    <a:lstStyle/>
                    <a:p>
                      <a:pPr indent="0" lvl="0" marL="0" rtl="0" algn="l">
                        <a:spcBef>
                          <a:spcPts val="0"/>
                        </a:spcBef>
                        <a:spcAft>
                          <a:spcPts val="0"/>
                        </a:spcAft>
                        <a:buNone/>
                      </a:pPr>
                      <a:r>
                        <a:rPr lang="en"/>
                        <a:t>        and</a:t>
                      </a:r>
                      <a:endParaRPr/>
                    </a:p>
                  </a:txBody>
                  <a:tcPr marT="91425" marB="91425" marR="91425" marL="91425"/>
                </a:tc>
                <a:tc>
                  <a:txBody>
                    <a:bodyPr/>
                    <a:lstStyle/>
                    <a:p>
                      <a:pPr indent="0" lvl="0" marL="0" rtl="0" algn="l">
                        <a:spcBef>
                          <a:spcPts val="0"/>
                        </a:spcBef>
                        <a:spcAft>
                          <a:spcPts val="0"/>
                        </a:spcAft>
                        <a:buNone/>
                      </a:pPr>
                      <a:r>
                        <a:rPr lang="en" sz="1150">
                          <a:solidFill>
                            <a:schemeClr val="dk1"/>
                          </a:solidFill>
                          <a:highlight>
                            <a:srgbClr val="F1F1F1"/>
                          </a:highlight>
                          <a:latin typeface="Verdana"/>
                          <a:ea typeface="Verdana"/>
                          <a:cs typeface="Verdana"/>
                          <a:sym typeface="Verdana"/>
                        </a:rPr>
                        <a:t>Returns True if both statements are true</a:t>
                      </a:r>
                      <a:endParaRPr/>
                    </a:p>
                  </a:txBody>
                  <a:tcPr marT="91425" marB="91425" marR="91425" marL="91425"/>
                </a:tc>
                <a:tc>
                  <a:txBody>
                    <a:bodyPr/>
                    <a:lstStyle/>
                    <a:p>
                      <a:pPr indent="0" lvl="0" marL="0" rtl="0" algn="l">
                        <a:spcBef>
                          <a:spcPts val="0"/>
                        </a:spcBef>
                        <a:spcAft>
                          <a:spcPts val="0"/>
                        </a:spcAft>
                        <a:buNone/>
                      </a:pPr>
                      <a:r>
                        <a:rPr lang="en"/>
                        <a:t>a</a:t>
                      </a:r>
                      <a:r>
                        <a:rPr lang="en"/>
                        <a:t> &gt; 5 and a &gt; 15</a:t>
                      </a:r>
                      <a:endParaRPr/>
                    </a:p>
                  </a:txBody>
                  <a:tcPr marT="91425" marB="91425" marR="91425" marL="91425"/>
                </a:tc>
              </a:tr>
              <a:tr h="381000">
                <a:tc>
                  <a:txBody>
                    <a:bodyPr/>
                    <a:lstStyle/>
                    <a:p>
                      <a:pPr indent="0" lvl="0" marL="0" rtl="0" algn="l">
                        <a:spcBef>
                          <a:spcPts val="0"/>
                        </a:spcBef>
                        <a:spcAft>
                          <a:spcPts val="0"/>
                        </a:spcAft>
                        <a:buNone/>
                      </a:pPr>
                      <a:r>
                        <a:rPr lang="en"/>
                        <a:t>       not</a:t>
                      </a:r>
                      <a:endParaRPr/>
                    </a:p>
                  </a:txBody>
                  <a:tcPr marT="91425" marB="91425" marR="91425" marL="91425"/>
                </a:tc>
                <a:tc>
                  <a:txBody>
                    <a:bodyPr/>
                    <a:lstStyle/>
                    <a:p>
                      <a:pPr indent="0" lvl="0" marL="0" rtl="0" algn="l">
                        <a:spcBef>
                          <a:spcPts val="0"/>
                        </a:spcBef>
                        <a:spcAft>
                          <a:spcPts val="0"/>
                        </a:spcAft>
                        <a:buNone/>
                      </a:pPr>
                      <a:r>
                        <a:rPr lang="en" sz="1150">
                          <a:solidFill>
                            <a:schemeClr val="dk1"/>
                          </a:solidFill>
                          <a:highlight>
                            <a:srgbClr val="F1F1F1"/>
                          </a:highlight>
                          <a:latin typeface="Verdana"/>
                          <a:ea typeface="Verdana"/>
                          <a:cs typeface="Verdana"/>
                          <a:sym typeface="Verdana"/>
                        </a:rPr>
                        <a:t>Reverse the result, returns False if the result is true</a:t>
                      </a:r>
                      <a:endParaRPr/>
                    </a:p>
                  </a:txBody>
                  <a:tcPr marT="91425" marB="91425" marR="91425" marL="91425"/>
                </a:tc>
                <a:tc>
                  <a:txBody>
                    <a:bodyPr/>
                    <a:lstStyle/>
                    <a:p>
                      <a:pPr indent="0" lvl="0" marL="0" rtl="0" algn="l">
                        <a:spcBef>
                          <a:spcPts val="0"/>
                        </a:spcBef>
                        <a:spcAft>
                          <a:spcPts val="0"/>
                        </a:spcAft>
                        <a:buNone/>
                      </a:pPr>
                      <a:r>
                        <a:rPr lang="en"/>
                        <a:t>not(</a:t>
                      </a:r>
                      <a:r>
                        <a:rPr lang="en"/>
                        <a:t>a</a:t>
                      </a:r>
                      <a:r>
                        <a:rPr lang="en"/>
                        <a:t>  &gt;= 19 and a &lt; 38)</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(contd.)</a:t>
            </a:r>
            <a:endParaRPr/>
          </a:p>
        </p:txBody>
      </p:sp>
      <p:sp>
        <p:nvSpPr>
          <p:cNvPr id="136" name="Google Shape;136;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Identity operators</a:t>
            </a:r>
            <a:endParaRPr/>
          </a:p>
        </p:txBody>
      </p:sp>
      <p:graphicFrame>
        <p:nvGraphicFramePr>
          <p:cNvPr id="137" name="Google Shape;137;p25"/>
          <p:cNvGraphicFramePr/>
          <p:nvPr/>
        </p:nvGraphicFramePr>
        <p:xfrm>
          <a:off x="952500" y="2000250"/>
          <a:ext cx="3000000" cy="3000000"/>
        </p:xfrm>
        <a:graphic>
          <a:graphicData uri="http://schemas.openxmlformats.org/drawingml/2006/table">
            <a:tbl>
              <a:tblPr>
                <a:noFill/>
                <a:tableStyleId>{57D9F544-843A-48D5-874C-1DD46F37ADF7}</a:tableStyleId>
              </a:tblPr>
              <a:tblGrid>
                <a:gridCol w="2413000"/>
                <a:gridCol w="2413000"/>
                <a:gridCol w="2413000"/>
              </a:tblGrid>
              <a:tr h="381000">
                <a:tc>
                  <a:txBody>
                    <a:bodyPr/>
                    <a:lstStyle/>
                    <a:p>
                      <a:pPr indent="0" lvl="0" marL="0" rtl="0" algn="l">
                        <a:spcBef>
                          <a:spcPts val="0"/>
                        </a:spcBef>
                        <a:spcAft>
                          <a:spcPts val="0"/>
                        </a:spcAft>
                        <a:buNone/>
                      </a:pPr>
                      <a:r>
                        <a:rPr b="1" lang="en"/>
                        <a:t>Operator</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c>
                  <a:txBody>
                    <a:bodyPr/>
                    <a:lstStyle/>
                    <a:p>
                      <a:pPr indent="0" lvl="0" marL="0" rtl="0" algn="l">
                        <a:spcBef>
                          <a:spcPts val="0"/>
                        </a:spcBef>
                        <a:spcAft>
                          <a:spcPts val="0"/>
                        </a:spcAft>
                        <a:buNone/>
                      </a:pPr>
                      <a:r>
                        <a:rPr b="1" lang="en"/>
                        <a:t>Example</a:t>
                      </a:r>
                      <a:endParaRPr b="1"/>
                    </a:p>
                  </a:txBody>
                  <a:tcPr marT="91425" marB="91425" marR="91425" marL="91425"/>
                </a:tc>
              </a:tr>
              <a:tr h="381000">
                <a:tc>
                  <a:txBody>
                    <a:bodyPr/>
                    <a:lstStyle/>
                    <a:p>
                      <a:pPr indent="0" lvl="0" marL="0" rtl="0" algn="l">
                        <a:spcBef>
                          <a:spcPts val="0"/>
                        </a:spcBef>
                        <a:spcAft>
                          <a:spcPts val="0"/>
                        </a:spcAft>
                        <a:buNone/>
                      </a:pPr>
                      <a:r>
                        <a:rPr lang="en"/>
                        <a:t>       is</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Returns True if both variables are the same object</a:t>
                      </a:r>
                      <a:endParaRPr sz="1150">
                        <a:solidFill>
                          <a:schemeClr val="dk1"/>
                        </a:solidFill>
                        <a:highlight>
                          <a:srgbClr val="F1F1F1"/>
                        </a:highlight>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
                        <a:t>p</a:t>
                      </a:r>
                      <a:r>
                        <a:rPr lang="en"/>
                        <a:t> is q</a:t>
                      </a:r>
                      <a:endParaRPr/>
                    </a:p>
                  </a:txBody>
                  <a:tcPr marT="91425" marB="91425" marR="91425" marL="91425"/>
                </a:tc>
              </a:tr>
              <a:tr h="381000">
                <a:tc>
                  <a:txBody>
                    <a:bodyPr/>
                    <a:lstStyle/>
                    <a:p>
                      <a:pPr indent="0" lvl="0" marL="0" rtl="0" algn="l">
                        <a:spcBef>
                          <a:spcPts val="0"/>
                        </a:spcBef>
                        <a:spcAft>
                          <a:spcPts val="0"/>
                        </a:spcAft>
                        <a:buNone/>
                      </a:pPr>
                      <a:r>
                        <a:rPr lang="en"/>
                        <a:t>       </a:t>
                      </a:r>
                      <a:r>
                        <a:rPr lang="en"/>
                        <a:t>i</a:t>
                      </a:r>
                      <a:r>
                        <a:rPr lang="en"/>
                        <a:t>s not</a:t>
                      </a:r>
                      <a:endParaRPr/>
                    </a:p>
                  </a:txBody>
                  <a:tcPr marT="91425" marB="91425" marR="91425" marL="91425"/>
                </a:tc>
                <a:tc>
                  <a:txBody>
                    <a:bodyPr/>
                    <a:lstStyle/>
                    <a:p>
                      <a:pPr indent="0" lvl="0" marL="0" rtl="0" algn="l">
                        <a:spcBef>
                          <a:spcPts val="0"/>
                        </a:spcBef>
                        <a:spcAft>
                          <a:spcPts val="0"/>
                        </a:spcAft>
                        <a:buNone/>
                      </a:pPr>
                      <a:r>
                        <a:rPr lang="en"/>
                        <a:t>Returns False if both variables are not the same object</a:t>
                      </a:r>
                      <a:endParaRPr/>
                    </a:p>
                  </a:txBody>
                  <a:tcPr marT="91425" marB="91425" marR="91425" marL="91425"/>
                </a:tc>
                <a:tc>
                  <a:txBody>
                    <a:bodyPr/>
                    <a:lstStyle/>
                    <a:p>
                      <a:pPr indent="0" lvl="0" marL="0" rtl="0" algn="l">
                        <a:spcBef>
                          <a:spcPts val="0"/>
                        </a:spcBef>
                        <a:spcAft>
                          <a:spcPts val="0"/>
                        </a:spcAft>
                        <a:buNone/>
                      </a:pPr>
                      <a:r>
                        <a:rPr lang="en"/>
                        <a:t>p</a:t>
                      </a:r>
                      <a:r>
                        <a:rPr lang="en"/>
                        <a:t> is not q</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(contd.)</a:t>
            </a:r>
            <a:endParaRPr/>
          </a:p>
        </p:txBody>
      </p:sp>
      <p:sp>
        <p:nvSpPr>
          <p:cNvPr id="143" name="Google Shape;143;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Membership operators</a:t>
            </a:r>
            <a:endParaRPr/>
          </a:p>
        </p:txBody>
      </p:sp>
      <p:graphicFrame>
        <p:nvGraphicFramePr>
          <p:cNvPr id="144" name="Google Shape;144;p26"/>
          <p:cNvGraphicFramePr/>
          <p:nvPr/>
        </p:nvGraphicFramePr>
        <p:xfrm>
          <a:off x="952500" y="2000250"/>
          <a:ext cx="3000000" cy="3000000"/>
        </p:xfrm>
        <a:graphic>
          <a:graphicData uri="http://schemas.openxmlformats.org/drawingml/2006/table">
            <a:tbl>
              <a:tblPr>
                <a:noFill/>
                <a:tableStyleId>{57D9F544-843A-48D5-874C-1DD46F37ADF7}</a:tableStyleId>
              </a:tblPr>
              <a:tblGrid>
                <a:gridCol w="2413000"/>
                <a:gridCol w="2413000"/>
                <a:gridCol w="2413000"/>
              </a:tblGrid>
              <a:tr h="381000">
                <a:tc>
                  <a:txBody>
                    <a:bodyPr/>
                    <a:lstStyle/>
                    <a:p>
                      <a:pPr indent="0" lvl="0" marL="0" rtl="0" algn="l">
                        <a:spcBef>
                          <a:spcPts val="0"/>
                        </a:spcBef>
                        <a:spcAft>
                          <a:spcPts val="0"/>
                        </a:spcAft>
                        <a:buNone/>
                      </a:pPr>
                      <a:r>
                        <a:rPr b="1" lang="en"/>
                        <a:t>Operator</a:t>
                      </a:r>
                      <a:r>
                        <a:rPr lang="en"/>
                        <a:t> </a:t>
                      </a:r>
                      <a:endParaRPr/>
                    </a:p>
                  </a:txBody>
                  <a:tcPr marT="91425" marB="91425" marR="91425" marL="91425"/>
                </a:tc>
                <a:tc>
                  <a:txBody>
                    <a:bodyPr/>
                    <a:lstStyle/>
                    <a:p>
                      <a:pPr indent="0" lvl="0" marL="0" rtl="0" algn="l">
                        <a:spcBef>
                          <a:spcPts val="0"/>
                        </a:spcBef>
                        <a:spcAft>
                          <a:spcPts val="0"/>
                        </a:spcAft>
                        <a:buNone/>
                      </a:pPr>
                      <a:r>
                        <a:rPr b="1" lang="en"/>
                        <a:t>Description</a:t>
                      </a:r>
                      <a:r>
                        <a:rPr lang="en"/>
                        <a:t> </a:t>
                      </a:r>
                      <a:endParaRPr/>
                    </a:p>
                  </a:txBody>
                  <a:tcPr marT="91425" marB="91425" marR="91425" marL="91425"/>
                </a:tc>
                <a:tc>
                  <a:txBody>
                    <a:bodyPr/>
                    <a:lstStyle/>
                    <a:p>
                      <a:pPr indent="0" lvl="0" marL="0" rtl="0" algn="l">
                        <a:spcBef>
                          <a:spcPts val="0"/>
                        </a:spcBef>
                        <a:spcAft>
                          <a:spcPts val="0"/>
                        </a:spcAft>
                        <a:buNone/>
                      </a:pPr>
                      <a:r>
                        <a:rPr b="1" lang="en"/>
                        <a:t>Example</a:t>
                      </a:r>
                      <a:endParaRPr b="1"/>
                    </a:p>
                  </a:txBody>
                  <a:tcPr marT="91425" marB="91425" marR="91425" marL="91425"/>
                </a:tc>
              </a:tr>
              <a:tr h="381000">
                <a:tc>
                  <a:txBody>
                    <a:bodyPr/>
                    <a:lstStyle/>
                    <a:p>
                      <a:pPr indent="0" lvl="0" marL="0" rtl="0" algn="l">
                        <a:spcBef>
                          <a:spcPts val="0"/>
                        </a:spcBef>
                        <a:spcAft>
                          <a:spcPts val="0"/>
                        </a:spcAft>
                        <a:buNone/>
                      </a:pPr>
                      <a:r>
                        <a:rPr lang="en"/>
                        <a:t>         in</a:t>
                      </a:r>
                      <a:endParaRPr/>
                    </a:p>
                  </a:txBody>
                  <a:tcPr marT="91425" marB="91425" marR="91425" marL="91425"/>
                </a:tc>
                <a:tc>
                  <a:txBody>
                    <a:bodyPr/>
                    <a:lstStyle/>
                    <a:p>
                      <a:pPr indent="0" lvl="0" marL="0" rtl="0" algn="l">
                        <a:spcBef>
                          <a:spcPts val="0"/>
                        </a:spcBef>
                        <a:spcAft>
                          <a:spcPts val="0"/>
                        </a:spcAft>
                        <a:buNone/>
                      </a:pPr>
                      <a:r>
                        <a:rPr lang="en"/>
                        <a:t>Returns True if the specified value is present in the object</a:t>
                      </a:r>
                      <a:endParaRPr/>
                    </a:p>
                  </a:txBody>
                  <a:tcPr marT="91425" marB="91425" marR="91425" marL="91425"/>
                </a:tc>
                <a:tc>
                  <a:txBody>
                    <a:bodyPr/>
                    <a:lstStyle/>
                    <a:p>
                      <a:pPr indent="0" lvl="0" marL="0" rtl="0" algn="l">
                        <a:spcBef>
                          <a:spcPts val="0"/>
                        </a:spcBef>
                        <a:spcAft>
                          <a:spcPts val="0"/>
                        </a:spcAft>
                        <a:buNone/>
                      </a:pPr>
                      <a:r>
                        <a:rPr lang="en"/>
                        <a:t>a</a:t>
                      </a:r>
                      <a:r>
                        <a:rPr lang="en"/>
                        <a:t> in b</a:t>
                      </a:r>
                      <a:endParaRPr/>
                    </a:p>
                  </a:txBody>
                  <a:tcPr marT="91425" marB="91425" marR="91425" marL="91425"/>
                </a:tc>
              </a:tr>
              <a:tr h="334850">
                <a:tc>
                  <a:txBody>
                    <a:bodyPr/>
                    <a:lstStyle/>
                    <a:p>
                      <a:pPr indent="0" lvl="0" marL="0" rtl="0" algn="l">
                        <a:spcBef>
                          <a:spcPts val="0"/>
                        </a:spcBef>
                        <a:spcAft>
                          <a:spcPts val="0"/>
                        </a:spcAft>
                        <a:buNone/>
                      </a:pPr>
                      <a:r>
                        <a:rPr lang="en"/>
                        <a:t>        </a:t>
                      </a:r>
                      <a:r>
                        <a:rPr lang="en"/>
                        <a:t>n</a:t>
                      </a:r>
                      <a:r>
                        <a:rPr lang="en"/>
                        <a:t>ot in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Returns False if the specified value is present in the object</a:t>
                      </a:r>
                      <a:endParaRPr/>
                    </a:p>
                  </a:txBody>
                  <a:tcPr marT="91425" marB="91425" marR="91425" marL="91425"/>
                </a:tc>
                <a:tc>
                  <a:txBody>
                    <a:bodyPr/>
                    <a:lstStyle/>
                    <a:p>
                      <a:pPr indent="0" lvl="0" marL="0" rtl="0" algn="l">
                        <a:spcBef>
                          <a:spcPts val="0"/>
                        </a:spcBef>
                        <a:spcAft>
                          <a:spcPts val="0"/>
                        </a:spcAft>
                        <a:buNone/>
                      </a:pPr>
                      <a:r>
                        <a:rPr lang="en"/>
                        <a:t>a</a:t>
                      </a:r>
                      <a:r>
                        <a:rPr lang="en"/>
                        <a:t> not in b</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a:t>
            </a:r>
            <a:endParaRPr/>
          </a:p>
        </p:txBody>
      </p:sp>
      <p:sp>
        <p:nvSpPr>
          <p:cNvPr id="150" name="Google Shape;150;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Concatenation</a:t>
            </a:r>
            <a:br>
              <a:rPr lang="en"/>
            </a:br>
            <a:r>
              <a:rPr lang="en"/>
              <a:t>Strings can be concatenated using the + operator. E.g “beautiful” + “city”</a:t>
            </a:r>
            <a:endParaRPr/>
          </a:p>
          <a:p>
            <a:pPr indent="0" lvl="0" marL="0" rtl="0" algn="l">
              <a:spcBef>
                <a:spcPts val="1200"/>
              </a:spcBef>
              <a:spcAft>
                <a:spcPts val="0"/>
              </a:spcAft>
              <a:buNone/>
            </a:pPr>
            <a:r>
              <a:rPr b="1" lang="en"/>
              <a:t>Indexing</a:t>
            </a:r>
            <a:br>
              <a:rPr lang="en"/>
            </a:br>
            <a:r>
              <a:rPr lang="en"/>
              <a:t>String characters can be indexed (specifying the position). The position is enclosed in square brackets [ ].</a:t>
            </a:r>
            <a:br>
              <a:rPr lang="en"/>
            </a:br>
            <a:r>
              <a:rPr lang="en"/>
              <a:t>E.g new_word = “Strength”</a:t>
            </a:r>
            <a:br>
              <a:rPr lang="en"/>
            </a:br>
            <a:r>
              <a:rPr lang="en"/>
              <a:t>      print(new_word[3])</a:t>
            </a:r>
            <a:endParaRPr/>
          </a:p>
          <a:p>
            <a:pPr indent="0" lvl="0" marL="0" rtl="0" algn="l">
              <a:spcBef>
                <a:spcPts val="1200"/>
              </a:spcBef>
              <a:spcAft>
                <a:spcPts val="0"/>
              </a:spcAft>
              <a:buNone/>
            </a:pPr>
            <a:r>
              <a:rPr b="1" lang="en"/>
              <a:t>Negative Indexing</a:t>
            </a:r>
            <a:br>
              <a:rPr b="1" lang="en"/>
            </a:br>
            <a:r>
              <a:rPr lang="en"/>
              <a:t>A string can be indexed using a negative number. The last character in the string is indexed -1, second to the last is indexed -2 and so on.</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(contd.)</a:t>
            </a:r>
            <a:endParaRPr/>
          </a:p>
        </p:txBody>
      </p:sp>
      <p:sp>
        <p:nvSpPr>
          <p:cNvPr id="156" name="Google Shape;156;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Slicing</a:t>
            </a:r>
            <a:br>
              <a:rPr b="1" lang="en"/>
            </a:br>
            <a:r>
              <a:rPr lang="en"/>
              <a:t>String characters can be sliced (cutting out a portion).  The general syntax for slicing is [start : end :  step]. </a:t>
            </a:r>
            <a:br>
              <a:rPr lang="en"/>
            </a:br>
            <a:r>
              <a:rPr lang="en"/>
              <a:t>E.g new_string = “blue sky”</a:t>
            </a:r>
            <a:br>
              <a:rPr lang="en"/>
            </a:br>
            <a:r>
              <a:rPr lang="en"/>
              <a:t>      </a:t>
            </a:r>
            <a:r>
              <a:rPr lang="en"/>
              <a:t>print(new_string[2: 5])</a:t>
            </a:r>
            <a:br>
              <a:rPr lang="en"/>
            </a:br>
            <a:r>
              <a:rPr lang="en"/>
              <a:t>      </a:t>
            </a:r>
            <a:r>
              <a:rPr lang="en"/>
              <a:t>print(new_string[: 5])</a:t>
            </a:r>
            <a:br>
              <a:rPr lang="en"/>
            </a:br>
            <a:r>
              <a:rPr lang="en"/>
              <a:t>      print(new_string[2: ])</a:t>
            </a:r>
            <a:br>
              <a:rPr lang="en"/>
            </a:br>
            <a:r>
              <a:rPr lang="en"/>
              <a:t>      print(new_string[2: 8: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(contd.)</a:t>
            </a:r>
            <a:endParaRPr/>
          </a:p>
        </p:txBody>
      </p:sp>
      <p:sp>
        <p:nvSpPr>
          <p:cNvPr id="162" name="Google Shape;162;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Formatting</a:t>
            </a:r>
            <a:br>
              <a:rPr b="1" lang="en"/>
            </a:br>
            <a:r>
              <a:rPr lang="en"/>
              <a:t>This is used to include; </a:t>
            </a:r>
            <a:endParaRPr/>
          </a:p>
          <a:p>
            <a:pPr indent="-342900" lvl="0" marL="457200" rtl="0" algn="l">
              <a:spcBef>
                <a:spcPts val="1200"/>
              </a:spcBef>
              <a:spcAft>
                <a:spcPts val="0"/>
              </a:spcAft>
              <a:buSzPts val="1800"/>
              <a:buChar char="●"/>
            </a:pPr>
            <a:r>
              <a:rPr lang="en"/>
              <a:t>A string in another string sequence</a:t>
            </a:r>
            <a:endParaRPr/>
          </a:p>
          <a:p>
            <a:pPr indent="-342900" lvl="0" marL="457200" rtl="0" algn="l">
              <a:spcBef>
                <a:spcPts val="0"/>
              </a:spcBef>
              <a:spcAft>
                <a:spcPts val="0"/>
              </a:spcAft>
              <a:buSzPts val="1800"/>
              <a:buChar char="●"/>
            </a:pPr>
            <a:r>
              <a:rPr lang="en"/>
              <a:t>An integer in a string sequence</a:t>
            </a:r>
            <a:endParaRPr/>
          </a:p>
          <a:p>
            <a:pPr indent="-342900" lvl="0" marL="457200" rtl="0" algn="l">
              <a:spcBef>
                <a:spcPts val="0"/>
              </a:spcBef>
              <a:spcAft>
                <a:spcPts val="0"/>
              </a:spcAft>
              <a:buSzPts val="1800"/>
              <a:buChar char="●"/>
            </a:pPr>
            <a:r>
              <a:rPr lang="en"/>
              <a:t>A float in a string sequence</a:t>
            </a:r>
            <a:endParaRPr/>
          </a:p>
          <a:p>
            <a:pPr indent="-342900" lvl="0" marL="457200" rtl="0" algn="l">
              <a:spcBef>
                <a:spcPts val="0"/>
              </a:spcBef>
              <a:spcAft>
                <a:spcPts val="0"/>
              </a:spcAft>
              <a:buSzPts val="1800"/>
              <a:buChar char="●"/>
            </a:pPr>
            <a:r>
              <a:rPr lang="en"/>
              <a:t>A boolean in a string sequence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(contd.)</a:t>
            </a:r>
            <a:endParaRPr/>
          </a:p>
        </p:txBody>
      </p:sp>
      <p:sp>
        <p:nvSpPr>
          <p:cNvPr id="168" name="Google Shape;168;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Formatting contd.</a:t>
            </a:r>
            <a:endParaRPr/>
          </a:p>
          <a:p>
            <a:pPr indent="0" lvl="0" marL="0" rtl="0" algn="l">
              <a:spcBef>
                <a:spcPts val="1200"/>
              </a:spcBef>
              <a:spcAft>
                <a:spcPts val="0"/>
              </a:spcAft>
              <a:buNone/>
            </a:pPr>
            <a:r>
              <a:rPr lang="en"/>
              <a:t>There are two ways of formatting strings</a:t>
            </a:r>
            <a:endParaRPr/>
          </a:p>
          <a:p>
            <a:pPr indent="-342900" lvl="0" marL="457200" rtl="0" algn="l">
              <a:spcBef>
                <a:spcPts val="1200"/>
              </a:spcBef>
              <a:spcAft>
                <a:spcPts val="0"/>
              </a:spcAft>
              <a:buSzPts val="1800"/>
              <a:buChar char="●"/>
            </a:pPr>
            <a:r>
              <a:rPr lang="en"/>
              <a:t>m</a:t>
            </a:r>
            <a:r>
              <a:rPr lang="en"/>
              <a:t>ini_string = “blacklist”</a:t>
            </a:r>
            <a:br>
              <a:rPr lang="en"/>
            </a:br>
            <a:r>
              <a:rPr lang="en"/>
              <a:t>max_string = “The {} is getting tiresome”.format(mini_string)</a:t>
            </a:r>
            <a:br>
              <a:rPr lang="en"/>
            </a:br>
            <a:r>
              <a:rPr lang="en"/>
              <a:t>print(max_string)</a:t>
            </a:r>
            <a:br>
              <a:rPr lang="en"/>
            </a:br>
            <a:br>
              <a:rPr lang="en"/>
            </a:br>
            <a:endParaRPr/>
          </a:p>
          <a:p>
            <a:pPr indent="-342900" lvl="0" marL="457200" rtl="0" algn="l">
              <a:spcBef>
                <a:spcPts val="0"/>
              </a:spcBef>
              <a:spcAft>
                <a:spcPts val="0"/>
              </a:spcAft>
              <a:buSzPts val="1800"/>
              <a:buChar char="●"/>
            </a:pPr>
            <a:r>
              <a:rPr lang="en"/>
              <a:t>mini_string = “blacklist”</a:t>
            </a:r>
            <a:br>
              <a:rPr lang="en"/>
            </a:br>
            <a:r>
              <a:rPr lang="en"/>
              <a:t>max_string = f“The {mini_string} is getting tiresome”</a:t>
            </a:r>
            <a:br>
              <a:rPr lang="en"/>
            </a:br>
            <a:r>
              <a:rPr lang="en"/>
              <a:t>print(max_string)</a:t>
            </a:r>
            <a:br>
              <a:rPr lang="en"/>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(contd.)</a:t>
            </a:r>
            <a:endParaRPr/>
          </a:p>
        </p:txBody>
      </p:sp>
      <p:sp>
        <p:nvSpPr>
          <p:cNvPr id="174" name="Google Shape;174;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Escape characters</a:t>
            </a:r>
            <a:endParaRPr/>
          </a:p>
          <a:p>
            <a:pPr indent="0" lvl="0" marL="0" rtl="0" algn="l">
              <a:spcBef>
                <a:spcPts val="1200"/>
              </a:spcBef>
              <a:spcAft>
                <a:spcPts val="0"/>
              </a:spcAft>
              <a:buNone/>
            </a:pPr>
            <a:r>
              <a:rPr lang="en"/>
              <a:t>An escape character is used to treat the succeeding character as normal.</a:t>
            </a:r>
            <a:endParaRPr/>
          </a:p>
          <a:p>
            <a:pPr indent="0" lvl="0" marL="0" rtl="0" algn="l">
              <a:spcBef>
                <a:spcPts val="1200"/>
              </a:spcBef>
              <a:spcAft>
                <a:spcPts val="1200"/>
              </a:spcAft>
              <a:buNone/>
            </a:pPr>
            <a:r>
              <a:rPr lang="en"/>
              <a:t>E.g  mod_string  = ‘The Nation\’s crude oil’</a:t>
            </a:r>
            <a:br>
              <a:rPr lang="en"/>
            </a:br>
            <a:r>
              <a:rPr lang="en"/>
              <a:t>       print(mod_string)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Science is a subset of AI which deals with the use of processes, algorithms and systems to glean out insight from structured and unstructured data.</a:t>
            </a:r>
            <a:br>
              <a:rPr lang="en"/>
            </a:br>
            <a:r>
              <a:rPr lang="en"/>
              <a:t>This entails Data Mining, Data Wrangling, Data Analysis, Statistics, Data Visualization, Database Management and Predictive Analytics/Machine Learning. </a:t>
            </a:r>
            <a:endParaRPr/>
          </a:p>
          <a:p>
            <a:pPr indent="0" lvl="0" marL="0" rtl="0" algn="l">
              <a:spcBef>
                <a:spcPts val="1200"/>
              </a:spcBef>
              <a:spcAft>
                <a:spcPts val="1200"/>
              </a:spcAft>
              <a:buNone/>
            </a:pPr>
            <a:r>
              <a:rPr lang="en"/>
              <a:t>Programming is the art of solving computable problems.</a:t>
            </a:r>
            <a:br>
              <a:rPr lang="en"/>
            </a:br>
            <a:r>
              <a:rPr lang="en"/>
              <a:t>Python serves as the toolbox of a Data Scientist.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20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(contd.)</a:t>
            </a:r>
            <a:endParaRPr/>
          </a:p>
        </p:txBody>
      </p:sp>
      <p:sp>
        <p:nvSpPr>
          <p:cNvPr id="180" name="Google Shape;180;p32"/>
          <p:cNvSpPr txBox="1"/>
          <p:nvPr>
            <p:ph idx="1" type="body"/>
          </p:nvPr>
        </p:nvSpPr>
        <p:spPr>
          <a:xfrm>
            <a:off x="311700" y="78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String methods</a:t>
            </a:r>
            <a:endParaRPr b="1"/>
          </a:p>
        </p:txBody>
      </p:sp>
      <p:graphicFrame>
        <p:nvGraphicFramePr>
          <p:cNvPr id="181" name="Google Shape;181;p32"/>
          <p:cNvGraphicFramePr/>
          <p:nvPr/>
        </p:nvGraphicFramePr>
        <p:xfrm>
          <a:off x="413975" y="1248550"/>
          <a:ext cx="3000000" cy="3000000"/>
        </p:xfrm>
        <a:graphic>
          <a:graphicData uri="http://schemas.openxmlformats.org/drawingml/2006/table">
            <a:tbl>
              <a:tblPr>
                <a:noFill/>
                <a:tableStyleId>{57D9F544-843A-48D5-874C-1DD46F37ADF7}</a:tableStyleId>
              </a:tblPr>
              <a:tblGrid>
                <a:gridCol w="1481825"/>
                <a:gridCol w="5757175"/>
              </a:tblGrid>
              <a:tr h="385375">
                <a:tc>
                  <a:txBody>
                    <a:bodyPr/>
                    <a:lstStyle/>
                    <a:p>
                      <a:pPr indent="0" lvl="0" marL="0" rtl="0" algn="l">
                        <a:spcBef>
                          <a:spcPts val="0"/>
                        </a:spcBef>
                        <a:spcAft>
                          <a:spcPts val="0"/>
                        </a:spcAft>
                        <a:buNone/>
                      </a:pPr>
                      <a:r>
                        <a:rPr b="1" lang="en"/>
                        <a:t>Method</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385375">
                <a:tc>
                  <a:txBody>
                    <a:bodyPr/>
                    <a:lstStyle/>
                    <a:p>
                      <a:pPr indent="0" lvl="0" marL="0" rtl="0" algn="l">
                        <a:spcBef>
                          <a:spcPts val="0"/>
                        </a:spcBef>
                        <a:spcAft>
                          <a:spcPts val="0"/>
                        </a:spcAft>
                        <a:buNone/>
                      </a:pPr>
                      <a:r>
                        <a:rPr lang="en"/>
                        <a:t>title()</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Converts the first character of each word to upper case</a:t>
                      </a:r>
                      <a:endParaRPr/>
                    </a:p>
                  </a:txBody>
                  <a:tcPr marT="91425" marB="91425" marR="91425" marL="91425"/>
                </a:tc>
              </a:tr>
              <a:tr h="385375">
                <a:tc>
                  <a:txBody>
                    <a:bodyPr/>
                    <a:lstStyle/>
                    <a:p>
                      <a:pPr indent="0" lvl="0" marL="0" rtl="0" algn="l">
                        <a:spcBef>
                          <a:spcPts val="0"/>
                        </a:spcBef>
                        <a:spcAft>
                          <a:spcPts val="0"/>
                        </a:spcAft>
                        <a:buNone/>
                      </a:pPr>
                      <a:r>
                        <a:rPr lang="en"/>
                        <a:t>upper()</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Converts a string into upper case</a:t>
                      </a:r>
                      <a:endParaRPr/>
                    </a:p>
                  </a:txBody>
                  <a:tcPr marT="91425" marB="91425" marR="91425" marL="91425"/>
                </a:tc>
              </a:tr>
              <a:tr h="385375">
                <a:tc>
                  <a:txBody>
                    <a:bodyPr/>
                    <a:lstStyle/>
                    <a:p>
                      <a:pPr indent="0" lvl="0" marL="0" rtl="0" algn="l">
                        <a:spcBef>
                          <a:spcPts val="0"/>
                        </a:spcBef>
                        <a:spcAft>
                          <a:spcPts val="0"/>
                        </a:spcAft>
                        <a:buNone/>
                      </a:pPr>
                      <a:r>
                        <a:rPr lang="en"/>
                        <a:t>startswith()</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Returns true if the string starts with the specified value</a:t>
                      </a:r>
                      <a:endParaRPr/>
                    </a:p>
                  </a:txBody>
                  <a:tcPr marT="91425" marB="91425" marR="91425" marL="91425"/>
                </a:tc>
              </a:tr>
              <a:tr h="385375">
                <a:tc>
                  <a:txBody>
                    <a:bodyPr/>
                    <a:lstStyle/>
                    <a:p>
                      <a:pPr indent="0" lvl="0" marL="0" rtl="0" algn="l">
                        <a:spcBef>
                          <a:spcPts val="0"/>
                        </a:spcBef>
                        <a:spcAft>
                          <a:spcPts val="0"/>
                        </a:spcAft>
                        <a:buNone/>
                      </a:pPr>
                      <a:r>
                        <a:rPr lang="en"/>
                        <a:t>endswith()</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Returns true if the string ends with the specified value</a:t>
                      </a:r>
                      <a:endParaRPr/>
                    </a:p>
                  </a:txBody>
                  <a:tcPr marT="91425" marB="91425" marR="91425" marL="91425"/>
                </a:tc>
              </a:tr>
              <a:tr h="385375">
                <a:tc>
                  <a:txBody>
                    <a:bodyPr/>
                    <a:lstStyle/>
                    <a:p>
                      <a:pPr indent="0" lvl="0" marL="0" rtl="0" algn="l">
                        <a:spcBef>
                          <a:spcPts val="0"/>
                        </a:spcBef>
                        <a:spcAft>
                          <a:spcPts val="0"/>
                        </a:spcAft>
                        <a:buNone/>
                      </a:pPr>
                      <a:r>
                        <a:rPr lang="en"/>
                        <a:t>index()</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Searches the string for a specified value and returns the position of where it was found</a:t>
                      </a:r>
                      <a:endParaRPr/>
                    </a:p>
                  </a:txBody>
                  <a:tcPr marT="91425" marB="91425" marR="91425" marL="91425"/>
                </a:tc>
              </a:tr>
              <a:tr h="385375">
                <a:tc>
                  <a:txBody>
                    <a:bodyPr/>
                    <a:lstStyle/>
                    <a:p>
                      <a:pPr indent="0" lvl="0" marL="0" rtl="0" algn="l">
                        <a:spcBef>
                          <a:spcPts val="0"/>
                        </a:spcBef>
                        <a:spcAft>
                          <a:spcPts val="0"/>
                        </a:spcAft>
                        <a:buNone/>
                      </a:pPr>
                      <a:r>
                        <a:rPr lang="en"/>
                        <a:t>find()</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Searches the string for a specified value and returns the position of where it was found</a:t>
                      </a:r>
                      <a:endParaRPr/>
                    </a:p>
                  </a:txBody>
                  <a:tcPr marT="91425" marB="91425" marR="91425" marL="91425"/>
                </a:tc>
              </a:tr>
              <a:tr h="385375">
                <a:tc>
                  <a:txBody>
                    <a:bodyPr/>
                    <a:lstStyle/>
                    <a:p>
                      <a:pPr indent="0" lvl="0" marL="0" rtl="0" algn="l">
                        <a:spcBef>
                          <a:spcPts val="0"/>
                        </a:spcBef>
                        <a:spcAft>
                          <a:spcPts val="0"/>
                        </a:spcAft>
                        <a:buNone/>
                      </a:pPr>
                      <a:r>
                        <a:rPr lang="en"/>
                        <a:t>isspace()</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Returns True if all characters in the string are whitespaces</a:t>
                      </a:r>
                      <a:endParaRPr>
                        <a:solidFill>
                          <a:schemeClr val="dk1"/>
                        </a:solidFill>
                        <a:highlight>
                          <a:srgbClr val="FFFFFF"/>
                        </a:highlight>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(contd.)	</a:t>
            </a:r>
            <a:endParaRPr/>
          </a:p>
        </p:txBody>
      </p:sp>
      <p:sp>
        <p:nvSpPr>
          <p:cNvPr id="187" name="Google Shape;187;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String methods contd.</a:t>
            </a:r>
            <a:endParaRPr/>
          </a:p>
        </p:txBody>
      </p:sp>
      <p:graphicFrame>
        <p:nvGraphicFramePr>
          <p:cNvPr id="188" name="Google Shape;188;p33"/>
          <p:cNvGraphicFramePr/>
          <p:nvPr/>
        </p:nvGraphicFramePr>
        <p:xfrm>
          <a:off x="430850" y="1664025"/>
          <a:ext cx="3000000" cy="3000000"/>
        </p:xfrm>
        <a:graphic>
          <a:graphicData uri="http://schemas.openxmlformats.org/drawingml/2006/table">
            <a:tbl>
              <a:tblPr>
                <a:noFill/>
                <a:tableStyleId>{57D9F544-843A-48D5-874C-1DD46F37ADF7}</a:tableStyleId>
              </a:tblPr>
              <a:tblGrid>
                <a:gridCol w="1215875"/>
                <a:gridCol w="6023125"/>
              </a:tblGrid>
              <a:tr h="381000">
                <a:tc>
                  <a:txBody>
                    <a:bodyPr/>
                    <a:lstStyle/>
                    <a:p>
                      <a:pPr indent="0" lvl="0" marL="0" rtl="0" algn="l">
                        <a:spcBef>
                          <a:spcPts val="0"/>
                        </a:spcBef>
                        <a:spcAft>
                          <a:spcPts val="0"/>
                        </a:spcAft>
                        <a:buNone/>
                      </a:pPr>
                      <a:r>
                        <a:rPr b="1" lang="en"/>
                        <a:t>Method</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381000">
                <a:tc>
                  <a:txBody>
                    <a:bodyPr/>
                    <a:lstStyle/>
                    <a:p>
                      <a:pPr indent="0" lvl="0" marL="0" rtl="0" algn="l">
                        <a:spcBef>
                          <a:spcPts val="0"/>
                        </a:spcBef>
                        <a:spcAft>
                          <a:spcPts val="0"/>
                        </a:spcAft>
                        <a:buNone/>
                      </a:pPr>
                      <a:r>
                        <a:rPr lang="en"/>
                        <a:t>islower()</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Returns True if all characters in the string are lower case</a:t>
                      </a:r>
                      <a:endParaRPr/>
                    </a:p>
                  </a:txBody>
                  <a:tcPr marT="91425" marB="91425" marR="91425" marL="91425"/>
                </a:tc>
              </a:tr>
              <a:tr h="381000">
                <a:tc>
                  <a:txBody>
                    <a:bodyPr/>
                    <a:lstStyle/>
                    <a:p>
                      <a:pPr indent="0" lvl="0" marL="0" rtl="0" algn="l">
                        <a:spcBef>
                          <a:spcPts val="0"/>
                        </a:spcBef>
                        <a:spcAft>
                          <a:spcPts val="0"/>
                        </a:spcAft>
                        <a:buNone/>
                      </a:pPr>
                      <a:r>
                        <a:rPr lang="en"/>
                        <a:t>isupper()</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Returns True if all characters in the string are upper case</a:t>
                      </a:r>
                      <a:endParaRPr/>
                    </a:p>
                  </a:txBody>
                  <a:tcPr marT="91425" marB="91425" marR="91425" marL="91425"/>
                </a:tc>
              </a:tr>
              <a:tr h="381000">
                <a:tc>
                  <a:txBody>
                    <a:bodyPr/>
                    <a:lstStyle/>
                    <a:p>
                      <a:pPr indent="0" lvl="0" marL="0" rtl="0" algn="l">
                        <a:spcBef>
                          <a:spcPts val="0"/>
                        </a:spcBef>
                        <a:spcAft>
                          <a:spcPts val="0"/>
                        </a:spcAft>
                        <a:buNone/>
                      </a:pPr>
                      <a:r>
                        <a:rPr lang="en"/>
                        <a:t>split()</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Splits the string at the specified separator, and returns a list</a:t>
                      </a:r>
                      <a:endParaRPr/>
                    </a:p>
                  </a:txBody>
                  <a:tcPr marT="91425" marB="91425" marR="91425" marL="91425"/>
                </a:tc>
              </a:tr>
              <a:tr h="381000">
                <a:tc>
                  <a:txBody>
                    <a:bodyPr/>
                    <a:lstStyle/>
                    <a:p>
                      <a:pPr indent="0" lvl="0" marL="0" rtl="0" algn="l">
                        <a:spcBef>
                          <a:spcPts val="0"/>
                        </a:spcBef>
                        <a:spcAft>
                          <a:spcPts val="0"/>
                        </a:spcAft>
                        <a:buNone/>
                      </a:pPr>
                      <a:r>
                        <a:rPr lang="en"/>
                        <a:t>join()</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Joins the </a:t>
                      </a:r>
                      <a:r>
                        <a:rPr lang="en">
                          <a:solidFill>
                            <a:schemeClr val="dk1"/>
                          </a:solidFill>
                          <a:highlight>
                            <a:srgbClr val="F1F1F1"/>
                          </a:highlight>
                        </a:rPr>
                        <a:t>item</a:t>
                      </a:r>
                      <a:r>
                        <a:rPr lang="en">
                          <a:solidFill>
                            <a:schemeClr val="dk1"/>
                          </a:solidFill>
                          <a:highlight>
                            <a:srgbClr val="F1F1F1"/>
                          </a:highlight>
                        </a:rPr>
                        <a:t>s of an iterable to the end of the string</a:t>
                      </a:r>
                      <a:endParaRPr/>
                    </a:p>
                  </a:txBody>
                  <a:tcPr marT="91425" marB="91425" marR="91425" marL="91425"/>
                </a:tc>
              </a:tr>
              <a:tr h="381000">
                <a:tc>
                  <a:txBody>
                    <a:bodyPr/>
                    <a:lstStyle/>
                    <a:p>
                      <a:pPr indent="0" lvl="0" marL="0" rtl="0" algn="l">
                        <a:spcBef>
                          <a:spcPts val="0"/>
                        </a:spcBef>
                        <a:spcAft>
                          <a:spcPts val="0"/>
                        </a:spcAft>
                        <a:buNone/>
                      </a:pPr>
                      <a:r>
                        <a:rPr lang="en"/>
                        <a:t>count()</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Returns the number of times a specified value occurs in a string</a:t>
                      </a:r>
                      <a:endParaRPr/>
                    </a:p>
                  </a:txBody>
                  <a:tcPr marT="91425" marB="91425" marR="91425" marL="91425"/>
                </a:tc>
              </a:tr>
              <a:tr h="381000">
                <a:tc>
                  <a:txBody>
                    <a:bodyPr/>
                    <a:lstStyle/>
                    <a:p>
                      <a:pPr indent="0" lvl="0" marL="0" rtl="0" algn="l">
                        <a:spcBef>
                          <a:spcPts val="0"/>
                        </a:spcBef>
                        <a:spcAft>
                          <a:spcPts val="0"/>
                        </a:spcAft>
                        <a:buNone/>
                      </a:pPr>
                      <a:r>
                        <a:rPr lang="en"/>
                        <a:t>replace()</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Returns a string where a specified value is replaced with a specified value</a:t>
                      </a:r>
                      <a:endParaRPr>
                        <a:solidFill>
                          <a:schemeClr val="dk1"/>
                        </a:solidFill>
                        <a:highlight>
                          <a:srgbClr val="FFFFFF"/>
                        </a:highlight>
                      </a:endParaRPr>
                    </a:p>
                  </a:txBody>
                  <a:tcPr marT="91425" marB="91425" marR="91425" marL="91425"/>
                </a:tc>
              </a:tr>
              <a:tr h="381000">
                <a:tc>
                  <a:txBody>
                    <a:bodyPr/>
                    <a:lstStyle/>
                    <a:p>
                      <a:pPr indent="0" lvl="0" marL="0" rtl="0" algn="l">
                        <a:spcBef>
                          <a:spcPts val="0"/>
                        </a:spcBef>
                        <a:spcAft>
                          <a:spcPts val="0"/>
                        </a:spcAft>
                        <a:buNone/>
                      </a:pPr>
                      <a:r>
                        <a:rPr lang="en"/>
                        <a:t>strip()</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Returns a trimmed version of the string</a:t>
                      </a:r>
                      <a:endParaRPr b="1">
                        <a:solidFill>
                          <a:schemeClr val="dk1"/>
                        </a:solidFill>
                        <a:highlight>
                          <a:srgbClr val="F1F1F1"/>
                        </a:highlight>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a:t>
            </a:r>
            <a:endParaRPr/>
          </a:p>
        </p:txBody>
      </p:sp>
      <p:sp>
        <p:nvSpPr>
          <p:cNvPr id="194" name="Google Shape;194;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Indexing/Slicing</a:t>
            </a:r>
            <a:br>
              <a:rPr b="1" lang="en"/>
            </a:br>
            <a:r>
              <a:rPr lang="en"/>
              <a:t>This is used to access items in a list. It has the same syntax as discussed in the strings.</a:t>
            </a:r>
            <a:endParaRPr/>
          </a:p>
          <a:p>
            <a:pPr indent="0" lvl="0" marL="0" rtl="0" algn="l">
              <a:spcBef>
                <a:spcPts val="1200"/>
              </a:spcBef>
              <a:spcAft>
                <a:spcPts val="0"/>
              </a:spcAft>
              <a:buNone/>
            </a:pPr>
            <a:r>
              <a:rPr b="1" lang="en"/>
              <a:t>Changing data</a:t>
            </a:r>
            <a:br>
              <a:rPr b="1" lang="en"/>
            </a:br>
            <a:r>
              <a:rPr lang="en"/>
              <a:t>Any desired entry in a list can be changed.</a:t>
            </a:r>
            <a:br>
              <a:rPr lang="en"/>
            </a:br>
            <a:r>
              <a:rPr lang="en"/>
              <a:t>E.g my_list = [“football”, 150, True, “false”]</a:t>
            </a:r>
            <a:br>
              <a:rPr lang="en"/>
            </a:br>
            <a:r>
              <a:rPr lang="en"/>
              <a:t>      my_list[2] = “True</a:t>
            </a:r>
            <a:r>
              <a:rPr lang="en"/>
              <a:t>”</a:t>
            </a:r>
            <a:br>
              <a:rPr lang="en"/>
            </a:br>
            <a:r>
              <a:rPr lang="en"/>
              <a:t>      print(my_list)</a:t>
            </a:r>
            <a:br>
              <a:rPr lang="en"/>
            </a:br>
            <a:endParaRPr b="1"/>
          </a:p>
          <a:p>
            <a:pPr indent="0" lvl="0" marL="0" rtl="0" algn="l">
              <a:spcBef>
                <a:spcPts val="1200"/>
              </a:spcBef>
              <a:spcAft>
                <a:spcPts val="1200"/>
              </a:spcAft>
              <a:buNone/>
            </a:pPr>
            <a:r>
              <a:rPr b="1" lang="en"/>
              <a:t>Join Lists</a:t>
            </a:r>
            <a:br>
              <a:rPr b="1" lang="en"/>
            </a:br>
            <a:r>
              <a:rPr lang="en"/>
              <a:t>Two or more lists can be joined using the + operator.</a:t>
            </a:r>
            <a:br>
              <a:rPr lang="en"/>
            </a:br>
            <a:r>
              <a:rPr lang="en"/>
              <a:t>E.g first_list = [3, 6, 7] and second_list = [8, 9, 10]</a:t>
            </a:r>
            <a:br>
              <a:rPr lang="en"/>
            </a:br>
            <a:r>
              <a:rPr lang="en"/>
              <a:t>      full_list = first_list + second_list</a:t>
            </a:r>
            <a:br>
              <a:rPr lang="en"/>
            </a:br>
            <a:r>
              <a:rPr lang="en"/>
              <a:t>      print(full_list)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7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(contd.)</a:t>
            </a:r>
            <a:endParaRPr/>
          </a:p>
        </p:txBody>
      </p:sp>
      <p:sp>
        <p:nvSpPr>
          <p:cNvPr id="200" name="Google Shape;200;p35"/>
          <p:cNvSpPr txBox="1"/>
          <p:nvPr>
            <p:ph idx="1" type="body"/>
          </p:nvPr>
        </p:nvSpPr>
        <p:spPr>
          <a:xfrm>
            <a:off x="311700" y="508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List methods</a:t>
            </a:r>
            <a:endParaRPr/>
          </a:p>
        </p:txBody>
      </p:sp>
      <p:graphicFrame>
        <p:nvGraphicFramePr>
          <p:cNvPr id="201" name="Google Shape;201;p35"/>
          <p:cNvGraphicFramePr/>
          <p:nvPr/>
        </p:nvGraphicFramePr>
        <p:xfrm>
          <a:off x="410400" y="919900"/>
          <a:ext cx="3000000" cy="3000000"/>
        </p:xfrm>
        <a:graphic>
          <a:graphicData uri="http://schemas.openxmlformats.org/drawingml/2006/table">
            <a:tbl>
              <a:tblPr>
                <a:noFill/>
                <a:tableStyleId>{57D9F544-843A-48D5-874C-1DD46F37ADF7}</a:tableStyleId>
              </a:tblPr>
              <a:tblGrid>
                <a:gridCol w="1123825"/>
                <a:gridCol w="6115175"/>
              </a:tblGrid>
              <a:tr h="381000">
                <a:tc>
                  <a:txBody>
                    <a:bodyPr/>
                    <a:lstStyle/>
                    <a:p>
                      <a:pPr indent="0" lvl="0" marL="0" rtl="0" algn="l">
                        <a:spcBef>
                          <a:spcPts val="0"/>
                        </a:spcBef>
                        <a:spcAft>
                          <a:spcPts val="0"/>
                        </a:spcAft>
                        <a:buNone/>
                      </a:pPr>
                      <a:r>
                        <a:rPr b="1" lang="en"/>
                        <a:t>Method</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381000">
                <a:tc>
                  <a:txBody>
                    <a:bodyPr/>
                    <a:lstStyle/>
                    <a:p>
                      <a:pPr indent="0" lvl="0" marL="0" rtl="0" algn="l">
                        <a:spcBef>
                          <a:spcPts val="0"/>
                        </a:spcBef>
                        <a:spcAft>
                          <a:spcPts val="0"/>
                        </a:spcAft>
                        <a:buNone/>
                      </a:pPr>
                      <a:r>
                        <a:rPr lang="en"/>
                        <a:t>clear()</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Removes all the </a:t>
                      </a:r>
                      <a:r>
                        <a:rPr lang="en">
                          <a:solidFill>
                            <a:schemeClr val="dk1"/>
                          </a:solidFill>
                          <a:highlight>
                            <a:srgbClr val="FFFFFF"/>
                          </a:highlight>
                        </a:rPr>
                        <a:t>item</a:t>
                      </a:r>
                      <a:r>
                        <a:rPr lang="en">
                          <a:solidFill>
                            <a:schemeClr val="dk1"/>
                          </a:solidFill>
                          <a:highlight>
                            <a:srgbClr val="FFFFFF"/>
                          </a:highlight>
                        </a:rPr>
                        <a:t>s from the list</a:t>
                      </a:r>
                      <a:endParaRPr/>
                    </a:p>
                  </a:txBody>
                  <a:tcPr marT="91425" marB="91425" marR="91425" marL="91425"/>
                </a:tc>
              </a:tr>
              <a:tr h="381000">
                <a:tc>
                  <a:txBody>
                    <a:bodyPr/>
                    <a:lstStyle/>
                    <a:p>
                      <a:pPr indent="0" lvl="0" marL="0" rtl="0" algn="l">
                        <a:spcBef>
                          <a:spcPts val="0"/>
                        </a:spcBef>
                        <a:spcAft>
                          <a:spcPts val="0"/>
                        </a:spcAft>
                        <a:buNone/>
                      </a:pPr>
                      <a:r>
                        <a:rPr lang="en"/>
                        <a:t>count()</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Returns the number of </a:t>
                      </a:r>
                      <a:r>
                        <a:rPr lang="en">
                          <a:solidFill>
                            <a:schemeClr val="dk1"/>
                          </a:solidFill>
                          <a:highlight>
                            <a:srgbClr val="FFFFFF"/>
                          </a:highlight>
                        </a:rPr>
                        <a:t>item</a:t>
                      </a:r>
                      <a:r>
                        <a:rPr lang="en">
                          <a:solidFill>
                            <a:schemeClr val="dk1"/>
                          </a:solidFill>
                          <a:highlight>
                            <a:srgbClr val="FFFFFF"/>
                          </a:highlight>
                        </a:rPr>
                        <a:t>s with the specified value</a:t>
                      </a:r>
                      <a:endParaRPr/>
                    </a:p>
                  </a:txBody>
                  <a:tcPr marT="91425" marB="91425" marR="91425" marL="91425"/>
                </a:tc>
              </a:tr>
              <a:tr h="381000">
                <a:tc>
                  <a:txBody>
                    <a:bodyPr/>
                    <a:lstStyle/>
                    <a:p>
                      <a:pPr indent="0" lvl="0" marL="0" rtl="0" algn="l">
                        <a:spcBef>
                          <a:spcPts val="0"/>
                        </a:spcBef>
                        <a:spcAft>
                          <a:spcPts val="0"/>
                        </a:spcAft>
                        <a:buNone/>
                      </a:pPr>
                      <a:r>
                        <a:rPr lang="en"/>
                        <a:t>extend()</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Add the </a:t>
                      </a:r>
                      <a:r>
                        <a:rPr lang="en">
                          <a:solidFill>
                            <a:schemeClr val="dk1"/>
                          </a:solidFill>
                          <a:highlight>
                            <a:srgbClr val="F1F1F1"/>
                          </a:highlight>
                        </a:rPr>
                        <a:t>item</a:t>
                      </a:r>
                      <a:r>
                        <a:rPr lang="en">
                          <a:solidFill>
                            <a:schemeClr val="dk1"/>
                          </a:solidFill>
                          <a:highlight>
                            <a:srgbClr val="F1F1F1"/>
                          </a:highlight>
                        </a:rPr>
                        <a:t>s of a list (or any iterable), to the end of the current list</a:t>
                      </a:r>
                      <a:endParaRPr/>
                    </a:p>
                  </a:txBody>
                  <a:tcPr marT="91425" marB="91425" marR="91425" marL="91425"/>
                </a:tc>
              </a:tr>
              <a:tr h="381000">
                <a:tc>
                  <a:txBody>
                    <a:bodyPr/>
                    <a:lstStyle/>
                    <a:p>
                      <a:pPr indent="0" lvl="0" marL="0" rtl="0" algn="l">
                        <a:spcBef>
                          <a:spcPts val="0"/>
                        </a:spcBef>
                        <a:spcAft>
                          <a:spcPts val="0"/>
                        </a:spcAft>
                        <a:buNone/>
                      </a:pPr>
                      <a:r>
                        <a:rPr lang="en"/>
                        <a:t>index()</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Returns the index of the first </a:t>
                      </a:r>
                      <a:r>
                        <a:rPr lang="en">
                          <a:solidFill>
                            <a:schemeClr val="dk1"/>
                          </a:solidFill>
                          <a:highlight>
                            <a:srgbClr val="FFFFFF"/>
                          </a:highlight>
                        </a:rPr>
                        <a:t>item</a:t>
                      </a:r>
                      <a:r>
                        <a:rPr lang="en">
                          <a:solidFill>
                            <a:schemeClr val="dk1"/>
                          </a:solidFill>
                          <a:highlight>
                            <a:srgbClr val="FFFFFF"/>
                          </a:highlight>
                        </a:rPr>
                        <a:t> with the specified value</a:t>
                      </a:r>
                      <a:endParaRPr/>
                    </a:p>
                  </a:txBody>
                  <a:tcPr marT="91425" marB="91425" marR="91425" marL="91425"/>
                </a:tc>
              </a:tr>
              <a:tr h="381000">
                <a:tc>
                  <a:txBody>
                    <a:bodyPr/>
                    <a:lstStyle/>
                    <a:p>
                      <a:pPr indent="0" lvl="0" marL="0" rtl="0" algn="l">
                        <a:spcBef>
                          <a:spcPts val="0"/>
                        </a:spcBef>
                        <a:spcAft>
                          <a:spcPts val="0"/>
                        </a:spcAft>
                        <a:buNone/>
                      </a:pPr>
                      <a:r>
                        <a:rPr lang="en"/>
                        <a:t>remove()</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Removes the item with the specified value</a:t>
                      </a:r>
                      <a:endParaRPr/>
                    </a:p>
                  </a:txBody>
                  <a:tcPr marT="91425" marB="91425" marR="91425" marL="91425"/>
                </a:tc>
              </a:tr>
              <a:tr h="381000">
                <a:tc>
                  <a:txBody>
                    <a:bodyPr/>
                    <a:lstStyle/>
                    <a:p>
                      <a:pPr indent="0" lvl="0" marL="0" rtl="0" algn="l">
                        <a:spcBef>
                          <a:spcPts val="0"/>
                        </a:spcBef>
                        <a:spcAft>
                          <a:spcPts val="0"/>
                        </a:spcAft>
                        <a:buNone/>
                      </a:pPr>
                      <a:r>
                        <a:rPr lang="en"/>
                        <a:t>append()</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Adds an </a:t>
                      </a:r>
                      <a:r>
                        <a:rPr lang="en">
                          <a:solidFill>
                            <a:schemeClr val="dk1"/>
                          </a:solidFill>
                          <a:highlight>
                            <a:srgbClr val="F1F1F1"/>
                          </a:highlight>
                        </a:rPr>
                        <a:t>item</a:t>
                      </a:r>
                      <a:r>
                        <a:rPr lang="en">
                          <a:solidFill>
                            <a:schemeClr val="dk1"/>
                          </a:solidFill>
                          <a:highlight>
                            <a:srgbClr val="F1F1F1"/>
                          </a:highlight>
                        </a:rPr>
                        <a:t> at the end of the list</a:t>
                      </a:r>
                      <a:endParaRPr/>
                    </a:p>
                  </a:txBody>
                  <a:tcPr marT="91425" marB="91425" marR="91425" marL="91425"/>
                </a:tc>
              </a:tr>
              <a:tr h="381000">
                <a:tc>
                  <a:txBody>
                    <a:bodyPr/>
                    <a:lstStyle/>
                    <a:p>
                      <a:pPr indent="0" lvl="0" marL="0" rtl="0" algn="l">
                        <a:spcBef>
                          <a:spcPts val="0"/>
                        </a:spcBef>
                        <a:spcAft>
                          <a:spcPts val="0"/>
                        </a:spcAft>
                        <a:buNone/>
                      </a:pPr>
                      <a:r>
                        <a:rPr lang="en"/>
                        <a:t>copy()</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Returns a copy of the list</a:t>
                      </a:r>
                      <a:endParaRPr/>
                    </a:p>
                  </a:txBody>
                  <a:tcPr marT="91425" marB="91425" marR="91425" marL="91425"/>
                </a:tc>
              </a:tr>
              <a:tr h="381000">
                <a:tc>
                  <a:txBody>
                    <a:bodyPr/>
                    <a:lstStyle/>
                    <a:p>
                      <a:pPr indent="0" lvl="0" marL="0" rtl="0" algn="l">
                        <a:spcBef>
                          <a:spcPts val="0"/>
                        </a:spcBef>
                        <a:spcAft>
                          <a:spcPts val="0"/>
                        </a:spcAft>
                        <a:buNone/>
                      </a:pPr>
                      <a:r>
                        <a:rPr lang="en"/>
                        <a:t>insert()</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Adds an </a:t>
                      </a:r>
                      <a:r>
                        <a:rPr lang="en">
                          <a:solidFill>
                            <a:schemeClr val="dk1"/>
                          </a:solidFill>
                          <a:highlight>
                            <a:srgbClr val="F1F1F1"/>
                          </a:highlight>
                        </a:rPr>
                        <a:t>item</a:t>
                      </a:r>
                      <a:r>
                        <a:rPr lang="en">
                          <a:solidFill>
                            <a:schemeClr val="dk1"/>
                          </a:solidFill>
                          <a:highlight>
                            <a:srgbClr val="F1F1F1"/>
                          </a:highlight>
                        </a:rPr>
                        <a:t> at the specified position</a:t>
                      </a:r>
                      <a:endParaRPr/>
                    </a:p>
                  </a:txBody>
                  <a:tcPr marT="91425" marB="91425" marR="91425" marL="91425"/>
                </a:tc>
              </a:tr>
              <a:tr h="381000">
                <a:tc>
                  <a:txBody>
                    <a:bodyPr/>
                    <a:lstStyle/>
                    <a:p>
                      <a:pPr indent="0" lvl="0" marL="0" rtl="0" algn="l">
                        <a:spcBef>
                          <a:spcPts val="0"/>
                        </a:spcBef>
                        <a:spcAft>
                          <a:spcPts val="0"/>
                        </a:spcAft>
                        <a:buNone/>
                      </a:pPr>
                      <a:r>
                        <a:rPr lang="en"/>
                        <a:t>sort()</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Sorts the list</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(contd.)</a:t>
            </a:r>
            <a:endParaRPr/>
          </a:p>
        </p:txBody>
      </p:sp>
      <p:sp>
        <p:nvSpPr>
          <p:cNvPr id="207" name="Google Shape;207;p36"/>
          <p:cNvSpPr txBox="1"/>
          <p:nvPr>
            <p:ph idx="1" type="body"/>
          </p:nvPr>
        </p:nvSpPr>
        <p:spPr>
          <a:xfrm>
            <a:off x="311700" y="129895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List methods</a:t>
            </a:r>
            <a:endParaRPr/>
          </a:p>
        </p:txBody>
      </p:sp>
      <p:graphicFrame>
        <p:nvGraphicFramePr>
          <p:cNvPr id="208" name="Google Shape;208;p36"/>
          <p:cNvGraphicFramePr/>
          <p:nvPr/>
        </p:nvGraphicFramePr>
        <p:xfrm>
          <a:off x="383300" y="1765000"/>
          <a:ext cx="3000000" cy="3000000"/>
        </p:xfrm>
        <a:graphic>
          <a:graphicData uri="http://schemas.openxmlformats.org/drawingml/2006/table">
            <a:tbl>
              <a:tblPr>
                <a:noFill/>
                <a:tableStyleId>{57D9F544-843A-48D5-874C-1DD46F37ADF7}</a:tableStyleId>
              </a:tblPr>
              <a:tblGrid>
                <a:gridCol w="1021525"/>
                <a:gridCol w="6217475"/>
              </a:tblGrid>
              <a:tr h="381000">
                <a:tc>
                  <a:txBody>
                    <a:bodyPr/>
                    <a:lstStyle/>
                    <a:p>
                      <a:pPr indent="0" lvl="0" marL="0" rtl="0" algn="l">
                        <a:spcBef>
                          <a:spcPts val="0"/>
                        </a:spcBef>
                        <a:spcAft>
                          <a:spcPts val="0"/>
                        </a:spcAft>
                        <a:buNone/>
                      </a:pPr>
                      <a:r>
                        <a:rPr b="1" lang="en"/>
                        <a:t>Method</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381000">
                <a:tc>
                  <a:txBody>
                    <a:bodyPr/>
                    <a:lstStyle/>
                    <a:p>
                      <a:pPr indent="0" lvl="0" marL="0" rtl="0" algn="l">
                        <a:spcBef>
                          <a:spcPts val="0"/>
                        </a:spcBef>
                        <a:spcAft>
                          <a:spcPts val="0"/>
                        </a:spcAft>
                        <a:buNone/>
                      </a:pPr>
                      <a:r>
                        <a:rPr lang="en"/>
                        <a:t>pop()</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Removes the </a:t>
                      </a:r>
                      <a:r>
                        <a:rPr lang="en">
                          <a:solidFill>
                            <a:schemeClr val="dk1"/>
                          </a:solidFill>
                          <a:highlight>
                            <a:srgbClr val="FFFFFF"/>
                          </a:highlight>
                        </a:rPr>
                        <a:t>item</a:t>
                      </a:r>
                      <a:r>
                        <a:rPr lang="en">
                          <a:solidFill>
                            <a:schemeClr val="dk1"/>
                          </a:solidFill>
                          <a:highlight>
                            <a:srgbClr val="FFFFFF"/>
                          </a:highlight>
                        </a:rPr>
                        <a:t> at the specified position</a:t>
                      </a:r>
                      <a:endParaRPr/>
                    </a:p>
                  </a:txBody>
                  <a:tcPr marT="91425" marB="91425" marR="91425" marL="91425"/>
                </a:tc>
              </a:tr>
              <a:tr h="381000">
                <a:tc>
                  <a:txBody>
                    <a:bodyPr/>
                    <a:lstStyle/>
                    <a:p>
                      <a:pPr indent="0" lvl="0" marL="0" rtl="0" algn="l">
                        <a:spcBef>
                          <a:spcPts val="0"/>
                        </a:spcBef>
                        <a:spcAft>
                          <a:spcPts val="0"/>
                        </a:spcAft>
                        <a:buNone/>
                      </a:pPr>
                      <a:r>
                        <a:rPr lang="en"/>
                        <a:t>reverse()</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Reverses the order of the list</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Tuple (contd.)	</a:t>
            </a:r>
            <a:endParaRPr/>
          </a:p>
        </p:txBody>
      </p:sp>
      <p:sp>
        <p:nvSpPr>
          <p:cNvPr id="214" name="Google Shape;214;p3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items in a tuple can be accessed by either indexing or slicing. Recall, the items in tuple are not changeable.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Two tuples can be combined using the + operator.</a:t>
            </a:r>
            <a:br>
              <a:rPr lang="en"/>
            </a:br>
            <a:r>
              <a:rPr lang="en"/>
              <a:t>E.g first_tuple = (False, “True”, 100)</a:t>
            </a:r>
            <a:br>
              <a:rPr lang="en"/>
            </a:br>
            <a:r>
              <a:rPr lang="en"/>
              <a:t>	second_tuple = (1, 4, 9)</a:t>
            </a:r>
            <a:br>
              <a:rPr lang="en"/>
            </a:br>
            <a:r>
              <a:rPr lang="en"/>
              <a:t>	full_tuple = first_tuple + second_tuple</a:t>
            </a:r>
            <a:br>
              <a:rPr lang="en"/>
            </a:br>
            <a:r>
              <a:rPr lang="en"/>
              <a:t>       print(full_tuple)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Tuple (contd.)</a:t>
            </a:r>
            <a:endParaRPr/>
          </a:p>
        </p:txBody>
      </p:sp>
      <p:sp>
        <p:nvSpPr>
          <p:cNvPr id="220" name="Google Shape;220;p3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Tuple methods</a:t>
            </a:r>
            <a:endParaRPr/>
          </a:p>
        </p:txBody>
      </p:sp>
      <p:graphicFrame>
        <p:nvGraphicFramePr>
          <p:cNvPr id="221" name="Google Shape;221;p38"/>
          <p:cNvGraphicFramePr/>
          <p:nvPr/>
        </p:nvGraphicFramePr>
        <p:xfrm>
          <a:off x="393525" y="1870750"/>
          <a:ext cx="3000000" cy="3000000"/>
        </p:xfrm>
        <a:graphic>
          <a:graphicData uri="http://schemas.openxmlformats.org/drawingml/2006/table">
            <a:tbl>
              <a:tblPr>
                <a:noFill/>
                <a:tableStyleId>{57D9F544-843A-48D5-874C-1DD46F37ADF7}</a:tableStyleId>
              </a:tblPr>
              <a:tblGrid>
                <a:gridCol w="939700"/>
                <a:gridCol w="6299300"/>
              </a:tblGrid>
              <a:tr h="381000">
                <a:tc>
                  <a:txBody>
                    <a:bodyPr/>
                    <a:lstStyle/>
                    <a:p>
                      <a:pPr indent="0" lvl="0" marL="0" rtl="0" algn="l">
                        <a:spcBef>
                          <a:spcPts val="0"/>
                        </a:spcBef>
                        <a:spcAft>
                          <a:spcPts val="0"/>
                        </a:spcAft>
                        <a:buNone/>
                      </a:pPr>
                      <a:r>
                        <a:rPr b="1" lang="en"/>
                        <a:t>Method</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381000">
                <a:tc>
                  <a:txBody>
                    <a:bodyPr/>
                    <a:lstStyle/>
                    <a:p>
                      <a:pPr indent="0" lvl="0" marL="0" rtl="0" algn="l">
                        <a:spcBef>
                          <a:spcPts val="0"/>
                        </a:spcBef>
                        <a:spcAft>
                          <a:spcPts val="0"/>
                        </a:spcAft>
                        <a:buNone/>
                      </a:pPr>
                      <a:r>
                        <a:rPr lang="en"/>
                        <a:t>index()</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Searches the tuple for a specified value and returns the position of where it was found</a:t>
                      </a:r>
                      <a:endParaRPr/>
                    </a:p>
                  </a:txBody>
                  <a:tcPr marT="91425" marB="91425" marR="91425" marL="91425"/>
                </a:tc>
              </a:tr>
              <a:tr h="381000">
                <a:tc>
                  <a:txBody>
                    <a:bodyPr/>
                    <a:lstStyle/>
                    <a:p>
                      <a:pPr indent="0" lvl="0" marL="0" rtl="0" algn="l">
                        <a:spcBef>
                          <a:spcPts val="0"/>
                        </a:spcBef>
                        <a:spcAft>
                          <a:spcPts val="0"/>
                        </a:spcAft>
                        <a:buNone/>
                      </a:pPr>
                      <a:r>
                        <a:rPr lang="en"/>
                        <a:t>count()</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Returns the number of times a specified value occurs in a tuple</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a:t>
            </a:r>
            <a:endParaRPr/>
          </a:p>
        </p:txBody>
      </p:sp>
      <p:sp>
        <p:nvSpPr>
          <p:cNvPr id="227" name="Google Shape;227;p39"/>
          <p:cNvSpPr txBox="1"/>
          <p:nvPr>
            <p:ph idx="1" type="body"/>
          </p:nvPr>
        </p:nvSpPr>
        <p:spPr>
          <a:xfrm>
            <a:off x="311688" y="442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Set methods</a:t>
            </a:r>
            <a:endParaRPr/>
          </a:p>
        </p:txBody>
      </p:sp>
      <p:graphicFrame>
        <p:nvGraphicFramePr>
          <p:cNvPr id="228" name="Google Shape;228;p39"/>
          <p:cNvGraphicFramePr/>
          <p:nvPr/>
        </p:nvGraphicFramePr>
        <p:xfrm>
          <a:off x="387850" y="847675"/>
          <a:ext cx="3000000" cy="3000000"/>
        </p:xfrm>
        <a:graphic>
          <a:graphicData uri="http://schemas.openxmlformats.org/drawingml/2006/table">
            <a:tbl>
              <a:tblPr>
                <a:noFill/>
                <a:tableStyleId>{57D9F544-843A-48D5-874C-1DD46F37ADF7}</a:tableStyleId>
              </a:tblPr>
              <a:tblGrid>
                <a:gridCol w="2332875"/>
                <a:gridCol w="6035400"/>
              </a:tblGrid>
              <a:tr h="396200">
                <a:tc>
                  <a:txBody>
                    <a:bodyPr/>
                    <a:lstStyle/>
                    <a:p>
                      <a:pPr indent="0" lvl="0" marL="0" rtl="0" algn="l">
                        <a:spcBef>
                          <a:spcPts val="0"/>
                        </a:spcBef>
                        <a:spcAft>
                          <a:spcPts val="0"/>
                        </a:spcAft>
                        <a:buNone/>
                      </a:pPr>
                      <a:r>
                        <a:rPr b="1" lang="en"/>
                        <a:t>Method</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396200">
                <a:tc>
                  <a:txBody>
                    <a:bodyPr/>
                    <a:lstStyle/>
                    <a:p>
                      <a:pPr indent="0" lvl="0" marL="0" rtl="0" algn="l">
                        <a:spcBef>
                          <a:spcPts val="0"/>
                        </a:spcBef>
                        <a:spcAft>
                          <a:spcPts val="0"/>
                        </a:spcAft>
                        <a:buNone/>
                      </a:pPr>
                      <a:r>
                        <a:rPr lang="en"/>
                        <a:t>discard()</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Removes the specified item</a:t>
                      </a:r>
                      <a:endParaRPr/>
                    </a:p>
                  </a:txBody>
                  <a:tcPr marT="91425" marB="91425" marR="91425" marL="91425"/>
                </a:tc>
              </a:tr>
              <a:tr h="396200">
                <a:tc>
                  <a:txBody>
                    <a:bodyPr/>
                    <a:lstStyle/>
                    <a:p>
                      <a:pPr indent="0" lvl="0" marL="0" rtl="0" algn="l">
                        <a:spcBef>
                          <a:spcPts val="0"/>
                        </a:spcBef>
                        <a:spcAft>
                          <a:spcPts val="0"/>
                        </a:spcAft>
                        <a:buNone/>
                      </a:pPr>
                      <a:r>
                        <a:rPr lang="en"/>
                        <a:t>add()</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Adds an </a:t>
                      </a:r>
                      <a:r>
                        <a:rPr lang="en">
                          <a:solidFill>
                            <a:schemeClr val="dk1"/>
                          </a:solidFill>
                          <a:highlight>
                            <a:srgbClr val="F1F1F1"/>
                          </a:highlight>
                        </a:rPr>
                        <a:t>item</a:t>
                      </a:r>
                      <a:r>
                        <a:rPr lang="en">
                          <a:solidFill>
                            <a:schemeClr val="dk1"/>
                          </a:solidFill>
                          <a:highlight>
                            <a:srgbClr val="F1F1F1"/>
                          </a:highlight>
                        </a:rPr>
                        <a:t> to the set</a:t>
                      </a:r>
                      <a:endParaRPr/>
                    </a:p>
                  </a:txBody>
                  <a:tcPr marT="91425" marB="91425" marR="91425" marL="91425"/>
                </a:tc>
              </a:tr>
              <a:tr h="396200">
                <a:tc>
                  <a:txBody>
                    <a:bodyPr/>
                    <a:lstStyle/>
                    <a:p>
                      <a:pPr indent="0" lvl="0" marL="0" rtl="0" algn="l">
                        <a:spcBef>
                          <a:spcPts val="0"/>
                        </a:spcBef>
                        <a:spcAft>
                          <a:spcPts val="0"/>
                        </a:spcAft>
                        <a:buNone/>
                      </a:pPr>
                      <a:r>
                        <a:rPr lang="en"/>
                        <a:t>clear()</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Removes all the </a:t>
                      </a:r>
                      <a:r>
                        <a:rPr lang="en">
                          <a:solidFill>
                            <a:schemeClr val="dk1"/>
                          </a:solidFill>
                          <a:highlight>
                            <a:srgbClr val="FFFFFF"/>
                          </a:highlight>
                        </a:rPr>
                        <a:t>item</a:t>
                      </a:r>
                      <a:r>
                        <a:rPr lang="en">
                          <a:solidFill>
                            <a:schemeClr val="dk1"/>
                          </a:solidFill>
                          <a:highlight>
                            <a:srgbClr val="FFFFFF"/>
                          </a:highlight>
                        </a:rPr>
                        <a:t>s from the set</a:t>
                      </a:r>
                      <a:endParaRPr/>
                    </a:p>
                  </a:txBody>
                  <a:tcPr marT="91425" marB="91425" marR="91425" marL="91425"/>
                </a:tc>
              </a:tr>
              <a:tr h="396200">
                <a:tc>
                  <a:txBody>
                    <a:bodyPr/>
                    <a:lstStyle/>
                    <a:p>
                      <a:pPr indent="0" lvl="0" marL="0" rtl="0" algn="l">
                        <a:spcBef>
                          <a:spcPts val="0"/>
                        </a:spcBef>
                        <a:spcAft>
                          <a:spcPts val="0"/>
                        </a:spcAft>
                        <a:buNone/>
                      </a:pPr>
                      <a:r>
                        <a:rPr lang="en"/>
                        <a:t>union()</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 a set containing the union of sets</a:t>
                      </a:r>
                      <a:endParaRPr/>
                    </a:p>
                  </a:txBody>
                  <a:tcPr marT="91425" marB="91425" marR="91425" marL="91425"/>
                </a:tc>
              </a:tr>
              <a:tr h="396200">
                <a:tc>
                  <a:txBody>
                    <a:bodyPr/>
                    <a:lstStyle/>
                    <a:p>
                      <a:pPr indent="0" lvl="0" marL="0" rtl="0" algn="l">
                        <a:spcBef>
                          <a:spcPts val="0"/>
                        </a:spcBef>
                        <a:spcAft>
                          <a:spcPts val="0"/>
                        </a:spcAft>
                        <a:buNone/>
                      </a:pPr>
                      <a:r>
                        <a:rPr lang="en"/>
                        <a:t>update()</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Update the set with the union of this set and others</a:t>
                      </a:r>
                      <a:endParaRPr/>
                    </a:p>
                  </a:txBody>
                  <a:tcPr marT="91425" marB="91425" marR="91425" marL="91425"/>
                </a:tc>
              </a:tr>
              <a:tr h="396200">
                <a:tc>
                  <a:txBody>
                    <a:bodyPr/>
                    <a:lstStyle/>
                    <a:p>
                      <a:pPr indent="0" lvl="0" marL="0" rtl="0" algn="l">
                        <a:spcBef>
                          <a:spcPts val="0"/>
                        </a:spcBef>
                        <a:spcAft>
                          <a:spcPts val="0"/>
                        </a:spcAft>
                        <a:buNone/>
                      </a:pPr>
                      <a:r>
                        <a:rPr lang="en"/>
                        <a:t>copy()</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Returns a copy of the set</a:t>
                      </a:r>
                      <a:endParaRPr/>
                    </a:p>
                  </a:txBody>
                  <a:tcPr marT="91425" marB="91425" marR="91425" marL="91425"/>
                </a:tc>
              </a:tr>
              <a:tr h="396200">
                <a:tc>
                  <a:txBody>
                    <a:bodyPr/>
                    <a:lstStyle/>
                    <a:p>
                      <a:pPr indent="0" lvl="0" marL="0" rtl="0" algn="l">
                        <a:spcBef>
                          <a:spcPts val="0"/>
                        </a:spcBef>
                        <a:spcAft>
                          <a:spcPts val="0"/>
                        </a:spcAft>
                        <a:buNone/>
                      </a:pPr>
                      <a:r>
                        <a:rPr lang="en"/>
                        <a:t>remove()</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Removes the specified </a:t>
                      </a:r>
                      <a:r>
                        <a:rPr lang="en">
                          <a:solidFill>
                            <a:schemeClr val="dk1"/>
                          </a:solidFill>
                          <a:highlight>
                            <a:srgbClr val="F1F1F1"/>
                          </a:highlight>
                        </a:rPr>
                        <a:t>item</a:t>
                      </a:r>
                      <a:endParaRPr/>
                    </a:p>
                  </a:txBody>
                  <a:tcPr marT="91425" marB="91425" marR="91425" marL="91425"/>
                </a:tc>
              </a:tr>
              <a:tr h="396200">
                <a:tc>
                  <a:txBody>
                    <a:bodyPr/>
                    <a:lstStyle/>
                    <a:p>
                      <a:pPr indent="0" lvl="0" marL="0" rtl="0" algn="l">
                        <a:spcBef>
                          <a:spcPts val="0"/>
                        </a:spcBef>
                        <a:spcAft>
                          <a:spcPts val="0"/>
                        </a:spcAft>
                        <a:buNone/>
                      </a:pPr>
                      <a:r>
                        <a:rPr lang="en"/>
                        <a:t>difference()</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Returns a set containing the difference between two or more sets</a:t>
                      </a:r>
                      <a:endParaRPr/>
                    </a:p>
                  </a:txBody>
                  <a:tcPr marT="91425" marB="91425" marR="91425" marL="91425"/>
                </a:tc>
              </a:tr>
              <a:tr h="533375">
                <a:tc>
                  <a:txBody>
                    <a:bodyPr/>
                    <a:lstStyle/>
                    <a:p>
                      <a:pPr indent="0" lvl="0" marL="0" rtl="0" algn="l">
                        <a:spcBef>
                          <a:spcPts val="0"/>
                        </a:spcBef>
                        <a:spcAft>
                          <a:spcPts val="0"/>
                        </a:spcAft>
                        <a:buNone/>
                      </a:pPr>
                      <a:r>
                        <a:rPr lang="en"/>
                        <a:t>difference_update()</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Removes the items in this set that are also included in another, specified set</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231650" y="1177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(contd.)</a:t>
            </a:r>
            <a:endParaRPr/>
          </a:p>
        </p:txBody>
      </p:sp>
      <p:sp>
        <p:nvSpPr>
          <p:cNvPr id="234" name="Google Shape;234;p40"/>
          <p:cNvSpPr txBox="1"/>
          <p:nvPr>
            <p:ph idx="1" type="body"/>
          </p:nvPr>
        </p:nvSpPr>
        <p:spPr>
          <a:xfrm>
            <a:off x="231650" y="638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Set methods</a:t>
            </a:r>
            <a:endParaRPr/>
          </a:p>
        </p:txBody>
      </p:sp>
      <p:graphicFrame>
        <p:nvGraphicFramePr>
          <p:cNvPr id="235" name="Google Shape;235;p40"/>
          <p:cNvGraphicFramePr/>
          <p:nvPr/>
        </p:nvGraphicFramePr>
        <p:xfrm>
          <a:off x="270775" y="1019625"/>
          <a:ext cx="3000000" cy="3000000"/>
        </p:xfrm>
        <a:graphic>
          <a:graphicData uri="http://schemas.openxmlformats.org/drawingml/2006/table">
            <a:tbl>
              <a:tblPr>
                <a:noFill/>
                <a:tableStyleId>{57D9F544-843A-48D5-874C-1DD46F37ADF7}</a:tableStyleId>
              </a:tblPr>
              <a:tblGrid>
                <a:gridCol w="2637575"/>
                <a:gridCol w="5804775"/>
              </a:tblGrid>
              <a:tr h="381000">
                <a:tc>
                  <a:txBody>
                    <a:bodyPr/>
                    <a:lstStyle/>
                    <a:p>
                      <a:pPr indent="0" lvl="0" marL="0" rtl="0" algn="l">
                        <a:spcBef>
                          <a:spcPts val="0"/>
                        </a:spcBef>
                        <a:spcAft>
                          <a:spcPts val="0"/>
                        </a:spcAft>
                        <a:buNone/>
                      </a:pPr>
                      <a:r>
                        <a:rPr b="1" lang="en"/>
                        <a:t>Method</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381000">
                <a:tc>
                  <a:txBody>
                    <a:bodyPr/>
                    <a:lstStyle/>
                    <a:p>
                      <a:pPr indent="0" lvl="0" marL="0" rtl="0" algn="l">
                        <a:spcBef>
                          <a:spcPts val="0"/>
                        </a:spcBef>
                        <a:spcAft>
                          <a:spcPts val="0"/>
                        </a:spcAft>
                        <a:buNone/>
                      </a:pPr>
                      <a:r>
                        <a:rPr lang="en"/>
                        <a:t>intersection()</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Returns a set, that is the intersection of two other sets</a:t>
                      </a:r>
                      <a:endParaRPr/>
                    </a:p>
                  </a:txBody>
                  <a:tcPr marT="91425" marB="91425" marR="91425" marL="91425"/>
                </a:tc>
              </a:tr>
              <a:tr h="381000">
                <a:tc>
                  <a:txBody>
                    <a:bodyPr/>
                    <a:lstStyle/>
                    <a:p>
                      <a:pPr indent="0" lvl="0" marL="0" rtl="0" algn="l">
                        <a:spcBef>
                          <a:spcPts val="0"/>
                        </a:spcBef>
                        <a:spcAft>
                          <a:spcPts val="0"/>
                        </a:spcAft>
                        <a:buNone/>
                      </a:pPr>
                      <a:r>
                        <a:rPr lang="en"/>
                        <a:t>intersection_update()</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Removes the items in this set that are not present in other, specified set(s)</a:t>
                      </a:r>
                      <a:endParaRPr/>
                    </a:p>
                  </a:txBody>
                  <a:tcPr marT="91425" marB="91425" marR="91425" marL="91425"/>
                </a:tc>
              </a:tr>
              <a:tr h="381000">
                <a:tc>
                  <a:txBody>
                    <a:bodyPr/>
                    <a:lstStyle/>
                    <a:p>
                      <a:pPr indent="0" lvl="0" marL="0" rtl="0" algn="l">
                        <a:spcBef>
                          <a:spcPts val="0"/>
                        </a:spcBef>
                        <a:spcAft>
                          <a:spcPts val="0"/>
                        </a:spcAft>
                        <a:buNone/>
                      </a:pPr>
                      <a:r>
                        <a:rPr lang="en"/>
                        <a:t>isdisjoint()</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Returns whether two sets have a intersection or not</a:t>
                      </a:r>
                      <a:endParaRPr/>
                    </a:p>
                  </a:txBody>
                  <a:tcPr marT="91425" marB="91425" marR="91425" marL="91425"/>
                </a:tc>
              </a:tr>
              <a:tr h="381000">
                <a:tc>
                  <a:txBody>
                    <a:bodyPr/>
                    <a:lstStyle/>
                    <a:p>
                      <a:pPr indent="0" lvl="0" marL="0" rtl="0" algn="l">
                        <a:spcBef>
                          <a:spcPts val="0"/>
                        </a:spcBef>
                        <a:spcAft>
                          <a:spcPts val="0"/>
                        </a:spcAft>
                        <a:buNone/>
                      </a:pPr>
                      <a:r>
                        <a:rPr lang="en"/>
                        <a:t>issubset()</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Returns whether another set contains this set or not</a:t>
                      </a:r>
                      <a:endParaRPr/>
                    </a:p>
                  </a:txBody>
                  <a:tcPr marT="91425" marB="91425" marR="91425" marL="91425"/>
                </a:tc>
              </a:tr>
              <a:tr h="381000">
                <a:tc>
                  <a:txBody>
                    <a:bodyPr/>
                    <a:lstStyle/>
                    <a:p>
                      <a:pPr indent="0" lvl="0" marL="0" rtl="0" algn="l">
                        <a:spcBef>
                          <a:spcPts val="0"/>
                        </a:spcBef>
                        <a:spcAft>
                          <a:spcPts val="0"/>
                        </a:spcAft>
                        <a:buNone/>
                      </a:pPr>
                      <a:r>
                        <a:rPr lang="en"/>
                        <a:t>issuperset()</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Returns whether this set contains another set or not</a:t>
                      </a:r>
                      <a:endParaRPr/>
                    </a:p>
                  </a:txBody>
                  <a:tcPr marT="91425" marB="91425" marR="91425" marL="91425"/>
                </a:tc>
              </a:tr>
              <a:tr h="381000">
                <a:tc>
                  <a:txBody>
                    <a:bodyPr/>
                    <a:lstStyle/>
                    <a:p>
                      <a:pPr indent="0" lvl="0" marL="0" rtl="0" algn="l">
                        <a:spcBef>
                          <a:spcPts val="0"/>
                        </a:spcBef>
                        <a:spcAft>
                          <a:spcPts val="0"/>
                        </a:spcAft>
                        <a:buNone/>
                      </a:pPr>
                      <a:r>
                        <a:rPr lang="en"/>
                        <a:t>symmetric_difference()</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Returns a set with the symmetric differences of two sets</a:t>
                      </a:r>
                      <a:endParaRPr>
                        <a:solidFill>
                          <a:schemeClr val="dk1"/>
                        </a:solidFill>
                        <a:highlight>
                          <a:srgbClr val="F1F1F1"/>
                        </a:highlight>
                      </a:endParaRPr>
                    </a:p>
                  </a:txBody>
                  <a:tcPr marT="91425" marB="91425" marR="91425" marL="91425"/>
                </a:tc>
              </a:tr>
              <a:tr h="381000">
                <a:tc>
                  <a:txBody>
                    <a:bodyPr/>
                    <a:lstStyle/>
                    <a:p>
                      <a:pPr indent="0" lvl="0" marL="0" rtl="0" algn="l">
                        <a:spcBef>
                          <a:spcPts val="0"/>
                        </a:spcBef>
                        <a:spcAft>
                          <a:spcPts val="0"/>
                        </a:spcAft>
                        <a:buNone/>
                      </a:pPr>
                      <a:r>
                        <a:rPr lang="en"/>
                        <a:t>symmetric_difference_update()</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Inserts the symmetric differences from this set and another</a:t>
                      </a:r>
                      <a:endParaRPr>
                        <a:solidFill>
                          <a:schemeClr val="dk1"/>
                        </a:solidFill>
                        <a:highlight>
                          <a:srgbClr val="F1F1F1"/>
                        </a:highlight>
                      </a:endParaRPr>
                    </a:p>
                  </a:txBody>
                  <a:tcPr marT="91425" marB="91425" marR="91425" marL="91425"/>
                </a:tc>
              </a:tr>
              <a:tr h="381000">
                <a:tc>
                  <a:txBody>
                    <a:bodyPr/>
                    <a:lstStyle/>
                    <a:p>
                      <a:pPr indent="0" lvl="0" marL="0" rtl="0" algn="l">
                        <a:spcBef>
                          <a:spcPts val="0"/>
                        </a:spcBef>
                        <a:spcAft>
                          <a:spcPts val="0"/>
                        </a:spcAft>
                        <a:buNone/>
                      </a:pPr>
                      <a:r>
                        <a:rPr lang="en"/>
                        <a:t>pop()</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Removes an </a:t>
                      </a:r>
                      <a:r>
                        <a:rPr lang="en">
                          <a:solidFill>
                            <a:schemeClr val="dk1"/>
                          </a:solidFill>
                          <a:highlight>
                            <a:srgbClr val="FFFFFF"/>
                          </a:highlight>
                        </a:rPr>
                        <a:t>item</a:t>
                      </a:r>
                      <a:r>
                        <a:rPr lang="en">
                          <a:solidFill>
                            <a:schemeClr val="dk1"/>
                          </a:solidFill>
                          <a:highlight>
                            <a:srgbClr val="FFFFFF"/>
                          </a:highlight>
                        </a:rPr>
                        <a:t> from the set</a:t>
                      </a:r>
                      <a:endParaRPr>
                        <a:solidFill>
                          <a:schemeClr val="dk1"/>
                        </a:solidFill>
                        <a:highlight>
                          <a:srgbClr val="F1F1F1"/>
                        </a:highlight>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a:t>
            </a:r>
            <a:endParaRPr/>
          </a:p>
        </p:txBody>
      </p:sp>
      <p:sp>
        <p:nvSpPr>
          <p:cNvPr id="241" name="Google Shape;241;p4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Changing values of a specified key.</a:t>
            </a:r>
            <a:br>
              <a:rPr lang="en"/>
            </a:br>
            <a:r>
              <a:rPr lang="en"/>
              <a:t>E.g my_diction = {“Pet”: “Dog”, “Colour”: “Brown”}</a:t>
            </a:r>
            <a:br>
              <a:rPr lang="en"/>
            </a:br>
            <a:r>
              <a:rPr lang="en"/>
              <a:t>      my_diction[“Colour”] = “Black”</a:t>
            </a:r>
            <a:br>
              <a:rPr lang="en"/>
            </a:br>
            <a:r>
              <a:rPr lang="en"/>
              <a:t>      print(my_diction)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2" name="Google Shape;72;p15"/>
          <p:cNvSpPr txBox="1"/>
          <p:nvPr>
            <p:ph idx="1" type="body"/>
          </p:nvPr>
        </p:nvSpPr>
        <p:spPr>
          <a:xfrm>
            <a:off x="311700" y="1012625"/>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Variables</a:t>
            </a:r>
            <a:endParaRPr/>
          </a:p>
          <a:p>
            <a:pPr indent="-342900" lvl="0" marL="457200" rtl="0" algn="l">
              <a:spcBef>
                <a:spcPts val="0"/>
              </a:spcBef>
              <a:spcAft>
                <a:spcPts val="0"/>
              </a:spcAft>
              <a:buSzPts val="1800"/>
              <a:buChar char="●"/>
            </a:pPr>
            <a:r>
              <a:rPr lang="en"/>
              <a:t>Data Types</a:t>
            </a:r>
            <a:endParaRPr/>
          </a:p>
          <a:p>
            <a:pPr indent="-342900" lvl="0" marL="457200" rtl="0" algn="l">
              <a:spcBef>
                <a:spcPts val="0"/>
              </a:spcBef>
              <a:spcAft>
                <a:spcPts val="0"/>
              </a:spcAft>
              <a:buSzPts val="1800"/>
              <a:buChar char="●"/>
            </a:pPr>
            <a:r>
              <a:rPr lang="en"/>
              <a:t>Data Structures</a:t>
            </a:r>
            <a:endParaRPr/>
          </a:p>
          <a:p>
            <a:pPr indent="-342900" lvl="0" marL="457200" rtl="0" algn="l">
              <a:spcBef>
                <a:spcPts val="0"/>
              </a:spcBef>
              <a:spcAft>
                <a:spcPts val="0"/>
              </a:spcAft>
              <a:buSzPts val="1800"/>
              <a:buChar char="●"/>
            </a:pPr>
            <a:r>
              <a:rPr lang="en"/>
              <a:t>Data Conversion</a:t>
            </a:r>
            <a:endParaRPr/>
          </a:p>
          <a:p>
            <a:pPr indent="-342900" lvl="0" marL="457200" rtl="0" algn="l">
              <a:spcBef>
                <a:spcPts val="0"/>
              </a:spcBef>
              <a:spcAft>
                <a:spcPts val="0"/>
              </a:spcAft>
              <a:buSzPts val="1800"/>
              <a:buChar char="●"/>
            </a:pPr>
            <a:r>
              <a:rPr lang="en"/>
              <a:t>Built-in</a:t>
            </a:r>
            <a:r>
              <a:rPr lang="en"/>
              <a:t> functions (len, map, input, random etc)</a:t>
            </a:r>
            <a:endParaRPr/>
          </a:p>
          <a:p>
            <a:pPr indent="-342900" lvl="0" marL="457200" rtl="0" algn="l">
              <a:spcBef>
                <a:spcPts val="0"/>
              </a:spcBef>
              <a:spcAft>
                <a:spcPts val="0"/>
              </a:spcAft>
              <a:buSzPts val="1800"/>
              <a:buChar char="●"/>
            </a:pPr>
            <a:r>
              <a:rPr lang="en"/>
              <a:t>Built-in modules (time, datetime and random)</a:t>
            </a:r>
            <a:endParaRPr/>
          </a:p>
          <a:p>
            <a:pPr indent="-342900" lvl="0" marL="457200" rtl="0" algn="l">
              <a:spcBef>
                <a:spcPts val="0"/>
              </a:spcBef>
              <a:spcAft>
                <a:spcPts val="0"/>
              </a:spcAft>
              <a:buSzPts val="1800"/>
              <a:buChar char="●"/>
            </a:pPr>
            <a:r>
              <a:rPr lang="en"/>
              <a:t>If/elif/else Statement</a:t>
            </a:r>
            <a:endParaRPr/>
          </a:p>
          <a:p>
            <a:pPr indent="-342900" lvl="0" marL="457200" rtl="0" algn="l">
              <a:spcBef>
                <a:spcPts val="0"/>
              </a:spcBef>
              <a:spcAft>
                <a:spcPts val="0"/>
              </a:spcAft>
              <a:buSzPts val="1800"/>
              <a:buChar char="●"/>
            </a:pPr>
            <a:r>
              <a:rPr lang="en"/>
              <a:t>Loops</a:t>
            </a:r>
            <a:endParaRPr/>
          </a:p>
          <a:p>
            <a:pPr indent="-342900" lvl="0" marL="457200" rtl="0" algn="l">
              <a:spcBef>
                <a:spcPts val="0"/>
              </a:spcBef>
              <a:spcAft>
                <a:spcPts val="0"/>
              </a:spcAft>
              <a:buSzPts val="1800"/>
              <a:buChar char="●"/>
            </a:pPr>
            <a:r>
              <a:rPr lang="en"/>
              <a:t>File I/0</a:t>
            </a:r>
            <a:endParaRPr/>
          </a:p>
          <a:p>
            <a:pPr indent="-342900" lvl="0" marL="457200" rtl="0" algn="l">
              <a:spcBef>
                <a:spcPts val="0"/>
              </a:spcBef>
              <a:spcAft>
                <a:spcPts val="0"/>
              </a:spcAft>
              <a:buSzPts val="1800"/>
              <a:buChar char="●"/>
            </a:pPr>
            <a:r>
              <a:rPr lang="en"/>
              <a:t>Functions</a:t>
            </a:r>
            <a:endParaRPr/>
          </a:p>
          <a:p>
            <a:pPr indent="-342900" lvl="0" marL="457200" rtl="0" algn="l">
              <a:spcBef>
                <a:spcPts val="0"/>
              </a:spcBef>
              <a:spcAft>
                <a:spcPts val="0"/>
              </a:spcAft>
              <a:buSzPts val="1800"/>
              <a:buChar char="●"/>
            </a:pPr>
            <a:r>
              <a:rPr lang="en"/>
              <a:t>OOP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189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 (contd.)</a:t>
            </a:r>
            <a:endParaRPr/>
          </a:p>
        </p:txBody>
      </p:sp>
      <p:sp>
        <p:nvSpPr>
          <p:cNvPr id="247" name="Google Shape;247;p42"/>
          <p:cNvSpPr txBox="1"/>
          <p:nvPr>
            <p:ph idx="1" type="body"/>
          </p:nvPr>
        </p:nvSpPr>
        <p:spPr>
          <a:xfrm>
            <a:off x="311700" y="641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Dictionary methods</a:t>
            </a:r>
            <a:endParaRPr/>
          </a:p>
        </p:txBody>
      </p:sp>
      <p:graphicFrame>
        <p:nvGraphicFramePr>
          <p:cNvPr id="248" name="Google Shape;248;p42"/>
          <p:cNvGraphicFramePr/>
          <p:nvPr/>
        </p:nvGraphicFramePr>
        <p:xfrm>
          <a:off x="400200" y="1170475"/>
          <a:ext cx="3000000" cy="3000000"/>
        </p:xfrm>
        <a:graphic>
          <a:graphicData uri="http://schemas.openxmlformats.org/drawingml/2006/table">
            <a:tbl>
              <a:tblPr>
                <a:noFill/>
                <a:tableStyleId>{57D9F544-843A-48D5-874C-1DD46F37ADF7}</a:tableStyleId>
              </a:tblPr>
              <a:tblGrid>
                <a:gridCol w="1164725"/>
                <a:gridCol w="6074275"/>
              </a:tblGrid>
              <a:tr h="381000">
                <a:tc>
                  <a:txBody>
                    <a:bodyPr/>
                    <a:lstStyle/>
                    <a:p>
                      <a:pPr indent="0" lvl="0" marL="0" rtl="0" algn="l">
                        <a:spcBef>
                          <a:spcPts val="0"/>
                        </a:spcBef>
                        <a:spcAft>
                          <a:spcPts val="0"/>
                        </a:spcAft>
                        <a:buNone/>
                      </a:pPr>
                      <a:r>
                        <a:rPr b="1" lang="en"/>
                        <a:t>Method</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381000">
                <a:tc>
                  <a:txBody>
                    <a:bodyPr/>
                    <a:lstStyle/>
                    <a:p>
                      <a:pPr indent="0" lvl="0" marL="0" rtl="0" algn="l">
                        <a:spcBef>
                          <a:spcPts val="0"/>
                        </a:spcBef>
                        <a:spcAft>
                          <a:spcPts val="0"/>
                        </a:spcAft>
                        <a:buNone/>
                      </a:pPr>
                      <a:r>
                        <a:rPr lang="en"/>
                        <a:t>copy()</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Returns a copy of the dictionary</a:t>
                      </a:r>
                      <a:endParaRPr/>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Returns the value of the specified key</a:t>
                      </a:r>
                      <a:endParaRPr/>
                    </a:p>
                  </a:txBody>
                  <a:tcPr marT="91425" marB="91425" marR="91425" marL="91425"/>
                </a:tc>
              </a:tr>
              <a:tr h="381000">
                <a:tc>
                  <a:txBody>
                    <a:bodyPr/>
                    <a:lstStyle/>
                    <a:p>
                      <a:pPr indent="0" lvl="0" marL="0" rtl="0" algn="l">
                        <a:spcBef>
                          <a:spcPts val="0"/>
                        </a:spcBef>
                        <a:spcAft>
                          <a:spcPts val="0"/>
                        </a:spcAft>
                        <a:buNone/>
                      </a:pPr>
                      <a:r>
                        <a:rPr lang="en"/>
                        <a:t>keys()</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Returns a list containing the dictionary's keys</a:t>
                      </a:r>
                      <a:endParaRPr/>
                    </a:p>
                  </a:txBody>
                  <a:tcPr marT="91425" marB="91425" marR="91425" marL="91425"/>
                </a:tc>
              </a:tr>
              <a:tr h="381000">
                <a:tc>
                  <a:txBody>
                    <a:bodyPr/>
                    <a:lstStyle/>
                    <a:p>
                      <a:pPr indent="0" lvl="0" marL="0" rtl="0" algn="l">
                        <a:spcBef>
                          <a:spcPts val="0"/>
                        </a:spcBef>
                        <a:spcAft>
                          <a:spcPts val="0"/>
                        </a:spcAft>
                        <a:buNone/>
                      </a:pPr>
                      <a:r>
                        <a:rPr lang="en"/>
                        <a:t>values()</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Returns a list of all the values in the dictionary</a:t>
                      </a:r>
                      <a:endParaRPr/>
                    </a:p>
                  </a:txBody>
                  <a:tcPr marT="91425" marB="91425" marR="91425" marL="91425"/>
                </a:tc>
              </a:tr>
              <a:tr h="381000">
                <a:tc>
                  <a:txBody>
                    <a:bodyPr/>
                    <a:lstStyle/>
                    <a:p>
                      <a:pPr indent="0" lvl="0" marL="0" rtl="0" algn="l">
                        <a:spcBef>
                          <a:spcPts val="0"/>
                        </a:spcBef>
                        <a:spcAft>
                          <a:spcPts val="0"/>
                        </a:spcAft>
                        <a:buNone/>
                      </a:pPr>
                      <a:r>
                        <a:rPr lang="en"/>
                        <a:t>items()</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Returns a list containing a tuple for each key value pair</a:t>
                      </a:r>
                      <a:endParaRPr/>
                    </a:p>
                  </a:txBody>
                  <a:tcPr marT="91425" marB="91425" marR="91425" marL="91425"/>
                </a:tc>
              </a:tr>
              <a:tr h="381000">
                <a:tc>
                  <a:txBody>
                    <a:bodyPr/>
                    <a:lstStyle/>
                    <a:p>
                      <a:pPr indent="0" lvl="0" marL="0" rtl="0" algn="l">
                        <a:spcBef>
                          <a:spcPts val="0"/>
                        </a:spcBef>
                        <a:spcAft>
                          <a:spcPts val="0"/>
                        </a:spcAft>
                        <a:buNone/>
                      </a:pPr>
                      <a:r>
                        <a:rPr lang="en"/>
                        <a:t>update()</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Updates the dictionary with the specified key-value pairs</a:t>
                      </a:r>
                      <a:endParaRPr/>
                    </a:p>
                  </a:txBody>
                  <a:tcPr marT="91425" marB="91425" marR="91425" marL="91425"/>
                </a:tc>
              </a:tr>
              <a:tr h="381000">
                <a:tc>
                  <a:txBody>
                    <a:bodyPr/>
                    <a:lstStyle/>
                    <a:p>
                      <a:pPr indent="0" lvl="0" marL="0" rtl="0" algn="l">
                        <a:spcBef>
                          <a:spcPts val="0"/>
                        </a:spcBef>
                        <a:spcAft>
                          <a:spcPts val="0"/>
                        </a:spcAft>
                        <a:buNone/>
                      </a:pPr>
                      <a:r>
                        <a:rPr lang="en"/>
                        <a:t>pop()</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Removes the element with the specified key</a:t>
                      </a:r>
                      <a:endParaRPr/>
                    </a:p>
                  </a:txBody>
                  <a:tcPr marT="91425" marB="91425" marR="91425" marL="91425"/>
                </a:tc>
              </a:tr>
              <a:tr h="381000">
                <a:tc>
                  <a:txBody>
                    <a:bodyPr/>
                    <a:lstStyle/>
                    <a:p>
                      <a:pPr indent="0" lvl="0" marL="0" rtl="0" algn="l">
                        <a:spcBef>
                          <a:spcPts val="0"/>
                        </a:spcBef>
                        <a:spcAft>
                          <a:spcPts val="0"/>
                        </a:spcAft>
                        <a:buNone/>
                      </a:pPr>
                      <a:r>
                        <a:rPr lang="en"/>
                        <a:t>clear()</a:t>
                      </a:r>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1F1F1"/>
                          </a:highlight>
                        </a:rPr>
                        <a:t>Removes all the elements from the dictionary</a:t>
                      </a:r>
                      <a:endParaRPr>
                        <a:solidFill>
                          <a:schemeClr val="dk1"/>
                        </a:solidFill>
                        <a:highlight>
                          <a:srgbClr val="F1F1F1"/>
                        </a:highlight>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Conversion</a:t>
            </a:r>
            <a:endParaRPr/>
          </a:p>
        </p:txBody>
      </p:sp>
      <p:sp>
        <p:nvSpPr>
          <p:cNvPr id="254" name="Google Shape;254;p4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string to integer</a:t>
            </a:r>
            <a:br>
              <a:rPr lang="en"/>
            </a:br>
            <a:r>
              <a:rPr lang="en"/>
              <a:t>E.g int(“100”) </a:t>
            </a:r>
            <a:endParaRPr/>
          </a:p>
          <a:p>
            <a:pPr indent="-334327" lvl="0" marL="457200" rtl="0" algn="l">
              <a:spcBef>
                <a:spcPts val="0"/>
              </a:spcBef>
              <a:spcAft>
                <a:spcPts val="0"/>
              </a:spcAft>
              <a:buSzPct val="100000"/>
              <a:buChar char="●"/>
            </a:pPr>
            <a:r>
              <a:rPr lang="en"/>
              <a:t>integer to string</a:t>
            </a:r>
            <a:br>
              <a:rPr lang="en"/>
            </a:br>
            <a:r>
              <a:rPr lang="en"/>
              <a:t>E.g str(900)</a:t>
            </a:r>
            <a:endParaRPr/>
          </a:p>
          <a:p>
            <a:pPr indent="-334327" lvl="0" marL="457200" rtl="0" algn="l">
              <a:spcBef>
                <a:spcPts val="0"/>
              </a:spcBef>
              <a:spcAft>
                <a:spcPts val="0"/>
              </a:spcAft>
              <a:buSzPct val="100000"/>
              <a:buChar char="●"/>
            </a:pPr>
            <a:r>
              <a:rPr lang="en"/>
              <a:t>string to bool</a:t>
            </a:r>
            <a:br>
              <a:rPr lang="en"/>
            </a:br>
            <a:r>
              <a:rPr lang="en"/>
              <a:t>E.g bool(“True”)</a:t>
            </a:r>
            <a:endParaRPr/>
          </a:p>
          <a:p>
            <a:pPr indent="-334327" lvl="0" marL="457200" rtl="0" algn="l">
              <a:spcBef>
                <a:spcPts val="0"/>
              </a:spcBef>
              <a:spcAft>
                <a:spcPts val="0"/>
              </a:spcAft>
              <a:buSzPct val="100000"/>
              <a:buChar char="●"/>
            </a:pPr>
            <a:r>
              <a:rPr lang="en"/>
              <a:t>bool to string</a:t>
            </a:r>
            <a:br>
              <a:rPr lang="en"/>
            </a:br>
            <a:r>
              <a:rPr lang="en"/>
              <a:t>E.g str(“False”)</a:t>
            </a:r>
            <a:endParaRPr/>
          </a:p>
          <a:p>
            <a:pPr indent="-334327" lvl="0" marL="457200" rtl="0" algn="l">
              <a:spcBef>
                <a:spcPts val="0"/>
              </a:spcBef>
              <a:spcAft>
                <a:spcPts val="0"/>
              </a:spcAft>
              <a:buSzPct val="100000"/>
              <a:buChar char="●"/>
            </a:pPr>
            <a:r>
              <a:rPr lang="en"/>
              <a:t>int to float</a:t>
            </a:r>
            <a:br>
              <a:rPr lang="en"/>
            </a:br>
            <a:r>
              <a:rPr lang="en"/>
              <a:t>E.g float(45)</a:t>
            </a:r>
            <a:endParaRPr/>
          </a:p>
          <a:p>
            <a:pPr indent="-334327" lvl="0" marL="457200" rtl="0" algn="l">
              <a:spcBef>
                <a:spcPts val="0"/>
              </a:spcBef>
              <a:spcAft>
                <a:spcPts val="0"/>
              </a:spcAft>
              <a:buSzPct val="100000"/>
              <a:buChar char="●"/>
            </a:pPr>
            <a:r>
              <a:rPr lang="en"/>
              <a:t>float to int</a:t>
            </a:r>
            <a:br>
              <a:rPr lang="en"/>
            </a:br>
            <a:r>
              <a:rPr lang="en"/>
              <a:t>E.g int(99.9)</a:t>
            </a:r>
            <a:br>
              <a:rPr lang="en"/>
            </a:b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Conversion (contd.)	</a:t>
            </a:r>
            <a:endParaRPr/>
          </a:p>
        </p:txBody>
      </p:sp>
      <p:sp>
        <p:nvSpPr>
          <p:cNvPr id="260" name="Google Shape;260;p4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l</a:t>
            </a:r>
            <a:r>
              <a:rPr lang="en"/>
              <a:t>ist to string</a:t>
            </a:r>
            <a:br>
              <a:rPr lang="en"/>
            </a:br>
            <a:r>
              <a:rPr lang="en"/>
              <a:t>E.g str([“high”, “low”])</a:t>
            </a:r>
            <a:endParaRPr/>
          </a:p>
          <a:p>
            <a:pPr indent="-325755" lvl="0" marL="457200" rtl="0" algn="l">
              <a:spcBef>
                <a:spcPts val="0"/>
              </a:spcBef>
              <a:spcAft>
                <a:spcPts val="0"/>
              </a:spcAft>
              <a:buSzPct val="100000"/>
              <a:buChar char="●"/>
            </a:pPr>
            <a:r>
              <a:rPr lang="en"/>
              <a:t>s</a:t>
            </a:r>
            <a:r>
              <a:rPr lang="en"/>
              <a:t>tring to list</a:t>
            </a:r>
            <a:br>
              <a:rPr lang="en"/>
            </a:br>
            <a:r>
              <a:rPr lang="en"/>
              <a:t>E.g list(“yeah”)</a:t>
            </a:r>
            <a:endParaRPr/>
          </a:p>
          <a:p>
            <a:pPr indent="-325755" lvl="0" marL="457200" rtl="0" algn="l">
              <a:spcBef>
                <a:spcPts val="0"/>
              </a:spcBef>
              <a:spcAft>
                <a:spcPts val="0"/>
              </a:spcAft>
              <a:buSzPct val="100000"/>
              <a:buChar char="●"/>
            </a:pPr>
            <a:r>
              <a:rPr lang="en"/>
              <a:t>l</a:t>
            </a:r>
            <a:r>
              <a:rPr lang="en"/>
              <a:t>ist to tuple</a:t>
            </a:r>
            <a:br>
              <a:rPr lang="en"/>
            </a:br>
            <a:r>
              <a:rPr lang="en"/>
              <a:t>E.g tuple([1, 2, 3, 4])</a:t>
            </a:r>
            <a:endParaRPr/>
          </a:p>
          <a:p>
            <a:pPr indent="-325755" lvl="0" marL="457200" rtl="0" algn="l">
              <a:spcBef>
                <a:spcPts val="0"/>
              </a:spcBef>
              <a:spcAft>
                <a:spcPts val="0"/>
              </a:spcAft>
              <a:buSzPct val="100000"/>
              <a:buChar char="●"/>
            </a:pPr>
            <a:r>
              <a:rPr lang="en"/>
              <a:t>t</a:t>
            </a:r>
            <a:r>
              <a:rPr lang="en"/>
              <a:t>uple to list</a:t>
            </a:r>
            <a:br>
              <a:rPr lang="en"/>
            </a:br>
            <a:r>
              <a:rPr lang="en"/>
              <a:t>E.g list((“Cool”, 9.9, True))</a:t>
            </a:r>
            <a:endParaRPr/>
          </a:p>
          <a:p>
            <a:pPr indent="-325755" lvl="0" marL="457200" rtl="0" algn="l">
              <a:spcBef>
                <a:spcPts val="0"/>
              </a:spcBef>
              <a:spcAft>
                <a:spcPts val="0"/>
              </a:spcAft>
              <a:buSzPct val="100000"/>
              <a:buChar char="●"/>
            </a:pPr>
            <a:r>
              <a:rPr lang="en"/>
              <a:t>l</a:t>
            </a:r>
            <a:r>
              <a:rPr lang="en"/>
              <a:t>ist to set</a:t>
            </a:r>
            <a:br>
              <a:rPr lang="en"/>
            </a:br>
            <a:r>
              <a:rPr lang="en"/>
              <a:t>E.g set([30, 50, 30, “justice”])</a:t>
            </a:r>
            <a:endParaRPr/>
          </a:p>
          <a:p>
            <a:pPr indent="-325755" lvl="0" marL="457200" rtl="0" algn="l">
              <a:spcBef>
                <a:spcPts val="0"/>
              </a:spcBef>
              <a:spcAft>
                <a:spcPts val="0"/>
              </a:spcAft>
              <a:buSzPct val="100000"/>
              <a:buChar char="●"/>
            </a:pPr>
            <a:r>
              <a:rPr lang="en"/>
              <a:t>s</a:t>
            </a:r>
            <a:r>
              <a:rPr lang="en"/>
              <a:t>et to list</a:t>
            </a:r>
            <a:br>
              <a:rPr lang="en"/>
            </a:br>
            <a:r>
              <a:rPr lang="en"/>
              <a:t>E.g list({“low”, “medium”, 101.3})</a:t>
            </a:r>
            <a:endParaRPr/>
          </a:p>
          <a:p>
            <a:pPr indent="0" lvl="0" marL="91440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Conversion (contd.)</a:t>
            </a:r>
            <a:endParaRPr/>
          </a:p>
        </p:txBody>
      </p:sp>
      <p:sp>
        <p:nvSpPr>
          <p:cNvPr id="266" name="Google Shape;266;p4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t>
            </a:r>
            <a:r>
              <a:rPr lang="en"/>
              <a:t>et to tuple</a:t>
            </a:r>
            <a:br>
              <a:rPr lang="en"/>
            </a:br>
            <a:r>
              <a:rPr lang="en"/>
              <a:t>E.g tuple({12, 90, 12})</a:t>
            </a:r>
            <a:endParaRPr/>
          </a:p>
          <a:p>
            <a:pPr indent="-342900" lvl="0" marL="457200" rtl="0" algn="l">
              <a:spcBef>
                <a:spcPts val="0"/>
              </a:spcBef>
              <a:spcAft>
                <a:spcPts val="0"/>
              </a:spcAft>
              <a:buSzPts val="1800"/>
              <a:buChar char="●"/>
            </a:pPr>
            <a:r>
              <a:rPr lang="en"/>
              <a:t>t</a:t>
            </a:r>
            <a:r>
              <a:rPr lang="en"/>
              <a:t>uple to set</a:t>
            </a:r>
            <a:br>
              <a:rPr lang="en"/>
            </a:br>
            <a:r>
              <a:rPr lang="en"/>
              <a:t>E.g set((True, “True”, 0.9))</a:t>
            </a:r>
            <a:endParaRPr/>
          </a:p>
          <a:p>
            <a:pPr indent="-342900" lvl="0" marL="457200" rtl="0" algn="l">
              <a:spcBef>
                <a:spcPts val="0"/>
              </a:spcBef>
              <a:spcAft>
                <a:spcPts val="0"/>
              </a:spcAft>
              <a:buSzPts val="1800"/>
              <a:buChar char="●"/>
            </a:pPr>
            <a:r>
              <a:rPr lang="en"/>
              <a:t>Only a paired tuple in a list can be converted to a dictionary</a:t>
            </a:r>
            <a:br>
              <a:rPr lang="en"/>
            </a:br>
            <a:r>
              <a:rPr lang="en"/>
              <a:t>E.g dict([(“Name”, “John”), (“Age”, 10)])</a:t>
            </a:r>
            <a:endParaRPr/>
          </a:p>
          <a:p>
            <a:pPr indent="-342900" lvl="0" marL="457200" rtl="0" algn="l">
              <a:spcBef>
                <a:spcPts val="0"/>
              </a:spcBef>
              <a:spcAft>
                <a:spcPts val="0"/>
              </a:spcAft>
              <a:buSzPts val="1800"/>
              <a:buChar char="●"/>
            </a:pPr>
            <a:r>
              <a:rPr lang="en"/>
              <a:t>A dictionary method .items() as discussed earlier, returns dict_items. This output can then be converted to a list.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a:t>
            </a:r>
            <a:r>
              <a:rPr lang="en"/>
              <a:t> functions</a:t>
            </a:r>
            <a:endParaRPr/>
          </a:p>
        </p:txBody>
      </p:sp>
      <p:sp>
        <p:nvSpPr>
          <p:cNvPr id="272" name="Google Shape;272;p4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input()</a:t>
            </a:r>
            <a:br>
              <a:rPr lang="en"/>
            </a:br>
            <a:r>
              <a:rPr lang="en"/>
              <a:t>This function allows interaction between the user and the python code.</a:t>
            </a:r>
            <a:br>
              <a:rPr lang="en"/>
            </a:br>
            <a:r>
              <a:rPr lang="en"/>
              <a:t>It creates room in the VS Code terminal to receive inputs from the user.</a:t>
            </a:r>
            <a:br>
              <a:rPr lang="en"/>
            </a:br>
            <a:br>
              <a:rPr lang="en"/>
            </a:br>
            <a:r>
              <a:rPr lang="en"/>
              <a:t>E.g get_data = input(“Enter data here: ”)</a:t>
            </a:r>
            <a:br>
              <a:rPr lang="en"/>
            </a:br>
            <a:r>
              <a:rPr lang="en"/>
              <a:t>      print(get_data)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a:t>
            </a:r>
            <a:r>
              <a:rPr lang="en"/>
              <a:t> functions (contd.)</a:t>
            </a:r>
            <a:endParaRPr/>
          </a:p>
        </p:txBody>
      </p:sp>
      <p:sp>
        <p:nvSpPr>
          <p:cNvPr id="278" name="Google Shape;278;p4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len()</a:t>
            </a:r>
            <a:br>
              <a:rPr lang="en"/>
            </a:br>
            <a:r>
              <a:rPr lang="en"/>
              <a:t>This returns the length of any iterable i.e string, list, tuple, set etc</a:t>
            </a:r>
            <a:br>
              <a:rPr lang="en"/>
            </a:br>
            <a:r>
              <a:rPr lang="en"/>
              <a:t>E.g sports = {“swimming”, “boxing”, “cricket”}</a:t>
            </a:r>
            <a:br>
              <a:rPr lang="en"/>
            </a:br>
            <a:r>
              <a:rPr lang="en"/>
              <a:t>      </a:t>
            </a:r>
            <a:r>
              <a:rPr lang="en"/>
              <a:t>s</a:t>
            </a:r>
            <a:r>
              <a:rPr lang="en"/>
              <a:t>ports_count = len(sports)</a:t>
            </a:r>
            <a:br>
              <a:rPr lang="en"/>
            </a:br>
            <a:r>
              <a:rPr lang="en"/>
              <a:t>      print(sports_count)</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sum()</a:t>
            </a:r>
            <a:br>
              <a:rPr lang="en"/>
            </a:br>
            <a:r>
              <a:rPr lang="en"/>
              <a:t>This adds up all the items in an iterable(usually numbers) and returns the total.</a:t>
            </a:r>
            <a:br>
              <a:rPr lang="en"/>
            </a:br>
            <a:r>
              <a:rPr lang="en"/>
              <a:t>E.g  scores = [50, 60, 70, 80]</a:t>
            </a:r>
            <a:br>
              <a:rPr lang="en"/>
            </a:br>
            <a:r>
              <a:rPr lang="en"/>
              <a:t>       print(sum(scores))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a:t>
            </a:r>
            <a:r>
              <a:rPr lang="en"/>
              <a:t> functions (contd.)</a:t>
            </a:r>
            <a:endParaRPr/>
          </a:p>
        </p:txBody>
      </p:sp>
      <p:sp>
        <p:nvSpPr>
          <p:cNvPr id="284" name="Google Shape;284;p4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min()</a:t>
            </a:r>
            <a:br>
              <a:rPr lang="en"/>
            </a:br>
            <a:r>
              <a:rPr lang="en"/>
              <a:t>This returns the minimum number in an iterable.</a:t>
            </a:r>
            <a:br>
              <a:rPr lang="en"/>
            </a:br>
            <a:r>
              <a:rPr lang="en"/>
              <a:t>E.g   scores = [45, 78, 66, 98]</a:t>
            </a:r>
            <a:br>
              <a:rPr lang="en"/>
            </a:br>
            <a:r>
              <a:rPr lang="en"/>
              <a:t>        print(min(scores))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max()</a:t>
            </a:r>
            <a:br>
              <a:rPr lang="en"/>
            </a:br>
            <a:r>
              <a:rPr lang="en"/>
              <a:t>This returns the maximum number in an iterable. </a:t>
            </a:r>
            <a:br>
              <a:rPr lang="en"/>
            </a:br>
            <a:r>
              <a:rPr lang="en"/>
              <a:t>E.g scores = (65, 76, 35, 89)</a:t>
            </a:r>
            <a:br>
              <a:rPr lang="en"/>
            </a:br>
            <a:r>
              <a:rPr lang="en"/>
              <a:t>      print(max(scores))</a:t>
            </a:r>
            <a:br>
              <a:rPr lang="en"/>
            </a:b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a:t>
            </a:r>
            <a:r>
              <a:rPr lang="en"/>
              <a:t> functions (contd.)</a:t>
            </a:r>
            <a:endParaRPr/>
          </a:p>
        </p:txBody>
      </p:sp>
      <p:sp>
        <p:nvSpPr>
          <p:cNvPr id="290" name="Google Shape;290;p4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zip()</a:t>
            </a:r>
            <a:br>
              <a:rPr lang="en"/>
            </a:br>
            <a:r>
              <a:rPr lang="en"/>
              <a:t>This takes in two iterables and pairs the items in the iterable together.</a:t>
            </a:r>
            <a:br>
              <a:rPr lang="en"/>
            </a:br>
            <a:r>
              <a:rPr lang="en"/>
              <a:t>E.g  first_iterble = [2, 4, 6, 8]</a:t>
            </a:r>
            <a:br>
              <a:rPr lang="en"/>
            </a:br>
            <a:r>
              <a:rPr lang="en"/>
              <a:t>       second_iterable = [“a”, “b”, “c”, “d”]</a:t>
            </a:r>
            <a:br>
              <a:rPr lang="en"/>
            </a:br>
            <a:r>
              <a:rPr lang="en"/>
              <a:t>       pre_</a:t>
            </a:r>
            <a:r>
              <a:rPr lang="en"/>
              <a:t>o</a:t>
            </a:r>
            <a:r>
              <a:rPr lang="en"/>
              <a:t>utput = zip(first_iterable, second_iterable)</a:t>
            </a:r>
            <a:br>
              <a:rPr lang="en"/>
            </a:br>
            <a:r>
              <a:rPr lang="en"/>
              <a:t>       output = list(pre_output)</a:t>
            </a:r>
            <a:br>
              <a:rPr lang="en"/>
            </a:br>
            <a:r>
              <a:rPr lang="en"/>
              <a:t>       print(output)</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en"/>
              <a:t>If both iterables are of different length, it will return as many zipped items as there are items in the smaller iterable.</a:t>
            </a:r>
            <a:endParaRPr/>
          </a:p>
          <a:p>
            <a:pPr indent="0" lvl="0" marL="457200" rtl="0" algn="l">
              <a:spcBef>
                <a:spcPts val="1200"/>
              </a:spcBef>
              <a:spcAft>
                <a:spcPts val="1200"/>
              </a:spcAft>
              <a:buNone/>
            </a:pPr>
            <a:r>
              <a:rPr lang="en"/>
              <a:t>To see the zipped object, convert the variable to a list.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a:t>
            </a:r>
            <a:r>
              <a:rPr lang="en"/>
              <a:t> functions (contd.)</a:t>
            </a:r>
            <a:endParaRPr/>
          </a:p>
        </p:txBody>
      </p:sp>
      <p:sp>
        <p:nvSpPr>
          <p:cNvPr id="296" name="Google Shape;296;p5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enumerate()</a:t>
            </a:r>
            <a:br>
              <a:rPr lang="en"/>
            </a:br>
            <a:r>
              <a:rPr lang="en"/>
              <a:t>This functions zips a counter with the items in an iterable.</a:t>
            </a:r>
            <a:br>
              <a:rPr lang="en"/>
            </a:br>
            <a:r>
              <a:rPr lang="en"/>
              <a:t>E.g    artists = [“Ed Sheeran”, “Usher”, “Oxlade”]</a:t>
            </a:r>
            <a:br>
              <a:rPr lang="en"/>
            </a:br>
            <a:r>
              <a:rPr lang="en"/>
              <a:t>         </a:t>
            </a:r>
            <a:r>
              <a:rPr lang="en"/>
              <a:t>o</a:t>
            </a:r>
            <a:r>
              <a:rPr lang="en"/>
              <a:t>utput = enumerate(artists)</a:t>
            </a:r>
            <a:br>
              <a:rPr lang="en"/>
            </a:br>
            <a:r>
              <a:rPr lang="en"/>
              <a:t>         print(list(output))</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rPr lang="en"/>
              <a:t>Also, to see the enumerate object, convert the variable to a list.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a:t>
            </a:r>
            <a:r>
              <a:rPr lang="en"/>
              <a:t> functions (contd.)</a:t>
            </a:r>
            <a:endParaRPr/>
          </a:p>
        </p:txBody>
      </p:sp>
      <p:sp>
        <p:nvSpPr>
          <p:cNvPr id="302" name="Google Shape;302;p5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lambda</a:t>
            </a:r>
            <a:br>
              <a:rPr lang="en"/>
            </a:br>
            <a:r>
              <a:rPr lang="en"/>
              <a:t>A lambda function is an anonymous function which can have as many arguments as desired but only one expression.</a:t>
            </a:r>
            <a:br>
              <a:rPr lang="en"/>
            </a:br>
            <a:r>
              <a:rPr lang="en"/>
              <a:t>Its syntax is;    lambda </a:t>
            </a:r>
            <a:r>
              <a:rPr i="1" lang="en"/>
              <a:t>argument</a:t>
            </a:r>
            <a:r>
              <a:rPr lang="en"/>
              <a:t>: </a:t>
            </a:r>
            <a:r>
              <a:rPr i="1" lang="en"/>
              <a:t>expression</a:t>
            </a:r>
            <a:br>
              <a:rPr i="1" lang="en"/>
            </a:br>
            <a:r>
              <a:rPr lang="en"/>
              <a:t>E.g    my_adder = lambda x : x + 100</a:t>
            </a:r>
            <a:br>
              <a:rPr lang="en"/>
            </a:br>
            <a:r>
              <a:rPr lang="en"/>
              <a:t>         prnt(my_adder(1))</a:t>
            </a:r>
            <a:br>
              <a:rPr lang="en"/>
            </a:br>
            <a:br>
              <a:rPr lang="en"/>
            </a:br>
            <a:r>
              <a:rPr lang="en"/>
              <a:t>E.g    my_math = lambda x, y, z : x **2 + y + z</a:t>
            </a:r>
            <a:br>
              <a:rPr lang="en"/>
            </a:br>
            <a:r>
              <a:rPr lang="en"/>
              <a:t>         print(my_math(5, 6, 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(contd.)</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Web Scraping</a:t>
            </a:r>
            <a:endParaRPr/>
          </a:p>
          <a:p>
            <a:pPr indent="-342900" lvl="0" marL="457200" rtl="0" algn="l">
              <a:spcBef>
                <a:spcPts val="0"/>
              </a:spcBef>
              <a:spcAft>
                <a:spcPts val="0"/>
              </a:spcAft>
              <a:buSzPts val="1800"/>
              <a:buChar char="●"/>
            </a:pPr>
            <a:r>
              <a:rPr lang="en"/>
              <a:t>Database Management with SQL</a:t>
            </a:r>
            <a:endParaRPr/>
          </a:p>
          <a:p>
            <a:pPr indent="-342900" lvl="0" marL="457200" rtl="0" algn="l">
              <a:spcBef>
                <a:spcPts val="0"/>
              </a:spcBef>
              <a:spcAft>
                <a:spcPts val="0"/>
              </a:spcAft>
              <a:buSzPts val="1800"/>
              <a:buChar char="●"/>
            </a:pPr>
            <a:r>
              <a:rPr lang="en"/>
              <a:t>Numpy</a:t>
            </a:r>
            <a:endParaRPr/>
          </a:p>
          <a:p>
            <a:pPr indent="-342900" lvl="0" marL="457200" rtl="0" algn="l">
              <a:spcBef>
                <a:spcPts val="0"/>
              </a:spcBef>
              <a:spcAft>
                <a:spcPts val="0"/>
              </a:spcAft>
              <a:buSzPts val="1800"/>
              <a:buChar char="●"/>
            </a:pPr>
            <a:r>
              <a:rPr lang="en"/>
              <a:t>Data Wrangling with Pandas</a:t>
            </a:r>
            <a:endParaRPr/>
          </a:p>
          <a:p>
            <a:pPr indent="-342900" lvl="0" marL="457200" rtl="0" algn="l">
              <a:spcBef>
                <a:spcPts val="0"/>
              </a:spcBef>
              <a:spcAft>
                <a:spcPts val="0"/>
              </a:spcAft>
              <a:buSzPts val="1800"/>
              <a:buChar char="●"/>
            </a:pPr>
            <a:r>
              <a:rPr lang="en"/>
              <a:t>Data Visualization with m</a:t>
            </a:r>
            <a:r>
              <a:rPr lang="en"/>
              <a:t>atplotlib</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a:t>
            </a:r>
            <a:r>
              <a:rPr lang="en"/>
              <a:t> functions (contd.)</a:t>
            </a:r>
            <a:endParaRPr/>
          </a:p>
        </p:txBody>
      </p:sp>
      <p:sp>
        <p:nvSpPr>
          <p:cNvPr id="308" name="Google Shape;308;p5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map()</a:t>
            </a:r>
            <a:br>
              <a:rPr lang="en"/>
            </a:br>
            <a:r>
              <a:rPr lang="en"/>
              <a:t>This executes a specified function for each item in an iterable.</a:t>
            </a:r>
            <a:br>
              <a:rPr lang="en"/>
            </a:br>
            <a:r>
              <a:rPr lang="en"/>
              <a:t>Its syntax is; map(</a:t>
            </a:r>
            <a:r>
              <a:rPr i="1" lang="en"/>
              <a:t>function</a:t>
            </a:r>
            <a:r>
              <a:rPr lang="en"/>
              <a:t>,</a:t>
            </a:r>
            <a:r>
              <a:rPr i="1" lang="en"/>
              <a:t> iterable</a:t>
            </a:r>
            <a:r>
              <a:rPr lang="en"/>
              <a:t>)</a:t>
            </a:r>
            <a:br>
              <a:rPr lang="en"/>
            </a:br>
            <a:r>
              <a:rPr lang="en"/>
              <a:t>E.g      mapped_obj = map(lambda x : x + 70, [20, 40, 60])</a:t>
            </a:r>
            <a:br>
              <a:rPr lang="en"/>
            </a:br>
            <a:r>
              <a:rPr lang="en"/>
              <a:t>           print(list(mapped_obj))</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rPr lang="en"/>
              <a:t>Similarly, to view the mapped object, convert it to a list.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a:t>
            </a:r>
            <a:r>
              <a:rPr lang="en"/>
              <a:t> functions (contd.)</a:t>
            </a:r>
            <a:endParaRPr/>
          </a:p>
        </p:txBody>
      </p:sp>
      <p:sp>
        <p:nvSpPr>
          <p:cNvPr id="314" name="Google Shape;314;p5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filter()</a:t>
            </a:r>
            <a:br>
              <a:rPr lang="en"/>
            </a:br>
            <a:r>
              <a:rPr lang="en"/>
              <a:t>This filters an iterable in accordance with a specified function. It returns a list of the items that returned True in that function.</a:t>
            </a:r>
            <a:br>
              <a:rPr lang="en"/>
            </a:br>
            <a:br>
              <a:rPr lang="en"/>
            </a:br>
            <a:r>
              <a:rPr lang="en"/>
              <a:t>E.g      num = [20, 31, 45, 60 10, 77]</a:t>
            </a:r>
            <a:br>
              <a:rPr lang="en"/>
            </a:br>
            <a:r>
              <a:rPr lang="en"/>
              <a:t>           </a:t>
            </a:r>
            <a:r>
              <a:rPr lang="en"/>
              <a:t>m</a:t>
            </a:r>
            <a:r>
              <a:rPr lang="en"/>
              <a:t>y_filter = filter(lambda x : x % 2, num)</a:t>
            </a:r>
            <a:br>
              <a:rPr lang="en"/>
            </a:br>
            <a:r>
              <a:rPr lang="en"/>
              <a:t>           print(list(my_filter))</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rPr lang="en"/>
              <a:t>Similarly, it returns a filter object which can be viewed by converting to a list.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a:t>
            </a:r>
            <a:r>
              <a:rPr lang="en"/>
              <a:t> functions (contd.)</a:t>
            </a:r>
            <a:endParaRPr/>
          </a:p>
        </p:txBody>
      </p:sp>
      <p:sp>
        <p:nvSpPr>
          <p:cNvPr id="320" name="Google Shape;320;p5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range()</a:t>
            </a:r>
            <a:br>
              <a:rPr lang="en"/>
            </a:br>
            <a:r>
              <a:rPr lang="en"/>
              <a:t>This function returns a sequence of numbers.</a:t>
            </a:r>
            <a:br>
              <a:rPr lang="en"/>
            </a:br>
            <a:r>
              <a:rPr lang="en"/>
              <a:t>Its general sequence is range(</a:t>
            </a:r>
            <a:r>
              <a:rPr i="1" lang="en"/>
              <a:t>start</a:t>
            </a:r>
            <a:r>
              <a:rPr lang="en"/>
              <a:t>, </a:t>
            </a:r>
            <a:r>
              <a:rPr i="1" lang="en"/>
              <a:t>stop</a:t>
            </a:r>
            <a:r>
              <a:rPr lang="en"/>
              <a:t>, </a:t>
            </a:r>
            <a:r>
              <a:rPr i="1" lang="en"/>
              <a:t>step</a:t>
            </a:r>
            <a:r>
              <a:rPr lang="en"/>
              <a:t>).</a:t>
            </a:r>
            <a:br>
              <a:rPr lang="en"/>
            </a:br>
            <a:br>
              <a:rPr lang="en"/>
            </a:br>
            <a:r>
              <a:rPr lang="en"/>
              <a:t>E.g      my_num = range(1, 8)</a:t>
            </a:r>
            <a:br>
              <a:rPr lang="en"/>
            </a:br>
            <a:r>
              <a:rPr lang="en"/>
              <a:t>           print(list(my_num))</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i="1" lang="en"/>
              <a:t>Start </a:t>
            </a:r>
            <a:r>
              <a:rPr lang="en"/>
              <a:t>is optional. It starts at 0 by default</a:t>
            </a:r>
            <a:endParaRPr/>
          </a:p>
          <a:p>
            <a:pPr indent="0" lvl="0" marL="457200" rtl="0" algn="l">
              <a:spcBef>
                <a:spcPts val="1200"/>
              </a:spcBef>
              <a:spcAft>
                <a:spcPts val="0"/>
              </a:spcAft>
              <a:buNone/>
            </a:pPr>
            <a:r>
              <a:rPr i="1" lang="en"/>
              <a:t>Stop </a:t>
            </a:r>
            <a:r>
              <a:rPr lang="en"/>
              <a:t>is required.</a:t>
            </a:r>
            <a:endParaRPr/>
          </a:p>
          <a:p>
            <a:pPr indent="0" lvl="0" marL="457200" rtl="0" algn="l">
              <a:spcBef>
                <a:spcPts val="1200"/>
              </a:spcBef>
              <a:spcAft>
                <a:spcPts val="1200"/>
              </a:spcAft>
              <a:buNone/>
            </a:pPr>
            <a:r>
              <a:rPr i="1" lang="en"/>
              <a:t>Step </a:t>
            </a:r>
            <a:r>
              <a:rPr lang="en"/>
              <a:t>is optional. It is 1 by default.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 modules</a:t>
            </a:r>
            <a:endParaRPr/>
          </a:p>
        </p:txBody>
      </p:sp>
      <p:sp>
        <p:nvSpPr>
          <p:cNvPr id="326" name="Google Shape;326;p5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a:t>
            </a:r>
            <a:r>
              <a:rPr b="1" lang="en"/>
              <a:t>ime</a:t>
            </a:r>
            <a:br>
              <a:rPr b="1" lang="en"/>
            </a:br>
            <a:r>
              <a:rPr lang="en"/>
              <a:t>time.sleep() - This halts the code for the specified number of seconds.</a:t>
            </a:r>
            <a:endParaRPr/>
          </a:p>
          <a:p>
            <a:pPr indent="0" lvl="0" marL="0" rtl="0" algn="l">
              <a:spcBef>
                <a:spcPts val="1200"/>
              </a:spcBef>
              <a:spcAft>
                <a:spcPts val="1200"/>
              </a:spcAft>
              <a:buNone/>
            </a:pPr>
            <a:r>
              <a:rPr lang="en"/>
              <a:t>E.g import time</a:t>
            </a:r>
            <a:br>
              <a:rPr lang="en"/>
            </a:br>
            <a:r>
              <a:rPr lang="en"/>
              <a:t>      print(“Hello there!”)</a:t>
            </a:r>
            <a:br>
              <a:rPr lang="en"/>
            </a:br>
            <a:r>
              <a:rPr lang="en"/>
              <a:t>      time.sleep(5)</a:t>
            </a:r>
            <a:br>
              <a:rPr lang="en"/>
            </a:br>
            <a:r>
              <a:rPr lang="en"/>
              <a:t>      print(“Done!”)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 modules(contd.)</a:t>
            </a:r>
            <a:endParaRPr/>
          </a:p>
        </p:txBody>
      </p:sp>
      <p:sp>
        <p:nvSpPr>
          <p:cNvPr id="332" name="Google Shape;332;p5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r</a:t>
            </a:r>
            <a:r>
              <a:rPr b="1" lang="en"/>
              <a:t>andom</a:t>
            </a:r>
            <a:br>
              <a:rPr b="1" lang="en"/>
            </a:br>
            <a:r>
              <a:rPr lang="en"/>
              <a:t>To use the random module, it needs to be imported.</a:t>
            </a:r>
            <a:br>
              <a:rPr lang="en"/>
            </a:br>
            <a:r>
              <a:rPr lang="en"/>
              <a:t>E.g import random</a:t>
            </a:r>
            <a:endParaRPr/>
          </a:p>
          <a:p>
            <a:pPr indent="-325755" lvl="0" marL="457200" rtl="0" algn="l">
              <a:spcBef>
                <a:spcPts val="1200"/>
              </a:spcBef>
              <a:spcAft>
                <a:spcPts val="0"/>
              </a:spcAft>
              <a:buSzPct val="100000"/>
              <a:buChar char="●"/>
            </a:pPr>
            <a:r>
              <a:rPr lang="en"/>
              <a:t>random.shuffle(</a:t>
            </a:r>
            <a:r>
              <a:rPr i="1" lang="en"/>
              <a:t>iterable</a:t>
            </a:r>
            <a:r>
              <a:rPr lang="en"/>
              <a:t>): This shuffles the items in an iterable.</a:t>
            </a:r>
            <a:endParaRPr/>
          </a:p>
          <a:p>
            <a:pPr indent="-325755" lvl="0" marL="457200" rtl="0" algn="l">
              <a:spcBef>
                <a:spcPts val="0"/>
              </a:spcBef>
              <a:spcAft>
                <a:spcPts val="0"/>
              </a:spcAft>
              <a:buSzPct val="100000"/>
              <a:buChar char="●"/>
            </a:pPr>
            <a:r>
              <a:rPr lang="en"/>
              <a:t>random.choice(</a:t>
            </a:r>
            <a:r>
              <a:rPr i="1" lang="en"/>
              <a:t>iterable</a:t>
            </a:r>
            <a:r>
              <a:rPr lang="en"/>
              <a:t>): This randomly selects an item in an iterable.</a:t>
            </a:r>
            <a:endParaRPr/>
          </a:p>
          <a:p>
            <a:pPr indent="-325755" lvl="0" marL="457200" rtl="0" algn="l">
              <a:spcBef>
                <a:spcPts val="0"/>
              </a:spcBef>
              <a:spcAft>
                <a:spcPts val="0"/>
              </a:spcAft>
              <a:buSzPct val="100000"/>
              <a:buChar char="●"/>
            </a:pPr>
            <a:r>
              <a:rPr lang="en"/>
              <a:t>random.sample(</a:t>
            </a:r>
            <a:r>
              <a:rPr i="1" lang="en"/>
              <a:t>iterable, k</a:t>
            </a:r>
            <a:r>
              <a:rPr lang="en"/>
              <a:t>): This returns a list of  </a:t>
            </a:r>
            <a:r>
              <a:rPr i="1" lang="en"/>
              <a:t>k</a:t>
            </a:r>
            <a:r>
              <a:rPr lang="en"/>
              <a:t> randomly selected items from an iterable. </a:t>
            </a:r>
            <a:r>
              <a:rPr i="1" lang="en"/>
              <a:t>k</a:t>
            </a:r>
            <a:r>
              <a:rPr i="1" lang="en"/>
              <a:t>, </a:t>
            </a:r>
            <a:r>
              <a:rPr lang="en"/>
              <a:t>which is an integer, specifies the number of items that will be randomly selected.</a:t>
            </a:r>
            <a:endParaRPr/>
          </a:p>
          <a:p>
            <a:pPr indent="-325755" lvl="0" marL="457200" rtl="0" algn="l">
              <a:spcBef>
                <a:spcPts val="0"/>
              </a:spcBef>
              <a:spcAft>
                <a:spcPts val="0"/>
              </a:spcAft>
              <a:buSzPct val="100000"/>
              <a:buChar char="●"/>
            </a:pPr>
            <a:r>
              <a:rPr lang="en"/>
              <a:t>random.randrange(</a:t>
            </a:r>
            <a:r>
              <a:rPr i="1" lang="en"/>
              <a:t>start, stop, step</a:t>
            </a:r>
            <a:r>
              <a:rPr lang="en"/>
              <a:t>): This returns a list of randomly selected integers with the start and stop range.</a:t>
            </a:r>
            <a:endParaRPr/>
          </a:p>
          <a:p>
            <a:pPr indent="-325755" lvl="0" marL="457200" rtl="0" algn="l">
              <a:spcBef>
                <a:spcPts val="0"/>
              </a:spcBef>
              <a:spcAft>
                <a:spcPts val="0"/>
              </a:spcAft>
              <a:buSzPct val="100000"/>
              <a:buChar char="●"/>
            </a:pPr>
            <a:r>
              <a:rPr lang="en"/>
              <a:t>random.seed(</a:t>
            </a:r>
            <a:r>
              <a:rPr i="1" lang="en"/>
              <a:t>integer</a:t>
            </a:r>
            <a:r>
              <a:rPr lang="en"/>
              <a:t>): When defined, this seeds the random selection process to the particular integer passed as the argument. This means that if the program runs again, the random selection will be the same as the previous run.</a:t>
            </a:r>
            <a:br>
              <a:rPr lang="en"/>
            </a:b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Built-in modules(contd.)</a:t>
            </a:r>
            <a:endParaRPr/>
          </a:p>
          <a:p>
            <a:pPr indent="0" lvl="0" marL="0" rtl="0" algn="l">
              <a:spcBef>
                <a:spcPts val="0"/>
              </a:spcBef>
              <a:spcAft>
                <a:spcPts val="0"/>
              </a:spcAft>
              <a:buNone/>
            </a:pPr>
            <a:r>
              <a:t/>
            </a:r>
            <a:endParaRPr/>
          </a:p>
        </p:txBody>
      </p:sp>
      <p:sp>
        <p:nvSpPr>
          <p:cNvPr id="338" name="Google Shape;338;p5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
            </a:r>
            <a:r>
              <a:rPr b="1" lang="en"/>
              <a:t>atetime</a:t>
            </a:r>
            <a:br>
              <a:rPr b="1" lang="en"/>
            </a:br>
            <a:r>
              <a:rPr lang="en"/>
              <a:t>Similarly, to use the module, it needs to be imported.</a:t>
            </a:r>
            <a:br>
              <a:rPr lang="en"/>
            </a:br>
            <a:r>
              <a:rPr lang="en"/>
              <a:t>E.g from datetime import datetime</a:t>
            </a:r>
            <a:endParaRPr/>
          </a:p>
          <a:p>
            <a:pPr indent="-342900" lvl="0" marL="457200" rtl="0" algn="l">
              <a:spcBef>
                <a:spcPts val="1200"/>
              </a:spcBef>
              <a:spcAft>
                <a:spcPts val="0"/>
              </a:spcAft>
              <a:buSzPts val="1800"/>
              <a:buChar char="●"/>
            </a:pPr>
            <a:r>
              <a:rPr lang="en"/>
              <a:t>datetime.now(): This returns the current date and time.</a:t>
            </a:r>
            <a:endParaRPr/>
          </a:p>
          <a:p>
            <a:pPr indent="-342900" lvl="0" marL="457200" rtl="0" algn="l">
              <a:spcBef>
                <a:spcPts val="0"/>
              </a:spcBef>
              <a:spcAft>
                <a:spcPts val="0"/>
              </a:spcAft>
              <a:buSzPts val="1800"/>
              <a:buChar char="●"/>
            </a:pPr>
            <a:r>
              <a:rPr lang="en"/>
              <a:t>datetime.now().hour: This returns the current hour. Similarly, minutes, month, year and seconds can be accessed.</a:t>
            </a:r>
            <a:endParaRPr/>
          </a:p>
          <a:p>
            <a:pPr indent="0" lvl="0" marL="45720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Built-in modules(contd.)</a:t>
            </a:r>
            <a:endParaRPr/>
          </a:p>
          <a:p>
            <a:pPr indent="0" lvl="0" marL="0" rtl="0" algn="l">
              <a:spcBef>
                <a:spcPts val="0"/>
              </a:spcBef>
              <a:spcAft>
                <a:spcPts val="0"/>
              </a:spcAft>
              <a:buNone/>
            </a:pPr>
            <a:r>
              <a:t/>
            </a:r>
            <a:endParaRPr/>
          </a:p>
        </p:txBody>
      </p:sp>
      <p:sp>
        <p:nvSpPr>
          <p:cNvPr id="344" name="Google Shape;344;p58"/>
          <p:cNvSpPr txBox="1"/>
          <p:nvPr>
            <p:ph idx="1" type="body"/>
          </p:nvPr>
        </p:nvSpPr>
        <p:spPr>
          <a:xfrm>
            <a:off x="311700" y="92425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datetime.strftime(): This can take a number of arguments as summarized below.</a:t>
            </a:r>
            <a:endParaRPr/>
          </a:p>
        </p:txBody>
      </p:sp>
      <p:graphicFrame>
        <p:nvGraphicFramePr>
          <p:cNvPr id="345" name="Google Shape;345;p58"/>
          <p:cNvGraphicFramePr/>
          <p:nvPr/>
        </p:nvGraphicFramePr>
        <p:xfrm>
          <a:off x="412800" y="1429975"/>
          <a:ext cx="3000000" cy="3000000"/>
        </p:xfrm>
        <a:graphic>
          <a:graphicData uri="http://schemas.openxmlformats.org/drawingml/2006/table">
            <a:tbl>
              <a:tblPr>
                <a:noFill/>
                <a:tableStyleId>{57D9F544-843A-48D5-874C-1DD46F37ADF7}</a:tableStyleId>
              </a:tblPr>
              <a:tblGrid>
                <a:gridCol w="1245525"/>
                <a:gridCol w="3580475"/>
                <a:gridCol w="2413000"/>
              </a:tblGrid>
              <a:tr h="381000">
                <a:tc>
                  <a:txBody>
                    <a:bodyPr/>
                    <a:lstStyle/>
                    <a:p>
                      <a:pPr indent="0" lvl="0" marL="0" rtl="0" algn="l">
                        <a:spcBef>
                          <a:spcPts val="0"/>
                        </a:spcBef>
                        <a:spcAft>
                          <a:spcPts val="0"/>
                        </a:spcAft>
                        <a:buNone/>
                      </a:pPr>
                      <a:r>
                        <a:rPr b="1" lang="en"/>
                        <a:t>Argument</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c>
                  <a:txBody>
                    <a:bodyPr/>
                    <a:lstStyle/>
                    <a:p>
                      <a:pPr indent="0" lvl="0" marL="0" rtl="0" algn="l">
                        <a:spcBef>
                          <a:spcPts val="0"/>
                        </a:spcBef>
                        <a:spcAft>
                          <a:spcPts val="0"/>
                        </a:spcAft>
                        <a:buNone/>
                      </a:pPr>
                      <a:r>
                        <a:rPr b="1" lang="en"/>
                        <a:t>Example</a:t>
                      </a:r>
                      <a:endParaRPr b="1"/>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Weekday full version</a:t>
                      </a:r>
                      <a:endParaRPr/>
                    </a:p>
                  </a:txBody>
                  <a:tcPr marT="91425" marB="91425" marR="91425" marL="91425"/>
                </a:tc>
                <a:tc>
                  <a:txBody>
                    <a:bodyPr/>
                    <a:lstStyle/>
                    <a:p>
                      <a:pPr indent="0" lvl="0" marL="0" rtl="0" algn="l">
                        <a:spcBef>
                          <a:spcPts val="0"/>
                        </a:spcBef>
                        <a:spcAft>
                          <a:spcPts val="0"/>
                        </a:spcAft>
                        <a:buNone/>
                      </a:pPr>
                      <a:r>
                        <a:rPr lang="en"/>
                        <a:t>Thursday</a:t>
                      </a:r>
                      <a:endParaRPr/>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Weejday short version</a:t>
                      </a:r>
                      <a:endParaRPr/>
                    </a:p>
                  </a:txBody>
                  <a:tcPr marT="91425" marB="91425" marR="91425" marL="91425"/>
                </a:tc>
                <a:tc>
                  <a:txBody>
                    <a:bodyPr/>
                    <a:lstStyle/>
                    <a:p>
                      <a:pPr indent="0" lvl="0" marL="0" rtl="0" algn="l">
                        <a:spcBef>
                          <a:spcPts val="0"/>
                        </a:spcBef>
                        <a:spcAft>
                          <a:spcPts val="0"/>
                        </a:spcAft>
                        <a:buNone/>
                      </a:pPr>
                      <a:r>
                        <a:rPr lang="en"/>
                        <a:t>Thur</a:t>
                      </a:r>
                      <a:endParaRPr/>
                    </a:p>
                  </a:txBody>
                  <a:tcPr marT="91425" marB="91425" marR="91425" marL="91425"/>
                </a:tc>
              </a:tr>
              <a:tr h="3810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Day of the month</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Month name full version</a:t>
                      </a:r>
                      <a:endParaRPr/>
                    </a:p>
                  </a:txBody>
                  <a:tcPr marT="91425" marB="91425" marR="91425" marL="91425"/>
                </a:tc>
                <a:tc>
                  <a:txBody>
                    <a:bodyPr/>
                    <a:lstStyle/>
                    <a:p>
                      <a:pPr indent="0" lvl="0" marL="0" rtl="0" algn="l">
                        <a:spcBef>
                          <a:spcPts val="0"/>
                        </a:spcBef>
                        <a:spcAft>
                          <a:spcPts val="0"/>
                        </a:spcAft>
                        <a:buNone/>
                      </a:pPr>
                      <a:r>
                        <a:rPr lang="en"/>
                        <a:t>February</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Month name short version</a:t>
                      </a:r>
                      <a:endParaRPr/>
                    </a:p>
                  </a:txBody>
                  <a:tcPr marT="91425" marB="91425" marR="91425" marL="91425"/>
                </a:tc>
                <a:tc>
                  <a:txBody>
                    <a:bodyPr/>
                    <a:lstStyle/>
                    <a:p>
                      <a:pPr indent="0" lvl="0" marL="0" rtl="0" algn="l">
                        <a:spcBef>
                          <a:spcPts val="0"/>
                        </a:spcBef>
                        <a:spcAft>
                          <a:spcPts val="0"/>
                        </a:spcAft>
                        <a:buNone/>
                      </a:pPr>
                      <a:r>
                        <a:rPr lang="en"/>
                        <a:t>Feb</a:t>
                      </a:r>
                      <a:endParaRPr/>
                    </a:p>
                  </a:txBody>
                  <a:tcPr marT="91425" marB="91425" marR="91425" marL="91425"/>
                </a:tc>
              </a:tr>
              <a:tr h="381000">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Year full version</a:t>
                      </a:r>
                      <a:endParaRPr/>
                    </a:p>
                  </a:txBody>
                  <a:tcPr marT="91425" marB="91425" marR="91425" marL="91425"/>
                </a:tc>
                <a:tc>
                  <a:txBody>
                    <a:bodyPr/>
                    <a:lstStyle/>
                    <a:p>
                      <a:pPr indent="0" lvl="0" marL="0" rtl="0" algn="l">
                        <a:spcBef>
                          <a:spcPts val="0"/>
                        </a:spcBef>
                        <a:spcAft>
                          <a:spcPts val="0"/>
                        </a:spcAft>
                        <a:buNone/>
                      </a:pPr>
                      <a:r>
                        <a:rPr lang="en"/>
                        <a:t>2021</a:t>
                      </a:r>
                      <a:endParaRPr/>
                    </a:p>
                  </a:txBody>
                  <a:tcPr marT="91425" marB="91425" marR="91425" marL="91425"/>
                </a:tc>
              </a:tr>
              <a:tr h="381000">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Year short version</a:t>
                      </a:r>
                      <a:endParaRPr/>
                    </a:p>
                  </a:txBody>
                  <a:tcPr marT="91425" marB="91425" marR="91425" marL="91425"/>
                </a:tc>
                <a:tc>
                  <a:txBody>
                    <a:bodyPr/>
                    <a:lstStyle/>
                    <a:p>
                      <a:pPr indent="0" lvl="0" marL="0" rtl="0" algn="l">
                        <a:spcBef>
                          <a:spcPts val="0"/>
                        </a:spcBef>
                        <a:spcAft>
                          <a:spcPts val="0"/>
                        </a:spcAft>
                        <a:buNone/>
                      </a:pPr>
                      <a:r>
                        <a:rPr lang="en"/>
                        <a:t>21</a:t>
                      </a:r>
                      <a:endParaRPr/>
                    </a:p>
                  </a:txBody>
                  <a:tcPr marT="91425" marB="91425" marR="91425" marL="91425"/>
                </a:tc>
              </a:tr>
              <a:tr h="381000">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Local version of date</a:t>
                      </a:r>
                      <a:endParaRPr/>
                    </a:p>
                  </a:txBody>
                  <a:tcPr marT="91425" marB="91425" marR="91425" marL="91425"/>
                </a:tc>
                <a:tc>
                  <a:txBody>
                    <a:bodyPr/>
                    <a:lstStyle/>
                    <a:p>
                      <a:pPr indent="0" lvl="0" marL="0" rtl="0" algn="l">
                        <a:spcBef>
                          <a:spcPts val="0"/>
                        </a:spcBef>
                        <a:spcAft>
                          <a:spcPts val="0"/>
                        </a:spcAft>
                        <a:buNone/>
                      </a:pPr>
                      <a:r>
                        <a:rPr lang="en"/>
                        <a:t>15/02/21</a:t>
                      </a:r>
                      <a:endParaRPr/>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If/elif/else statement</a:t>
            </a:r>
            <a:endParaRPr/>
          </a:p>
        </p:txBody>
      </p:sp>
      <p:sp>
        <p:nvSpPr>
          <p:cNvPr id="351" name="Google Shape;351;p5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statement allows for a block of code to run if and only if certain conditions are met.</a:t>
            </a:r>
            <a:endParaRPr/>
          </a:p>
          <a:p>
            <a:pPr indent="-342900" lvl="0" marL="457200" rtl="0" algn="l">
              <a:spcBef>
                <a:spcPts val="0"/>
              </a:spcBef>
              <a:spcAft>
                <a:spcPts val="0"/>
              </a:spcAft>
              <a:buSzPts val="1800"/>
              <a:buChar char="●"/>
            </a:pPr>
            <a:r>
              <a:rPr lang="en"/>
              <a:t>The conditions can be a based on comparison operators, identity operators, membership operators or a boolean.</a:t>
            </a:r>
            <a:br>
              <a:rPr lang="en"/>
            </a:br>
            <a:r>
              <a:rPr lang="en"/>
              <a:t>E.g if 77 &gt; 77:</a:t>
            </a:r>
            <a:br>
              <a:rPr lang="en"/>
            </a:br>
            <a:r>
              <a:rPr lang="en"/>
              <a:t>            print(“Yes”)</a:t>
            </a:r>
            <a:br>
              <a:rPr lang="en"/>
            </a:br>
            <a:r>
              <a:rPr lang="en"/>
              <a:t>      </a:t>
            </a:r>
            <a:r>
              <a:rPr lang="en"/>
              <a:t>e</a:t>
            </a:r>
            <a:r>
              <a:rPr lang="en"/>
              <a:t>lse:</a:t>
            </a:r>
            <a:br>
              <a:rPr lang="en"/>
            </a:br>
            <a:r>
              <a:rPr lang="en"/>
              <a:t>            print(“No”)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If/elif/else statement (contd.)</a:t>
            </a:r>
            <a:endParaRPr/>
          </a:p>
        </p:txBody>
      </p:sp>
      <p:sp>
        <p:nvSpPr>
          <p:cNvPr id="357" name="Google Shape;357;p6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having to check for multiple conditions for the same block of code, the words </a:t>
            </a:r>
            <a:r>
              <a:rPr b="1" lang="en"/>
              <a:t>and/or </a:t>
            </a:r>
            <a:r>
              <a:rPr lang="en"/>
              <a:t>are used to merge the conditions.</a:t>
            </a:r>
            <a:br>
              <a:rPr lang="en"/>
            </a:br>
            <a:r>
              <a:rPr lang="en"/>
              <a:t>E.g if “city” == “city” and 45 &gt; 9:</a:t>
            </a:r>
            <a:br>
              <a:rPr lang="en"/>
            </a:br>
            <a:r>
              <a:rPr lang="en"/>
              <a:t>            print(“conditions met!”)</a:t>
            </a:r>
            <a:br>
              <a:rPr lang="en"/>
            </a:br>
            <a:r>
              <a:rPr lang="en"/>
              <a:t>      </a:t>
            </a:r>
            <a:r>
              <a:rPr lang="en"/>
              <a:t>e</a:t>
            </a:r>
            <a:r>
              <a:rPr lang="en"/>
              <a:t>lse:</a:t>
            </a:r>
            <a:br>
              <a:rPr lang="en"/>
            </a:br>
            <a:r>
              <a:rPr lang="en"/>
              <a:t>            print(“Oops!”)</a:t>
            </a:r>
            <a:endParaRPr/>
          </a:p>
          <a:p>
            <a:pPr indent="-342900" lvl="0" marL="457200" rtl="0" algn="l">
              <a:spcBef>
                <a:spcPts val="0"/>
              </a:spcBef>
              <a:spcAft>
                <a:spcPts val="0"/>
              </a:spcAft>
              <a:buSzPts val="1800"/>
              <a:buChar char="●"/>
            </a:pPr>
            <a:r>
              <a:rPr lang="en"/>
              <a:t>When using </a:t>
            </a:r>
            <a:r>
              <a:rPr b="1" lang="en"/>
              <a:t>and</a:t>
            </a:r>
            <a:r>
              <a:rPr lang="en"/>
              <a:t>, both/all conditions have to be met while using</a:t>
            </a:r>
            <a:r>
              <a:rPr b="1" lang="en"/>
              <a:t> or</a:t>
            </a:r>
            <a:r>
              <a:rPr lang="en"/>
              <a:t>, only one of the conditions has to be met.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If/elif/else statement (contd.)</a:t>
            </a:r>
            <a:endParaRPr/>
          </a:p>
        </p:txBody>
      </p:sp>
      <p:sp>
        <p:nvSpPr>
          <p:cNvPr id="363" name="Google Shape;363;p6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check for two or more conditions with each condition/set of conditions having unique block of codes, use </a:t>
            </a:r>
            <a:r>
              <a:rPr b="1" lang="en"/>
              <a:t>elif</a:t>
            </a:r>
            <a:r>
              <a:rPr lang="en"/>
              <a:t> to specify those conditions.</a:t>
            </a:r>
            <a:br>
              <a:rPr lang="en"/>
            </a:br>
            <a:r>
              <a:rPr lang="en"/>
              <a:t>E.g if 50 != 50:</a:t>
            </a:r>
            <a:br>
              <a:rPr lang="en"/>
            </a:br>
            <a:r>
              <a:rPr lang="en"/>
              <a:t>            print(“first condition met”)</a:t>
            </a:r>
            <a:br>
              <a:rPr lang="en"/>
            </a:br>
            <a:r>
              <a:rPr lang="en"/>
              <a:t>      </a:t>
            </a:r>
            <a:r>
              <a:rPr lang="en"/>
              <a:t>e</a:t>
            </a:r>
            <a:r>
              <a:rPr lang="en"/>
              <a:t>lif 51 // 5 = 10:</a:t>
            </a:r>
            <a:br>
              <a:rPr lang="en"/>
            </a:br>
            <a:r>
              <a:rPr lang="en"/>
              <a:t>            print(“second condition met”)</a:t>
            </a:r>
            <a:br>
              <a:rPr lang="en"/>
            </a:br>
            <a:r>
              <a:rPr lang="en"/>
              <a:t>      </a:t>
            </a:r>
            <a:r>
              <a:rPr lang="en"/>
              <a:t>e</a:t>
            </a:r>
            <a:r>
              <a:rPr lang="en"/>
              <a:t>lse:</a:t>
            </a:r>
            <a:br>
              <a:rPr lang="en"/>
            </a:br>
            <a:r>
              <a:rPr lang="en"/>
              <a:t>            print(“none was met”)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Variables	</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50">
                <a:solidFill>
                  <a:schemeClr val="dk1"/>
                </a:solidFill>
                <a:highlight>
                  <a:srgbClr val="FFFFFF"/>
                </a:highlight>
                <a:latin typeface="Verdana"/>
                <a:ea typeface="Verdana"/>
                <a:cs typeface="Verdana"/>
                <a:sym typeface="Verdana"/>
              </a:rPr>
              <a:t>Variables are containers for storing data values.</a:t>
            </a:r>
            <a:endParaRPr sz="14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4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rPr lang="en" sz="1450">
                <a:solidFill>
                  <a:schemeClr val="dk1"/>
                </a:solidFill>
                <a:highlight>
                  <a:srgbClr val="FFFFFF"/>
                </a:highlight>
                <a:latin typeface="Verdana"/>
                <a:ea typeface="Verdana"/>
                <a:cs typeface="Verdana"/>
                <a:sym typeface="Verdana"/>
              </a:rPr>
              <a:t>Guidelines for naming variables</a:t>
            </a:r>
            <a:endParaRPr sz="1450">
              <a:solidFill>
                <a:schemeClr val="dk1"/>
              </a:solidFill>
              <a:highlight>
                <a:srgbClr val="FFFFFF"/>
              </a:highlight>
              <a:latin typeface="Verdana"/>
              <a:ea typeface="Verdana"/>
              <a:cs typeface="Verdana"/>
              <a:sym typeface="Verdana"/>
            </a:endParaRPr>
          </a:p>
          <a:p>
            <a:pPr indent="-327025" lvl="0" marL="457200" rtl="0" algn="l">
              <a:spcBef>
                <a:spcPts val="1200"/>
              </a:spcBef>
              <a:spcAft>
                <a:spcPts val="0"/>
              </a:spcAft>
              <a:buClr>
                <a:schemeClr val="dk1"/>
              </a:buClr>
              <a:buSzPts val="1550"/>
              <a:buFont typeface="Verdana"/>
              <a:buChar char="●"/>
            </a:pPr>
            <a:r>
              <a:rPr lang="en" sz="1350">
                <a:solidFill>
                  <a:schemeClr val="dk1"/>
                </a:solidFill>
                <a:highlight>
                  <a:srgbClr val="FFFFFF"/>
                </a:highlight>
                <a:latin typeface="Verdana"/>
                <a:ea typeface="Verdana"/>
                <a:cs typeface="Verdana"/>
                <a:sym typeface="Verdana"/>
              </a:rPr>
              <a:t>A variable name must start with a letter or the underscore character</a:t>
            </a:r>
            <a:endParaRPr sz="1350">
              <a:solidFill>
                <a:schemeClr val="dk1"/>
              </a:solidFill>
              <a:highlight>
                <a:srgbClr val="FFFFFF"/>
              </a:highlight>
              <a:latin typeface="Verdana"/>
              <a:ea typeface="Verdana"/>
              <a:cs typeface="Verdana"/>
              <a:sym typeface="Verdana"/>
            </a:endParaRPr>
          </a:p>
          <a:p>
            <a:pPr indent="-314325" lvl="0" marL="457200" rtl="0" algn="l">
              <a:spcBef>
                <a:spcPts val="0"/>
              </a:spcBef>
              <a:spcAft>
                <a:spcPts val="0"/>
              </a:spcAft>
              <a:buClr>
                <a:schemeClr val="dk1"/>
              </a:buClr>
              <a:buSzPts val="1350"/>
              <a:buFont typeface="Verdana"/>
              <a:buChar char="●"/>
            </a:pPr>
            <a:r>
              <a:rPr lang="en" sz="1350">
                <a:solidFill>
                  <a:schemeClr val="dk1"/>
                </a:solidFill>
                <a:highlight>
                  <a:srgbClr val="FFFFFF"/>
                </a:highlight>
                <a:latin typeface="Verdana"/>
                <a:ea typeface="Verdana"/>
                <a:cs typeface="Verdana"/>
                <a:sym typeface="Verdana"/>
              </a:rPr>
              <a:t>A variable name cannot start with a number</a:t>
            </a:r>
            <a:endParaRPr sz="1350">
              <a:solidFill>
                <a:schemeClr val="dk1"/>
              </a:solidFill>
              <a:highlight>
                <a:srgbClr val="FFFFFF"/>
              </a:highlight>
              <a:latin typeface="Verdana"/>
              <a:ea typeface="Verdana"/>
              <a:cs typeface="Verdana"/>
              <a:sym typeface="Verdana"/>
            </a:endParaRPr>
          </a:p>
          <a:p>
            <a:pPr indent="-314325" lvl="0" marL="457200" rtl="0" algn="l">
              <a:spcBef>
                <a:spcPts val="0"/>
              </a:spcBef>
              <a:spcAft>
                <a:spcPts val="0"/>
              </a:spcAft>
              <a:buClr>
                <a:schemeClr val="dk1"/>
              </a:buClr>
              <a:buSzPts val="1350"/>
              <a:buFont typeface="Verdana"/>
              <a:buChar char="●"/>
            </a:pPr>
            <a:r>
              <a:rPr lang="en" sz="1350">
                <a:solidFill>
                  <a:schemeClr val="dk1"/>
                </a:solidFill>
                <a:highlight>
                  <a:srgbClr val="FFFFFF"/>
                </a:highlight>
                <a:latin typeface="Verdana"/>
                <a:ea typeface="Verdana"/>
                <a:cs typeface="Verdana"/>
                <a:sym typeface="Verdana"/>
              </a:rPr>
              <a:t>A variable name can only contain alpha-numeric characters and underscores (A-z, 0-9, and _ )</a:t>
            </a:r>
            <a:endParaRPr sz="1350">
              <a:solidFill>
                <a:schemeClr val="dk1"/>
              </a:solidFill>
              <a:highlight>
                <a:srgbClr val="FFFFFF"/>
              </a:highlight>
              <a:latin typeface="Verdana"/>
              <a:ea typeface="Verdana"/>
              <a:cs typeface="Verdana"/>
              <a:sym typeface="Verdana"/>
            </a:endParaRPr>
          </a:p>
          <a:p>
            <a:pPr indent="-314325" lvl="0" marL="457200" rtl="0" algn="l">
              <a:spcBef>
                <a:spcPts val="0"/>
              </a:spcBef>
              <a:spcAft>
                <a:spcPts val="0"/>
              </a:spcAft>
              <a:buClr>
                <a:schemeClr val="dk1"/>
              </a:buClr>
              <a:buSzPts val="1350"/>
              <a:buFont typeface="Verdana"/>
              <a:buChar char="●"/>
            </a:pPr>
            <a:r>
              <a:rPr lang="en" sz="1350">
                <a:solidFill>
                  <a:schemeClr val="dk1"/>
                </a:solidFill>
                <a:highlight>
                  <a:srgbClr val="FFFFFF"/>
                </a:highlight>
                <a:latin typeface="Verdana"/>
                <a:ea typeface="Verdana"/>
                <a:cs typeface="Verdana"/>
                <a:sym typeface="Verdana"/>
              </a:rPr>
              <a:t>Variable names are case-sensitive (gender, Gender and GENDER are three different variables)</a:t>
            </a:r>
            <a:endParaRPr sz="1350">
              <a:solidFill>
                <a:schemeClr val="dk1"/>
              </a:solidFill>
              <a:highlight>
                <a:srgbClr val="FFFFFF"/>
              </a:highlight>
              <a:latin typeface="Verdana"/>
              <a:ea typeface="Verdana"/>
              <a:cs typeface="Verdana"/>
              <a:sym typeface="Verdana"/>
            </a:endParaRPr>
          </a:p>
          <a:p>
            <a:pPr indent="-314325" lvl="0" marL="457200" rtl="0" algn="l">
              <a:spcBef>
                <a:spcPts val="0"/>
              </a:spcBef>
              <a:spcAft>
                <a:spcPts val="0"/>
              </a:spcAft>
              <a:buClr>
                <a:schemeClr val="dk1"/>
              </a:buClr>
              <a:buSzPts val="1350"/>
              <a:buFont typeface="Verdana"/>
              <a:buChar char="●"/>
            </a:pPr>
            <a:r>
              <a:rPr lang="en" sz="1350">
                <a:solidFill>
                  <a:schemeClr val="dk1"/>
                </a:solidFill>
                <a:highlight>
                  <a:srgbClr val="FFFFFF"/>
                </a:highlight>
                <a:latin typeface="Verdana"/>
                <a:ea typeface="Verdana"/>
                <a:cs typeface="Verdana"/>
                <a:sym typeface="Verdana"/>
              </a:rPr>
              <a:t>A variable name cannot be an in-built python function. E.g print, type, list, bool, etc</a:t>
            </a:r>
            <a:endParaRPr sz="1350">
              <a:solidFill>
                <a:schemeClr val="dk1"/>
              </a:solidFill>
              <a:highlight>
                <a:srgbClr val="FFFFFF"/>
              </a:highlight>
              <a:latin typeface="Verdana"/>
              <a:ea typeface="Verdana"/>
              <a:cs typeface="Verdana"/>
              <a:sym typeface="Verdana"/>
            </a:endParaRPr>
          </a:p>
          <a:p>
            <a:pPr indent="0" lvl="0" marL="457200" rtl="0" algn="l">
              <a:spcBef>
                <a:spcPts val="1100"/>
              </a:spcBef>
              <a:spcAft>
                <a:spcPts val="1100"/>
              </a:spcAft>
              <a:buNone/>
            </a:pPr>
            <a:r>
              <a:t/>
            </a:r>
            <a:endParaRPr sz="13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Loops</a:t>
            </a:r>
            <a:endParaRPr/>
          </a:p>
        </p:txBody>
      </p:sp>
      <p:sp>
        <p:nvSpPr>
          <p:cNvPr id="369" name="Google Shape;369;p6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Loops are a way of iterating a block of code. </a:t>
            </a:r>
            <a:br>
              <a:rPr lang="en"/>
            </a:br>
            <a:r>
              <a:rPr lang="en"/>
              <a:t>There are two types of loops; </a:t>
            </a:r>
            <a:r>
              <a:rPr b="1" lang="en"/>
              <a:t>while</a:t>
            </a:r>
            <a:r>
              <a:rPr lang="en"/>
              <a:t> loops and </a:t>
            </a:r>
            <a:r>
              <a:rPr b="1" lang="en"/>
              <a:t>for</a:t>
            </a:r>
            <a:r>
              <a:rPr lang="en"/>
              <a:t> loops.</a:t>
            </a:r>
            <a:endParaRPr/>
          </a:p>
          <a:p>
            <a:pPr indent="-342900" lvl="0" marL="457200" rtl="0" algn="l">
              <a:spcBef>
                <a:spcPts val="1200"/>
              </a:spcBef>
              <a:spcAft>
                <a:spcPts val="0"/>
              </a:spcAft>
              <a:buSzPts val="1800"/>
              <a:buChar char="●"/>
            </a:pPr>
            <a:r>
              <a:rPr b="1" lang="en"/>
              <a:t>w</a:t>
            </a:r>
            <a:r>
              <a:rPr b="1" lang="en"/>
              <a:t>hile</a:t>
            </a:r>
            <a:r>
              <a:rPr lang="en"/>
              <a:t> loop repeats a block of code as long as a condition </a:t>
            </a:r>
            <a:r>
              <a:rPr lang="en"/>
              <a:t>(the result being a boolean)</a:t>
            </a:r>
            <a:r>
              <a:rPr lang="en"/>
              <a:t> is being met.</a:t>
            </a:r>
            <a:endParaRPr/>
          </a:p>
          <a:p>
            <a:pPr indent="-342900" lvl="0" marL="457200" rtl="0" algn="l">
              <a:spcBef>
                <a:spcPts val="0"/>
              </a:spcBef>
              <a:spcAft>
                <a:spcPts val="0"/>
              </a:spcAft>
              <a:buSzPts val="1800"/>
              <a:buChar char="●"/>
            </a:pPr>
            <a:r>
              <a:rPr b="1" lang="en"/>
              <a:t>f</a:t>
            </a:r>
            <a:r>
              <a:rPr b="1" lang="en"/>
              <a:t>or</a:t>
            </a:r>
            <a:r>
              <a:rPr lang="en"/>
              <a:t> loop repeats a block of code a specified number of times and the actions can also be on each element of an iterable.</a:t>
            </a:r>
            <a:br>
              <a:rPr lang="en"/>
            </a:b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
            </a:r>
            <a:r>
              <a:rPr lang="en"/>
              <a:t>hile loop</a:t>
            </a:r>
            <a:endParaRPr/>
          </a:p>
        </p:txBody>
      </p:sp>
      <p:sp>
        <p:nvSpPr>
          <p:cNvPr id="375" name="Google Shape;375;p63"/>
          <p:cNvSpPr txBox="1"/>
          <p:nvPr>
            <p:ph idx="1" type="body"/>
          </p:nvPr>
        </p:nvSpPr>
        <p:spPr>
          <a:xfrm>
            <a:off x="311700" y="10192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variable on which the condition will be based should be defined prior to the while statement</a:t>
            </a:r>
            <a:endParaRPr/>
          </a:p>
          <a:p>
            <a:pPr indent="-342900" lvl="0" marL="457200" rtl="0" algn="l">
              <a:spcBef>
                <a:spcPts val="0"/>
              </a:spcBef>
              <a:spcAft>
                <a:spcPts val="0"/>
              </a:spcAft>
              <a:buSzPts val="1800"/>
              <a:buChar char="●"/>
            </a:pPr>
            <a:r>
              <a:rPr lang="en"/>
              <a:t>A while loop can be immediately terminated using the </a:t>
            </a:r>
            <a:r>
              <a:rPr b="1" lang="en"/>
              <a:t>break</a:t>
            </a:r>
            <a:r>
              <a:rPr lang="en"/>
              <a:t> statement</a:t>
            </a:r>
            <a:endParaRPr/>
          </a:p>
          <a:p>
            <a:pPr indent="0" lvl="0" marL="0" rtl="0" algn="l">
              <a:spcBef>
                <a:spcPts val="1200"/>
              </a:spcBef>
              <a:spcAft>
                <a:spcPts val="1200"/>
              </a:spcAft>
              <a:buNone/>
            </a:pPr>
            <a:r>
              <a:rPr lang="en"/>
              <a:t>       E.g cracker = 0</a:t>
            </a:r>
            <a:br>
              <a:rPr lang="en"/>
            </a:br>
            <a:r>
              <a:rPr lang="en"/>
              <a:t>             while (cracker &lt; 5):</a:t>
            </a:r>
            <a:br>
              <a:rPr lang="en"/>
            </a:br>
            <a:r>
              <a:rPr lang="en"/>
              <a:t>                    print(“Cracker is less than 5”)</a:t>
            </a:r>
            <a:br>
              <a:rPr lang="en"/>
            </a:br>
            <a:r>
              <a:rPr lang="en"/>
              <a:t>                    cracker += 1</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
            </a:r>
            <a:r>
              <a:rPr lang="en"/>
              <a:t>hile loop (contd.)</a:t>
            </a:r>
            <a:endParaRPr/>
          </a:p>
        </p:txBody>
      </p:sp>
      <p:sp>
        <p:nvSpPr>
          <p:cNvPr id="381" name="Google Shape;381;p6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E.g   count = 0</a:t>
            </a:r>
            <a:br>
              <a:rPr lang="en"/>
            </a:br>
            <a:r>
              <a:rPr lang="en"/>
              <a:t>         while  True:</a:t>
            </a:r>
            <a:br>
              <a:rPr lang="en"/>
            </a:br>
            <a:r>
              <a:rPr lang="en"/>
              <a:t>              </a:t>
            </a:r>
            <a:r>
              <a:rPr lang="en"/>
              <a:t>i</a:t>
            </a:r>
            <a:r>
              <a:rPr lang="en"/>
              <a:t>f count == 3:</a:t>
            </a:r>
            <a:br>
              <a:rPr lang="en"/>
            </a:br>
            <a:r>
              <a:rPr lang="en"/>
              <a:t>                   break</a:t>
            </a:r>
            <a:br>
              <a:rPr lang="en"/>
            </a:br>
            <a:r>
              <a:rPr lang="en"/>
              <a:t>              </a:t>
            </a:r>
            <a:r>
              <a:rPr lang="en"/>
              <a:t>e</a:t>
            </a:r>
            <a:r>
              <a:rPr lang="en"/>
              <a:t>lse:</a:t>
            </a:r>
            <a:br>
              <a:rPr lang="en"/>
            </a:br>
            <a:r>
              <a:rPr lang="en"/>
              <a:t>                   </a:t>
            </a:r>
            <a:r>
              <a:rPr lang="en"/>
              <a:t>print(“Music’s great!”)</a:t>
            </a:r>
            <a:r>
              <a:rPr lang="en"/>
              <a:t> </a:t>
            </a:r>
            <a:br>
              <a:rPr lang="en"/>
            </a:br>
            <a:r>
              <a:rPr lang="en"/>
              <a:t>                   count += 1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lang="en"/>
              <a:t>or loop</a:t>
            </a:r>
            <a:endParaRPr/>
          </a:p>
        </p:txBody>
      </p:sp>
      <p:sp>
        <p:nvSpPr>
          <p:cNvPr id="387" name="Google Shape;387;p6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It repeats a block of code a specified number of times (as many items in the iterable).</a:t>
            </a:r>
            <a:endParaRPr/>
          </a:p>
          <a:p>
            <a:pPr indent="0" lvl="0" marL="0" rtl="0" algn="l">
              <a:spcBef>
                <a:spcPts val="1200"/>
              </a:spcBef>
              <a:spcAft>
                <a:spcPts val="0"/>
              </a:spcAft>
              <a:buNone/>
            </a:pPr>
            <a:r>
              <a:rPr lang="en"/>
              <a:t>E.g entry_data = “Universe”</a:t>
            </a:r>
            <a:br>
              <a:rPr lang="en"/>
            </a:br>
            <a:r>
              <a:rPr lang="en"/>
              <a:t>      </a:t>
            </a:r>
            <a:r>
              <a:rPr lang="en"/>
              <a:t>f</a:t>
            </a:r>
            <a:r>
              <a:rPr lang="en"/>
              <a:t>or a in entry_data:</a:t>
            </a:r>
            <a:br>
              <a:rPr lang="en"/>
            </a:br>
            <a:r>
              <a:rPr lang="en"/>
              <a:t>            print(“Home for all!”)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E.g  new_list = [“pop”, “rock”, “country”]</a:t>
            </a:r>
            <a:br>
              <a:rPr lang="en"/>
            </a:br>
            <a:r>
              <a:rPr lang="en"/>
              <a:t>       </a:t>
            </a:r>
            <a:r>
              <a:rPr lang="en"/>
              <a:t>f</a:t>
            </a:r>
            <a:r>
              <a:rPr lang="en"/>
              <a:t>or item in new_list:</a:t>
            </a:r>
            <a:br>
              <a:rPr lang="en"/>
            </a:br>
            <a:r>
              <a:rPr lang="en"/>
              <a:t>             print(item)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lang="en"/>
              <a:t>or loop with enumerate()</a:t>
            </a:r>
            <a:endParaRPr/>
          </a:p>
        </p:txBody>
      </p:sp>
      <p:sp>
        <p:nvSpPr>
          <p:cNvPr id="393" name="Google Shape;393;p6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serves as a means of keeping counts of each iteration.</a:t>
            </a:r>
            <a:endParaRPr/>
          </a:p>
          <a:p>
            <a:pPr indent="0" lvl="0" marL="0" rtl="0" algn="l">
              <a:spcBef>
                <a:spcPts val="1200"/>
              </a:spcBef>
              <a:spcAft>
                <a:spcPts val="1200"/>
              </a:spcAft>
              <a:buNone/>
            </a:pPr>
            <a:r>
              <a:rPr lang="en"/>
              <a:t>E.g  names = [“Sheldon”, “Penny”, “Howard”, “Leonard”, “Rajesh”]</a:t>
            </a:r>
            <a:br>
              <a:rPr lang="en"/>
            </a:br>
            <a:r>
              <a:rPr lang="en"/>
              <a:t>       </a:t>
            </a:r>
            <a:r>
              <a:rPr lang="en"/>
              <a:t>f</a:t>
            </a:r>
            <a:r>
              <a:rPr lang="en"/>
              <a:t>or index, item in enumerate(names):</a:t>
            </a:r>
            <a:br>
              <a:rPr lang="en"/>
            </a:br>
            <a:r>
              <a:rPr lang="en"/>
              <a:t>               print(index, item)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comprehension</a:t>
            </a:r>
            <a:endParaRPr/>
          </a:p>
        </p:txBody>
      </p:sp>
      <p:sp>
        <p:nvSpPr>
          <p:cNvPr id="399" name="Google Shape;399;p6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a means of writing a for loop in a single line of code.</a:t>
            </a:r>
            <a:br>
              <a:rPr lang="en"/>
            </a:br>
            <a:r>
              <a:rPr lang="en"/>
              <a:t>Its general syntax is;</a:t>
            </a:r>
            <a:br>
              <a:rPr lang="en"/>
            </a:br>
            <a:r>
              <a:rPr lang="en"/>
              <a:t>	[</a:t>
            </a:r>
            <a:r>
              <a:rPr i="1" lang="en"/>
              <a:t>expression </a:t>
            </a:r>
            <a:r>
              <a:rPr lang="en"/>
              <a:t>for </a:t>
            </a:r>
            <a:r>
              <a:rPr i="1" lang="en"/>
              <a:t>member</a:t>
            </a:r>
            <a:r>
              <a:rPr lang="en"/>
              <a:t> in </a:t>
            </a:r>
            <a:r>
              <a:rPr i="1" lang="en"/>
              <a:t>iterable</a:t>
            </a:r>
            <a:r>
              <a:rPr lang="en"/>
              <a:t>]</a:t>
            </a:r>
            <a:endParaRPr/>
          </a:p>
          <a:p>
            <a:pPr indent="0" lvl="0" marL="0" rtl="0" algn="l">
              <a:spcBef>
                <a:spcPts val="1200"/>
              </a:spcBef>
              <a:spcAft>
                <a:spcPts val="0"/>
              </a:spcAft>
              <a:buNone/>
            </a:pPr>
            <a:r>
              <a:rPr lang="en"/>
              <a:t>With an if statement, its general syntax becomes;</a:t>
            </a:r>
            <a:br>
              <a:rPr lang="en"/>
            </a:br>
            <a:r>
              <a:rPr lang="en"/>
              <a:t>	</a:t>
            </a:r>
            <a:r>
              <a:rPr lang="en"/>
              <a:t>[</a:t>
            </a:r>
            <a:r>
              <a:rPr i="1" lang="en"/>
              <a:t>expression</a:t>
            </a:r>
            <a:r>
              <a:rPr lang="en"/>
              <a:t> for </a:t>
            </a:r>
            <a:r>
              <a:rPr i="1" lang="en"/>
              <a:t>member</a:t>
            </a:r>
            <a:r>
              <a:rPr lang="en"/>
              <a:t> in </a:t>
            </a:r>
            <a:r>
              <a:rPr i="1" lang="en"/>
              <a:t>iterable</a:t>
            </a:r>
            <a:r>
              <a:rPr lang="en"/>
              <a:t> if condition]</a:t>
            </a:r>
            <a:endParaRPr/>
          </a:p>
          <a:p>
            <a:pPr indent="0" lvl="0" marL="0" rtl="0" algn="l">
              <a:spcBef>
                <a:spcPts val="1200"/>
              </a:spcBef>
              <a:spcAft>
                <a:spcPts val="0"/>
              </a:spcAft>
              <a:buNone/>
            </a:pPr>
            <a:r>
              <a:rPr lang="en"/>
              <a:t>E.g [print(a) for a in range(100, 161)]</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I/O</a:t>
            </a:r>
            <a:endParaRPr/>
          </a:p>
        </p:txBody>
      </p:sp>
      <p:sp>
        <p:nvSpPr>
          <p:cNvPr id="405" name="Google Shape;405;p6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entails interaction between our python codes and files (text, csv or excel).</a:t>
            </a:r>
            <a:br>
              <a:rPr lang="en"/>
            </a:br>
            <a:r>
              <a:rPr lang="en"/>
              <a:t>This is based on a built-in function </a:t>
            </a:r>
            <a:r>
              <a:rPr b="1" lang="en"/>
              <a:t>open()</a:t>
            </a:r>
            <a:r>
              <a:rPr lang="en"/>
              <a:t>.</a:t>
            </a:r>
            <a:br>
              <a:rPr lang="en"/>
            </a:br>
            <a:r>
              <a:rPr lang="en"/>
              <a:t>E.g new_file = open(“</a:t>
            </a:r>
            <a:r>
              <a:rPr i="1" lang="en"/>
              <a:t>Filepath + filename</a:t>
            </a:r>
            <a:r>
              <a:rPr lang="en"/>
              <a:t>”, mode = “r”)</a:t>
            </a:r>
            <a:br>
              <a:rPr lang="en"/>
            </a:br>
            <a:r>
              <a:rPr lang="en"/>
              <a:t>      print(new_file.read())</a:t>
            </a:r>
            <a:br>
              <a:rPr lang="en"/>
            </a:br>
            <a:r>
              <a:rPr lang="en"/>
              <a:t>      new_file.close()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I/0 (contd.)</a:t>
            </a:r>
            <a:endParaRPr/>
          </a:p>
        </p:txBody>
      </p:sp>
      <p:sp>
        <p:nvSpPr>
          <p:cNvPr id="411" name="Google Shape;411;p69"/>
          <p:cNvSpPr txBox="1"/>
          <p:nvPr>
            <p:ph idx="1" type="body"/>
          </p:nvPr>
        </p:nvSpPr>
        <p:spPr>
          <a:xfrm>
            <a:off x="311700" y="986875"/>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"r" - Read - Default value. Opens a file for reading, error if the file does not exist. This is the default mode.</a:t>
            </a:r>
            <a:endParaRPr sz="1400">
              <a:solidFill>
                <a:srgbClr val="263248"/>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“r+” - Opens a file for both reading and writing.</a:t>
            </a:r>
            <a:endParaRPr sz="1400">
              <a:solidFill>
                <a:srgbClr val="263248"/>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"a" - Append - Opens a file for appending, creates the file if it does not exist</a:t>
            </a:r>
            <a:endParaRPr sz="1400">
              <a:solidFill>
                <a:srgbClr val="263248"/>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“a+” - Opens a file for both appending and reading.</a:t>
            </a:r>
            <a:endParaRPr sz="1400">
              <a:solidFill>
                <a:srgbClr val="263248"/>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"w" - Write - Opens a file for writing, creates the file if it does not exist</a:t>
            </a:r>
            <a:endParaRPr sz="1400">
              <a:solidFill>
                <a:srgbClr val="263248"/>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“w+” - Opens a file for both writing and reading.</a:t>
            </a:r>
            <a:endParaRPr sz="1400">
              <a:solidFill>
                <a:srgbClr val="263248"/>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"x" - Create - Creates the specified file, returns an error if the file exists</a:t>
            </a:r>
            <a:endParaRPr sz="1400">
              <a:solidFill>
                <a:srgbClr val="263248"/>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Clr>
                <a:schemeClr val="dk1"/>
              </a:buClr>
              <a:buSzPts val="1100"/>
              <a:buFont typeface="Arial"/>
              <a:buNone/>
            </a:pPr>
            <a:r>
              <a:rPr lang="en" sz="1400">
                <a:solidFill>
                  <a:srgbClr val="263248"/>
                </a:solidFill>
                <a:latin typeface="Arial"/>
                <a:ea typeface="Arial"/>
                <a:cs typeface="Arial"/>
                <a:sym typeface="Arial"/>
              </a:rPr>
              <a:t>File methods : write(), writelines(), read(), readline() and close()</a:t>
            </a:r>
            <a:endParaRPr sz="1400">
              <a:solidFill>
                <a:srgbClr val="263248"/>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417" name="Google Shape;417;p7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Functions are segmentation of blocks of codes which will run only when called. </a:t>
            </a:r>
            <a:endParaRPr/>
          </a:p>
          <a:p>
            <a:pPr indent="-342900" lvl="0" marL="457200" rtl="0" algn="l">
              <a:spcBef>
                <a:spcPts val="1200"/>
              </a:spcBef>
              <a:spcAft>
                <a:spcPts val="0"/>
              </a:spcAft>
              <a:buSzPts val="1800"/>
              <a:buChar char="●"/>
            </a:pPr>
            <a:r>
              <a:rPr lang="en"/>
              <a:t>F</a:t>
            </a:r>
            <a:r>
              <a:rPr lang="en"/>
              <a:t>unctions are defined using;</a:t>
            </a:r>
            <a:endParaRPr/>
          </a:p>
          <a:p>
            <a:pPr indent="0" lvl="0" marL="0" rtl="0" algn="l">
              <a:spcBef>
                <a:spcPts val="1200"/>
              </a:spcBef>
              <a:spcAft>
                <a:spcPts val="0"/>
              </a:spcAft>
              <a:buNone/>
            </a:pPr>
            <a:r>
              <a:rPr b="1" lang="en"/>
              <a:t>       </a:t>
            </a:r>
            <a:r>
              <a:rPr b="1" lang="en"/>
              <a:t>def </a:t>
            </a:r>
            <a:r>
              <a:rPr i="1" lang="en"/>
              <a:t>functionname</a:t>
            </a:r>
            <a:r>
              <a:rPr lang="en"/>
              <a:t>():</a:t>
            </a:r>
            <a:br>
              <a:rPr lang="en"/>
            </a:br>
            <a:r>
              <a:rPr lang="en"/>
              <a:t>	      Block of code</a:t>
            </a:r>
            <a:endParaRPr/>
          </a:p>
          <a:p>
            <a:pPr indent="-342900" lvl="0" marL="457200" rtl="0" algn="l">
              <a:spcBef>
                <a:spcPts val="1200"/>
              </a:spcBef>
              <a:spcAft>
                <a:spcPts val="0"/>
              </a:spcAft>
              <a:buSzPts val="1800"/>
              <a:buChar char="●"/>
            </a:pPr>
            <a:r>
              <a:rPr lang="en"/>
              <a:t>Functions are called using;</a:t>
            </a:r>
            <a:endParaRPr/>
          </a:p>
          <a:p>
            <a:pPr indent="0" lvl="0" marL="457200" rtl="0" algn="l">
              <a:spcBef>
                <a:spcPts val="1200"/>
              </a:spcBef>
              <a:spcAft>
                <a:spcPts val="0"/>
              </a:spcAft>
              <a:buNone/>
            </a:pPr>
            <a:r>
              <a:rPr i="1" lang="en"/>
              <a:t>functionname</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(contd.)</a:t>
            </a:r>
            <a:endParaRPr/>
          </a:p>
        </p:txBody>
      </p:sp>
      <p:sp>
        <p:nvSpPr>
          <p:cNvPr id="423" name="Google Shape;423;p7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Parameters are defined in the parentheses when defining a function.</a:t>
            </a:r>
            <a:endParaRPr/>
          </a:p>
          <a:p>
            <a:pPr indent="0" lvl="0" marL="0" rtl="0" algn="l">
              <a:spcBef>
                <a:spcPts val="1200"/>
              </a:spcBef>
              <a:spcAft>
                <a:spcPts val="0"/>
              </a:spcAft>
              <a:buNone/>
            </a:pPr>
            <a:r>
              <a:rPr lang="en"/>
              <a:t>Arguments are passed in the </a:t>
            </a:r>
            <a:r>
              <a:rPr lang="en"/>
              <a:t>parentheses</a:t>
            </a:r>
            <a:r>
              <a:rPr lang="en"/>
              <a:t> when calling a function.</a:t>
            </a:r>
            <a:endParaRPr/>
          </a:p>
          <a:p>
            <a:pPr indent="0" lvl="0" marL="0" rtl="0" algn="l">
              <a:spcBef>
                <a:spcPts val="1200"/>
              </a:spcBef>
              <a:spcAft>
                <a:spcPts val="0"/>
              </a:spcAft>
              <a:buNone/>
            </a:pPr>
            <a:r>
              <a:rPr lang="en"/>
              <a:t>A </a:t>
            </a:r>
            <a:r>
              <a:rPr b="1" lang="en"/>
              <a:t>return</a:t>
            </a:r>
            <a:r>
              <a:rPr lang="en"/>
              <a:t> statement is used to return the output of a function. This differs from print(). </a:t>
            </a:r>
            <a:br>
              <a:rPr lang="en"/>
            </a:br>
            <a:r>
              <a:rPr b="1" lang="en"/>
              <a:t>print()</a:t>
            </a:r>
            <a:r>
              <a:rPr lang="en"/>
              <a:t> only just prints out the output while </a:t>
            </a:r>
            <a:r>
              <a:rPr b="1" lang="en"/>
              <a:t>return</a:t>
            </a:r>
            <a:r>
              <a:rPr lang="en"/>
              <a:t> gets to save the output in a variable which can be used later in the program.</a:t>
            </a:r>
            <a:endParaRPr/>
          </a:p>
          <a:p>
            <a:pPr indent="0" lvl="0" marL="0" rtl="0" algn="l">
              <a:spcBef>
                <a:spcPts val="1200"/>
              </a:spcBef>
              <a:spcAft>
                <a:spcPts val="0"/>
              </a:spcAft>
              <a:buNone/>
            </a:pPr>
            <a:r>
              <a:rPr lang="en"/>
              <a:t>E.g def my_adder(x):</a:t>
            </a:r>
            <a:br>
              <a:rPr lang="en"/>
            </a:br>
            <a:r>
              <a:rPr lang="en"/>
              <a:t>            </a:t>
            </a:r>
            <a:r>
              <a:rPr lang="en"/>
              <a:t>r</a:t>
            </a:r>
            <a:r>
              <a:rPr lang="en"/>
              <a:t>eturn 50 + x</a:t>
            </a:r>
            <a:endParaRPr/>
          </a:p>
          <a:p>
            <a:pPr indent="0" lvl="0" marL="0" rtl="0" algn="l">
              <a:spcBef>
                <a:spcPts val="1200"/>
              </a:spcBef>
              <a:spcAft>
                <a:spcPts val="1200"/>
              </a:spcAft>
              <a:buNone/>
            </a:pPr>
            <a:r>
              <a:rPr lang="en"/>
              <a:t>      my_adder(10)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Types</a:t>
            </a:r>
            <a:endParaRPr/>
          </a:p>
        </p:txBody>
      </p:sp>
      <p:sp>
        <p:nvSpPr>
          <p:cNvPr id="90" name="Google Shape;90;p18"/>
          <p:cNvSpPr txBox="1"/>
          <p:nvPr>
            <p:ph idx="1" type="body"/>
          </p:nvPr>
        </p:nvSpPr>
        <p:spPr>
          <a:xfrm>
            <a:off x="311700" y="12478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Integers (int) - any whole number between -infinity to +infinity e.g 99</a:t>
            </a:r>
            <a:endParaRPr/>
          </a:p>
          <a:p>
            <a:pPr indent="-342900" lvl="0" marL="457200" rtl="0" algn="l">
              <a:spcBef>
                <a:spcPts val="0"/>
              </a:spcBef>
              <a:spcAft>
                <a:spcPts val="0"/>
              </a:spcAft>
              <a:buSzPts val="1800"/>
              <a:buChar char="●"/>
            </a:pPr>
            <a:r>
              <a:rPr lang="en"/>
              <a:t>Strings (str) - any character enclosed in single or double quotation e.g ‘good’, “blast” etc </a:t>
            </a:r>
            <a:endParaRPr/>
          </a:p>
          <a:p>
            <a:pPr indent="-342900" lvl="0" marL="457200" rtl="0" algn="l">
              <a:spcBef>
                <a:spcPts val="0"/>
              </a:spcBef>
              <a:spcAft>
                <a:spcPts val="0"/>
              </a:spcAft>
              <a:buSzPts val="1800"/>
              <a:buChar char="●"/>
            </a:pPr>
            <a:r>
              <a:rPr lang="en"/>
              <a:t>Floats (float) - decimal numbers e.g 9.4</a:t>
            </a:r>
            <a:endParaRPr/>
          </a:p>
          <a:p>
            <a:pPr indent="-342900" lvl="0" marL="457200" rtl="0" algn="l">
              <a:spcBef>
                <a:spcPts val="0"/>
              </a:spcBef>
              <a:spcAft>
                <a:spcPts val="0"/>
              </a:spcAft>
              <a:buSzPts val="1800"/>
              <a:buChar char="●"/>
            </a:pPr>
            <a:r>
              <a:rPr lang="en"/>
              <a:t>Boolean (bool) - True or False.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Functions (contd.)</a:t>
            </a:r>
            <a:endParaRPr/>
          </a:p>
          <a:p>
            <a:pPr indent="0" lvl="0" marL="0" rtl="0" algn="l">
              <a:spcBef>
                <a:spcPts val="0"/>
              </a:spcBef>
              <a:spcAft>
                <a:spcPts val="0"/>
              </a:spcAft>
              <a:buNone/>
            </a:pPr>
            <a:r>
              <a:t/>
            </a:r>
            <a:endParaRPr/>
          </a:p>
        </p:txBody>
      </p:sp>
      <p:sp>
        <p:nvSpPr>
          <p:cNvPr id="429" name="Google Shape;429;p7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number of the arguments passed must equal the number of parameters defined.</a:t>
            </a:r>
            <a:endParaRPr/>
          </a:p>
          <a:p>
            <a:pPr indent="0" lvl="0" marL="0" rtl="0" algn="l">
              <a:spcBef>
                <a:spcPts val="1200"/>
              </a:spcBef>
              <a:spcAft>
                <a:spcPts val="0"/>
              </a:spcAft>
              <a:buNone/>
            </a:pPr>
            <a:r>
              <a:rPr b="1" lang="en"/>
              <a:t>Arbitrary arguments</a:t>
            </a:r>
            <a:r>
              <a:rPr lang="en"/>
              <a:t>: This is used when the number of arguments to be passed in a function is unknown.</a:t>
            </a:r>
            <a:br>
              <a:rPr lang="en"/>
            </a:br>
            <a:r>
              <a:rPr lang="en"/>
              <a:t>E.g   def func_one(*names):</a:t>
            </a:r>
            <a:br>
              <a:rPr lang="en"/>
            </a:br>
            <a:r>
              <a:rPr lang="en"/>
              <a:t>              print(“Hello” + names[1])</a:t>
            </a:r>
            <a:endParaRPr/>
          </a:p>
          <a:p>
            <a:pPr indent="0" lvl="0" marL="0" rtl="0" algn="l">
              <a:spcBef>
                <a:spcPts val="1200"/>
              </a:spcBef>
              <a:spcAft>
                <a:spcPts val="0"/>
              </a:spcAft>
              <a:buNone/>
            </a:pPr>
            <a:r>
              <a:rPr lang="en"/>
              <a:t>        func_one(“James”, “Harley”, “Stones”)</a:t>
            </a:r>
            <a:endParaRPr/>
          </a:p>
          <a:p>
            <a:pPr indent="0" lvl="0" marL="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Functions (contd.)</a:t>
            </a:r>
            <a:endParaRPr/>
          </a:p>
          <a:p>
            <a:pPr indent="0" lvl="0" marL="0" rtl="0" algn="l">
              <a:spcBef>
                <a:spcPts val="0"/>
              </a:spcBef>
              <a:spcAft>
                <a:spcPts val="0"/>
              </a:spcAft>
              <a:buNone/>
            </a:pPr>
            <a:r>
              <a:t/>
            </a:r>
            <a:endParaRPr/>
          </a:p>
        </p:txBody>
      </p:sp>
      <p:sp>
        <p:nvSpPr>
          <p:cNvPr id="435" name="Google Shape;435;p7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Keyword argument</a:t>
            </a:r>
            <a:r>
              <a:rPr lang="en"/>
              <a:t>: This is used to assign the arguments passed to variables.</a:t>
            </a:r>
            <a:br>
              <a:rPr lang="en"/>
            </a:br>
            <a:r>
              <a:rPr lang="en"/>
              <a:t>E.g def func_two(fruit2, fruit1):</a:t>
            </a:r>
            <a:br>
              <a:rPr lang="en"/>
            </a:br>
            <a:r>
              <a:rPr lang="en"/>
              <a:t>            print(“My favourite is” + “ ” + fruit2)</a:t>
            </a:r>
            <a:endParaRPr/>
          </a:p>
          <a:p>
            <a:pPr indent="0" lvl="0" marL="0" rtl="0" algn="l">
              <a:spcBef>
                <a:spcPts val="1200"/>
              </a:spcBef>
              <a:spcAft>
                <a:spcPts val="0"/>
              </a:spcAft>
              <a:buNone/>
            </a:pPr>
            <a:r>
              <a:rPr lang="en"/>
              <a:t>      func_two(</a:t>
            </a:r>
            <a:r>
              <a:rPr lang="en"/>
              <a:t>fruit1 = “cherry”, fruit2 = “apple”</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Arbitrary keyword argument</a:t>
            </a:r>
            <a:r>
              <a:rPr lang="en"/>
              <a:t>: This is used when the number of keyword arguments to be passed is unknown.</a:t>
            </a:r>
            <a:br>
              <a:rPr lang="en"/>
            </a:br>
            <a:r>
              <a:rPr lang="en"/>
              <a:t>E.g def func_three(**country):</a:t>
            </a:r>
            <a:br>
              <a:rPr lang="en"/>
            </a:br>
            <a:r>
              <a:rPr lang="en"/>
              <a:t>            print(country[“east”] + “ ”  + “is a country in Africa”)</a:t>
            </a:r>
            <a:endParaRPr/>
          </a:p>
          <a:p>
            <a:pPr indent="0" lvl="0" marL="0" rtl="0" algn="l">
              <a:spcBef>
                <a:spcPts val="1200"/>
              </a:spcBef>
              <a:spcAft>
                <a:spcPts val="1200"/>
              </a:spcAft>
              <a:buNone/>
            </a:pPr>
            <a:r>
              <a:rPr lang="en"/>
              <a:t>       func_three(south = “South Africa”, east = “kenya”)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(contd.)</a:t>
            </a:r>
            <a:endParaRPr/>
          </a:p>
        </p:txBody>
      </p:sp>
      <p:sp>
        <p:nvSpPr>
          <p:cNvPr id="441" name="Google Shape;441;p7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Default parameter</a:t>
            </a:r>
            <a:r>
              <a:rPr lang="en"/>
              <a:t>: This assigns a default value for a specified parameter. This comes in handy in scenarios where no argument is passed.</a:t>
            </a:r>
            <a:br>
              <a:rPr lang="en"/>
            </a:br>
            <a:r>
              <a:rPr lang="en"/>
              <a:t>E.g def func_four(car = “Tundra”):</a:t>
            </a:r>
            <a:br>
              <a:rPr lang="en"/>
            </a:br>
            <a:r>
              <a:rPr lang="en"/>
              <a:t>            print(“I just got a” + “ ” + car)</a:t>
            </a:r>
            <a:endParaRPr/>
          </a:p>
          <a:p>
            <a:pPr indent="0" lvl="0" marL="0" rtl="0" algn="l">
              <a:spcBef>
                <a:spcPts val="1200"/>
              </a:spcBef>
              <a:spcAft>
                <a:spcPts val="1200"/>
              </a:spcAft>
              <a:buNone/>
            </a:pPr>
            <a:r>
              <a:rPr lang="en"/>
              <a:t>      func_four()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OOP(Object Oriented Programming)</a:t>
            </a:r>
            <a:endParaRPr/>
          </a:p>
        </p:txBody>
      </p:sp>
      <p:sp>
        <p:nvSpPr>
          <p:cNvPr id="447" name="Google Shape;447;p7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This is a method of grouping related attributes and behaviours of objects together.</a:t>
            </a:r>
            <a:endParaRPr/>
          </a:p>
          <a:p>
            <a:pPr indent="0" lvl="0" marL="0" rtl="0" algn="l">
              <a:spcBef>
                <a:spcPts val="1200"/>
              </a:spcBef>
              <a:spcAft>
                <a:spcPts val="0"/>
              </a:spcAft>
              <a:buNone/>
            </a:pPr>
            <a:r>
              <a:rPr b="1" lang="en"/>
              <a:t>c</a:t>
            </a:r>
            <a:r>
              <a:rPr b="1" lang="en"/>
              <a:t>lass</a:t>
            </a:r>
            <a:r>
              <a:rPr lang="en"/>
              <a:t>: This is the blueprint of the object.</a:t>
            </a:r>
            <a:endParaRPr/>
          </a:p>
          <a:p>
            <a:pPr indent="0" lvl="0" marL="0" rtl="0" algn="l">
              <a:spcBef>
                <a:spcPts val="1200"/>
              </a:spcBef>
              <a:spcAft>
                <a:spcPts val="0"/>
              </a:spcAft>
              <a:buNone/>
            </a:pPr>
            <a:r>
              <a:rPr b="1" lang="en"/>
              <a:t>o</a:t>
            </a:r>
            <a:r>
              <a:rPr b="1" lang="en"/>
              <a:t>bject</a:t>
            </a:r>
            <a:r>
              <a:rPr lang="en"/>
              <a:t>: This is an instantiation of a class.</a:t>
            </a:r>
            <a:endParaRPr/>
          </a:p>
          <a:p>
            <a:pPr indent="0" lvl="0" marL="0" rtl="0" algn="l">
              <a:spcBef>
                <a:spcPts val="1200"/>
              </a:spcBef>
              <a:spcAft>
                <a:spcPts val="0"/>
              </a:spcAft>
              <a:buNone/>
            </a:pPr>
            <a:r>
              <a:rPr lang="en"/>
              <a:t>E.g class door:</a:t>
            </a:r>
            <a:br>
              <a:rPr lang="en"/>
            </a:br>
            <a:r>
              <a:rPr lang="en"/>
              <a:t>              </a:t>
            </a:r>
            <a:r>
              <a:rPr lang="en"/>
              <a:t>d</a:t>
            </a:r>
            <a:r>
              <a:rPr lang="en"/>
              <a:t>ef open():</a:t>
            </a:r>
            <a:br>
              <a:rPr lang="en"/>
            </a:br>
            <a:r>
              <a:rPr lang="en"/>
              <a:t>                    print(“This opens the door”)</a:t>
            </a:r>
            <a:br>
              <a:rPr lang="en"/>
            </a:br>
            <a:r>
              <a:rPr lang="en"/>
              <a:t>              </a:t>
            </a:r>
            <a:r>
              <a:rPr lang="en"/>
              <a:t>d</a:t>
            </a:r>
            <a:r>
              <a:rPr lang="en"/>
              <a:t>ef close():</a:t>
            </a:r>
            <a:br>
              <a:rPr lang="en"/>
            </a:br>
            <a:r>
              <a:rPr lang="en"/>
              <a:t>                    print(“This closes the door”)</a:t>
            </a:r>
            <a:br>
              <a:rPr lang="en"/>
            </a:br>
            <a:r>
              <a:rPr lang="en"/>
              <a:t>              </a:t>
            </a:r>
            <a:r>
              <a:rPr lang="en"/>
              <a:t>d</a:t>
            </a:r>
            <a:r>
              <a:rPr lang="en"/>
              <a:t>ef slide():</a:t>
            </a:r>
            <a:br>
              <a:rPr lang="en"/>
            </a:br>
            <a:r>
              <a:rPr lang="en"/>
              <a:t>                    print(“This slides the door”)</a:t>
            </a:r>
            <a:endParaRPr/>
          </a:p>
          <a:p>
            <a:pPr indent="0" lvl="0" marL="0" rtl="0" algn="l">
              <a:spcBef>
                <a:spcPts val="1200"/>
              </a:spcBef>
              <a:spcAft>
                <a:spcPts val="1200"/>
              </a:spcAft>
              <a:buNone/>
            </a:pPr>
            <a:r>
              <a:rPr lang="en"/>
              <a:t>d</a:t>
            </a:r>
            <a:r>
              <a:rPr lang="en"/>
              <a:t>1 = door()</a:t>
            </a:r>
            <a:br>
              <a:rPr lang="en"/>
            </a:br>
            <a:r>
              <a:rPr lang="en"/>
              <a:t>print(d1.slide())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OOP(Object Oriented Programming contd.) </a:t>
            </a:r>
            <a:endParaRPr/>
          </a:p>
          <a:p>
            <a:pPr indent="0" lvl="0" marL="0" rtl="0" algn="l">
              <a:spcBef>
                <a:spcPts val="0"/>
              </a:spcBef>
              <a:spcAft>
                <a:spcPts val="0"/>
              </a:spcAft>
              <a:buNone/>
            </a:pPr>
            <a:r>
              <a:t/>
            </a:r>
            <a:endParaRPr/>
          </a:p>
        </p:txBody>
      </p:sp>
      <p:sp>
        <p:nvSpPr>
          <p:cNvPr id="453" name="Google Shape;453;p7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Attributes can be considered as data types stored in variables.</a:t>
            </a:r>
            <a:br>
              <a:rPr lang="en"/>
            </a:br>
            <a:r>
              <a:rPr lang="en"/>
              <a:t>There are two types of attributes; class attribute and instance attribute.</a:t>
            </a:r>
            <a:endParaRPr/>
          </a:p>
          <a:p>
            <a:pPr indent="-342900" lvl="0" marL="457200" rtl="0" algn="l">
              <a:spcBef>
                <a:spcPts val="1200"/>
              </a:spcBef>
              <a:spcAft>
                <a:spcPts val="0"/>
              </a:spcAft>
              <a:buSzPts val="1800"/>
              <a:buChar char="●"/>
            </a:pPr>
            <a:r>
              <a:rPr lang="en"/>
              <a:t>class attributes are attributes defined for the whole class. i.e, they are not associated with instances of the class</a:t>
            </a:r>
            <a:endParaRPr/>
          </a:p>
          <a:p>
            <a:pPr indent="-342900" lvl="0" marL="457200" rtl="0" algn="l">
              <a:spcBef>
                <a:spcPts val="0"/>
              </a:spcBef>
              <a:spcAft>
                <a:spcPts val="0"/>
              </a:spcAft>
              <a:buSzPts val="1800"/>
              <a:buChar char="●"/>
            </a:pPr>
            <a:r>
              <a:rPr lang="en"/>
              <a:t>instance attributes are attributes defined in the instance method of a class.</a:t>
            </a:r>
            <a:endParaRPr/>
          </a:p>
          <a:p>
            <a:pPr indent="0" lvl="0" marL="0" rtl="0" algn="l">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OOP(Object Oriented Programming contd.) </a:t>
            </a:r>
            <a:endParaRPr/>
          </a:p>
          <a:p>
            <a:pPr indent="0" lvl="0" marL="0" rtl="0" algn="l">
              <a:spcBef>
                <a:spcPts val="0"/>
              </a:spcBef>
              <a:spcAft>
                <a:spcPts val="0"/>
              </a:spcAft>
              <a:buNone/>
            </a:pPr>
            <a:r>
              <a:t/>
            </a:r>
            <a:endParaRPr/>
          </a:p>
        </p:txBody>
      </p:sp>
      <p:sp>
        <p:nvSpPr>
          <p:cNvPr id="459" name="Google Shape;459;p7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Methods are simply functions defined in a class.</a:t>
            </a:r>
            <a:br>
              <a:rPr lang="en"/>
            </a:br>
            <a:r>
              <a:rPr lang="en"/>
              <a:t>There are 3 types of methods; instance methods, class methods and static methods.</a:t>
            </a:r>
            <a:endParaRPr/>
          </a:p>
          <a:p>
            <a:pPr indent="-342900" lvl="0" marL="457200" rtl="0" algn="l">
              <a:spcBef>
                <a:spcPts val="1200"/>
              </a:spcBef>
              <a:spcAft>
                <a:spcPts val="0"/>
              </a:spcAft>
              <a:buSzPts val="1800"/>
              <a:buChar char="●"/>
            </a:pPr>
            <a:r>
              <a:rPr lang="en"/>
              <a:t>instance method is a method that is associated with instances of the class.</a:t>
            </a:r>
            <a:br>
              <a:rPr lang="en"/>
            </a:br>
            <a:r>
              <a:rPr i="1" lang="en"/>
              <a:t>self </a:t>
            </a:r>
            <a:r>
              <a:rPr lang="en"/>
              <a:t>must be passed in as a parameter when defining the method but will not be passed as an argument when calling the method.</a:t>
            </a:r>
            <a:br>
              <a:rPr lang="en"/>
            </a:br>
            <a:r>
              <a:rPr lang="en"/>
              <a:t>E.g class fruit:</a:t>
            </a:r>
            <a:br>
              <a:rPr lang="en"/>
            </a:br>
            <a:r>
              <a:rPr lang="en"/>
              <a:t>             def grape(self):</a:t>
            </a:r>
            <a:br>
              <a:rPr lang="en"/>
            </a:br>
            <a:r>
              <a:rPr lang="en"/>
              <a:t>                   </a:t>
            </a:r>
            <a:r>
              <a:rPr i="1" lang="en"/>
              <a:t>Block of code</a:t>
            </a:r>
            <a:endParaRPr/>
          </a:p>
          <a:p>
            <a:pPr indent="0" lvl="0" marL="457200" rtl="0" algn="l">
              <a:spcBef>
                <a:spcPts val="1200"/>
              </a:spcBef>
              <a:spcAft>
                <a:spcPts val="1200"/>
              </a:spcAft>
              <a:buNone/>
            </a:pPr>
            <a:r>
              <a:rPr lang="en"/>
              <a:t>      f_one = fruit()</a:t>
            </a:r>
            <a:br>
              <a:rPr lang="en"/>
            </a:br>
            <a:r>
              <a:rPr lang="en"/>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OOP(Object Oriented Programming contd.) </a:t>
            </a:r>
            <a:endParaRPr/>
          </a:p>
          <a:p>
            <a:pPr indent="0" lvl="0" marL="0" rtl="0" algn="l">
              <a:spcBef>
                <a:spcPts val="0"/>
              </a:spcBef>
              <a:spcAft>
                <a:spcPts val="0"/>
              </a:spcAft>
              <a:buNone/>
            </a:pPr>
            <a:r>
              <a:t/>
            </a:r>
            <a:endParaRPr/>
          </a:p>
        </p:txBody>
      </p:sp>
      <p:sp>
        <p:nvSpPr>
          <p:cNvPr id="465" name="Google Shape;465;p7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.__init__() method: This is an instance method, similarly, it requires </a:t>
            </a:r>
            <a:r>
              <a:rPr i="1" lang="en"/>
              <a:t>self </a:t>
            </a:r>
            <a:r>
              <a:rPr lang="en"/>
              <a:t>to be passed. It is used to define instance attributes in the class.</a:t>
            </a:r>
            <a:br>
              <a:rPr lang="en"/>
            </a:br>
            <a:r>
              <a:rPr lang="en"/>
              <a:t>Note: This methods does not require being called. It runs automatically.  </a:t>
            </a:r>
            <a:br>
              <a:rPr lang="en"/>
            </a:br>
            <a:r>
              <a:rPr lang="en"/>
              <a:t>E.g class  car:</a:t>
            </a:r>
            <a:br>
              <a:rPr lang="en"/>
            </a:br>
            <a:r>
              <a:rPr lang="en"/>
              <a:t>             </a:t>
            </a:r>
            <a:r>
              <a:rPr lang="en"/>
              <a:t>d</a:t>
            </a:r>
            <a:r>
              <a:rPr lang="en"/>
              <a:t>ef __init__(self, brand,  price):</a:t>
            </a:r>
            <a:br>
              <a:rPr lang="en"/>
            </a:br>
            <a:r>
              <a:rPr lang="en"/>
              <a:t>                   </a:t>
            </a:r>
            <a:r>
              <a:rPr lang="en"/>
              <a:t>s</a:t>
            </a:r>
            <a:r>
              <a:rPr lang="en"/>
              <a:t>elf.brand = brand</a:t>
            </a:r>
            <a:br>
              <a:rPr lang="en"/>
            </a:br>
            <a:r>
              <a:rPr lang="en"/>
              <a:t>                   </a:t>
            </a:r>
            <a:r>
              <a:rPr lang="en"/>
              <a:t>s</a:t>
            </a:r>
            <a:r>
              <a:rPr lang="en"/>
              <a:t>elf.price = price</a:t>
            </a:r>
            <a:br>
              <a:rPr lang="en"/>
            </a:br>
            <a:r>
              <a:rPr lang="en"/>
              <a:t>         </a:t>
            </a:r>
            <a:br>
              <a:rPr lang="en"/>
            </a:br>
            <a:r>
              <a:rPr lang="en"/>
              <a:t>            </a:t>
            </a:r>
            <a:r>
              <a:rPr lang="en"/>
              <a:t>d</a:t>
            </a:r>
            <a:r>
              <a:rPr lang="en"/>
              <a:t>ef get_price(self):</a:t>
            </a:r>
            <a:br>
              <a:rPr lang="en"/>
            </a:br>
            <a:r>
              <a:rPr lang="en"/>
              <a:t>                  </a:t>
            </a:r>
            <a:r>
              <a:rPr lang="en"/>
              <a:t>r</a:t>
            </a:r>
            <a:r>
              <a:rPr lang="en"/>
              <a:t>eturn self.price</a:t>
            </a:r>
            <a:endParaRPr/>
          </a:p>
          <a:p>
            <a:pPr indent="0" lvl="0" marL="0" rtl="0" algn="l">
              <a:spcBef>
                <a:spcPts val="1200"/>
              </a:spcBef>
              <a:spcAft>
                <a:spcPts val="1200"/>
              </a:spcAft>
              <a:buNone/>
            </a:pPr>
            <a:br>
              <a:rPr lang="en"/>
            </a:br>
            <a:r>
              <a:rPr lang="en"/>
              <a:t>      </a:t>
            </a:r>
            <a:r>
              <a:rPr lang="en"/>
              <a:t>c1 = car(“Tundra”, 8358000)</a:t>
            </a:r>
            <a:br>
              <a:rPr lang="en"/>
            </a:br>
            <a:r>
              <a:rPr lang="en"/>
              <a:t>      print(c1.get_price())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9"/>
          <p:cNvSpPr txBox="1"/>
          <p:nvPr>
            <p:ph type="title"/>
          </p:nvPr>
        </p:nvSpPr>
        <p:spPr>
          <a:xfrm>
            <a:off x="311700" y="1256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OOP(Object Oriented Programming contd.) </a:t>
            </a:r>
            <a:endParaRPr/>
          </a:p>
          <a:p>
            <a:pPr indent="0" lvl="0" marL="0" rtl="0" algn="l">
              <a:spcBef>
                <a:spcPts val="0"/>
              </a:spcBef>
              <a:spcAft>
                <a:spcPts val="0"/>
              </a:spcAft>
              <a:buNone/>
            </a:pPr>
            <a:r>
              <a:t/>
            </a:r>
            <a:endParaRPr/>
          </a:p>
        </p:txBody>
      </p:sp>
      <p:sp>
        <p:nvSpPr>
          <p:cNvPr id="471" name="Google Shape;471;p79"/>
          <p:cNvSpPr txBox="1"/>
          <p:nvPr>
            <p:ph idx="1" type="body"/>
          </p:nvPr>
        </p:nvSpPr>
        <p:spPr>
          <a:xfrm>
            <a:off x="311700" y="738825"/>
            <a:ext cx="8520600" cy="41073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c</a:t>
            </a:r>
            <a:r>
              <a:rPr lang="en"/>
              <a:t>lass method: This is a method where class attributes are defined. A decorator is needed in order to initiate a class method. </a:t>
            </a:r>
            <a:r>
              <a:rPr lang="en"/>
              <a:t>c</a:t>
            </a:r>
            <a:r>
              <a:rPr lang="en"/>
              <a:t>ls needs to be passed in as a parameter when defining the function but it will not not be passed as an argument when calling the function.</a:t>
            </a:r>
            <a:br>
              <a:rPr lang="en"/>
            </a:br>
            <a:r>
              <a:rPr lang="en"/>
              <a:t>E.g class door:</a:t>
            </a:r>
            <a:br>
              <a:rPr lang="en"/>
            </a:br>
            <a:r>
              <a:rPr lang="en"/>
              <a:t>             </a:t>
            </a:r>
            <a:r>
              <a:rPr lang="en"/>
              <a:t>w</a:t>
            </a:r>
            <a:r>
              <a:rPr lang="en"/>
              <a:t>idth = 4</a:t>
            </a:r>
            <a:br>
              <a:rPr lang="en"/>
            </a:br>
            <a:br>
              <a:rPr lang="en"/>
            </a:br>
            <a:r>
              <a:rPr lang="en"/>
              <a:t>             @classmethod</a:t>
            </a:r>
            <a:br>
              <a:rPr lang="en"/>
            </a:br>
            <a:r>
              <a:rPr lang="en"/>
              <a:t>             </a:t>
            </a:r>
            <a:r>
              <a:rPr lang="en"/>
              <a:t>d</a:t>
            </a:r>
            <a:r>
              <a:rPr lang="en"/>
              <a:t>ef get_width(cls):</a:t>
            </a:r>
            <a:br>
              <a:rPr lang="en"/>
            </a:br>
            <a:r>
              <a:rPr lang="en"/>
              <a:t>                   </a:t>
            </a:r>
            <a:r>
              <a:rPr lang="en"/>
              <a:t>r</a:t>
            </a:r>
            <a:r>
              <a:rPr lang="en"/>
              <a:t>eturn </a:t>
            </a:r>
            <a:r>
              <a:rPr lang="en"/>
              <a:t>c</a:t>
            </a:r>
            <a:r>
              <a:rPr lang="en"/>
              <a:t>ls.width</a:t>
            </a:r>
            <a:br>
              <a:rPr lang="en"/>
            </a:br>
            <a:r>
              <a:rPr lang="en"/>
              <a:t>             </a:t>
            </a:r>
            <a:br>
              <a:rPr lang="en"/>
            </a:br>
            <a:r>
              <a:rPr lang="en"/>
              <a:t>             @classmethod</a:t>
            </a:r>
            <a:br>
              <a:rPr lang="en"/>
            </a:br>
            <a:r>
              <a:rPr lang="en"/>
              <a:t>             </a:t>
            </a:r>
            <a:r>
              <a:rPr lang="en"/>
              <a:t>d</a:t>
            </a:r>
            <a:r>
              <a:rPr lang="en"/>
              <a:t>ef set_width(cls, value):</a:t>
            </a:r>
            <a:br>
              <a:rPr lang="en"/>
            </a:br>
            <a:r>
              <a:rPr lang="en"/>
              <a:t>                   </a:t>
            </a:r>
            <a:r>
              <a:rPr lang="en"/>
              <a:t>c</a:t>
            </a:r>
            <a:r>
              <a:rPr lang="en"/>
              <a:t>ls.width = value </a:t>
            </a:r>
            <a:endParaRPr/>
          </a:p>
          <a:p>
            <a:pPr indent="0" lvl="0" marL="457200" rtl="0" algn="l">
              <a:spcBef>
                <a:spcPts val="1200"/>
              </a:spcBef>
              <a:spcAft>
                <a:spcPts val="1200"/>
              </a:spcAft>
              <a:buNone/>
            </a:pPr>
            <a:r>
              <a:rPr lang="en"/>
              <a:t>       </a:t>
            </a:r>
            <a:r>
              <a:rPr lang="en"/>
              <a:t>d</a:t>
            </a:r>
            <a:r>
              <a:rPr lang="en"/>
              <a:t>2 = door()</a:t>
            </a:r>
            <a:br>
              <a:rPr lang="en"/>
            </a:br>
            <a:r>
              <a:rPr lang="en"/>
              <a:t>       print(d2.get_width())</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OOP(Object Oriented Programming contd.) </a:t>
            </a:r>
            <a:endParaRPr/>
          </a:p>
          <a:p>
            <a:pPr indent="0" lvl="0" marL="0" rtl="0" algn="l">
              <a:spcBef>
                <a:spcPts val="0"/>
              </a:spcBef>
              <a:spcAft>
                <a:spcPts val="0"/>
              </a:spcAft>
              <a:buNone/>
            </a:pPr>
            <a:r>
              <a:t/>
            </a:r>
            <a:endParaRPr/>
          </a:p>
        </p:txBody>
      </p:sp>
      <p:sp>
        <p:nvSpPr>
          <p:cNvPr id="477" name="Google Shape;477;p8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t>
            </a:r>
            <a:r>
              <a:rPr lang="en"/>
              <a:t>tatic method: This is used when changes are not to be made on a method or an attribute. In other words, this method prohibits change.</a:t>
            </a:r>
            <a:br>
              <a:rPr lang="en"/>
            </a:br>
            <a:r>
              <a:rPr lang="en"/>
              <a:t>Like the class method, a static method also requires a decorator.</a:t>
            </a:r>
            <a:br>
              <a:rPr lang="en"/>
            </a:br>
            <a:r>
              <a:rPr lang="en"/>
              <a:t>E.g class cruise:</a:t>
            </a:r>
            <a:br>
              <a:rPr lang="en"/>
            </a:br>
            <a:r>
              <a:rPr lang="en"/>
              <a:t>            @staticmethod</a:t>
            </a:r>
            <a:br>
              <a:rPr lang="en"/>
            </a:br>
            <a:r>
              <a:rPr lang="en"/>
              <a:t>            </a:t>
            </a:r>
            <a:r>
              <a:rPr lang="en"/>
              <a:t>d</a:t>
            </a:r>
            <a:r>
              <a:rPr lang="en"/>
              <a:t>ef info():</a:t>
            </a:r>
            <a:br>
              <a:rPr lang="en"/>
            </a:br>
            <a:r>
              <a:rPr lang="en"/>
              <a:t>                  print(“This is a class for cruise and vibes!”)</a:t>
            </a:r>
            <a:br>
              <a:rPr lang="en"/>
            </a:br>
            <a:r>
              <a:rPr lang="en"/>
              <a:t>     </a:t>
            </a:r>
            <a:br>
              <a:rPr lang="en"/>
            </a:br>
            <a:r>
              <a:rPr lang="en"/>
              <a:t>     </a:t>
            </a:r>
            <a:r>
              <a:rPr lang="en"/>
              <a:t>c</a:t>
            </a:r>
            <a:r>
              <a:rPr lang="en"/>
              <a:t>ru_vib = cruise()</a:t>
            </a:r>
            <a:br>
              <a:rPr lang="en"/>
            </a:br>
            <a:r>
              <a:rPr lang="en"/>
              <a:t>     print(cru_vib.info())</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Scraping</a:t>
            </a:r>
            <a:endParaRPr/>
          </a:p>
        </p:txBody>
      </p:sp>
      <p:sp>
        <p:nvSpPr>
          <p:cNvPr id="483" name="Google Shape;483;p8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the act of scraping off information/data from urls. This is made possible with the use of </a:t>
            </a:r>
            <a:r>
              <a:rPr b="1" lang="en"/>
              <a:t>B</a:t>
            </a:r>
            <a:r>
              <a:rPr b="1" lang="en"/>
              <a:t>eautifulSoup</a:t>
            </a:r>
            <a:r>
              <a:rPr lang="en"/>
              <a:t> and </a:t>
            </a:r>
            <a:r>
              <a:rPr b="1" lang="en"/>
              <a:t>requests</a:t>
            </a:r>
            <a:r>
              <a:rPr lang="en"/>
              <a:t> modules.</a:t>
            </a:r>
            <a:br>
              <a:rPr lang="en"/>
            </a:br>
            <a:r>
              <a:rPr lang="en"/>
              <a:t>E.g from bs4 import BeautifulSoup</a:t>
            </a:r>
            <a:br>
              <a:rPr lang="en"/>
            </a:br>
            <a:r>
              <a:rPr lang="en"/>
              <a:t>      </a:t>
            </a:r>
            <a:r>
              <a:rPr lang="en"/>
              <a:t>i</a:t>
            </a:r>
            <a:r>
              <a:rPr lang="en"/>
              <a:t>mport requests</a:t>
            </a:r>
            <a:br>
              <a:rPr lang="en"/>
            </a:b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Structures</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Lists (list) - A collection of Data enclosed in square brackets [ ], having each entry comma separated. </a:t>
            </a:r>
            <a:br>
              <a:rPr lang="en"/>
            </a:br>
            <a:r>
              <a:rPr lang="en"/>
              <a:t>E.g [‘music’ , “sports”, True, 99.9]</a:t>
            </a:r>
            <a:br>
              <a:rPr lang="en"/>
            </a:br>
            <a:r>
              <a:rPr lang="en"/>
              <a:t>They are ordered and changeable. They allow duplicate values.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Tuples (tuple) - </a:t>
            </a:r>
            <a:r>
              <a:rPr lang="en"/>
              <a:t>A collection of Data enclosed in parenthesis ( ), having each entry comma separated. </a:t>
            </a:r>
            <a:br>
              <a:rPr lang="en"/>
            </a:br>
            <a:r>
              <a:rPr lang="en"/>
              <a:t>E.g (‘music’ , “sports”, True, 99.9)</a:t>
            </a:r>
            <a:br>
              <a:rPr lang="en"/>
            </a:br>
            <a:r>
              <a:rPr lang="en"/>
              <a:t>They are ordered and unchangeable. They allow duplicate values.</a:t>
            </a:r>
            <a:endParaRPr/>
          </a:p>
          <a:p>
            <a:pPr indent="0" lvl="0" marL="914400" rtl="0" algn="l">
              <a:spcBef>
                <a:spcPts val="12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9" name="Google Shape;489;p8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5" name="Google Shape;495;p8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1" name="Google Shape;501;p8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7" name="Google Shape;507;p8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3" name="Google Shape;513;p8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9" name="Google Shape;519;p8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5" name="Google Shape;525;p8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31" name="Google Shape;531;p8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37" name="Google Shape;537;p9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3" name="Google Shape;543;p9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Structures (contd.)</a:t>
            </a:r>
            <a:endParaRPr/>
          </a:p>
        </p:txBody>
      </p:sp>
      <p:sp>
        <p:nvSpPr>
          <p:cNvPr id="102" name="Google Shape;102;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Sets (set) - A collection of Data enclosed in curly braces { }, having each entry comma separated. </a:t>
            </a:r>
            <a:br>
              <a:rPr lang="en"/>
            </a:br>
            <a:r>
              <a:rPr lang="en"/>
              <a:t>E.g {‘music’ , “sports”, True, 99.9}</a:t>
            </a:r>
            <a:br>
              <a:rPr lang="en"/>
            </a:br>
            <a:r>
              <a:rPr lang="en"/>
              <a:t>They are unordered and unchangeable. They do not allow duplicates.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Dictionaries (dict) - A collection of Data enclosed in curly braces { }, having each entry comma separated. Each data entry is a key-value pair having each pair colon separated. </a:t>
            </a:r>
            <a:br>
              <a:rPr lang="en"/>
            </a:br>
            <a:r>
              <a:rPr lang="en"/>
              <a:t>E.g {“Name”: “Adamu”, “Gender”: “Male”, “Age”: 12}</a:t>
            </a:r>
            <a:br>
              <a:rPr lang="en"/>
            </a:br>
            <a:r>
              <a:rPr lang="en"/>
              <a:t>Note: All keys can be strings, boolean, integer, float or tuple while the values can be any data type or data structure.</a:t>
            </a:r>
            <a:endParaRPr/>
          </a:p>
          <a:p>
            <a:pPr indent="0" lvl="0" marL="0" rtl="0" algn="l">
              <a:spcBef>
                <a:spcPts val="1200"/>
              </a:spcBef>
              <a:spcAft>
                <a:spcPts val="12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9" name="Google Shape;549;p9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5" name="Google Shape;555;p9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61" name="Google Shape;561;p9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67" name="Google Shape;567;p9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73" name="Google Shape;573;p9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79" name="Google Shape;579;p9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a:t>
            </a:r>
            <a:endParaRPr/>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Arithmetic Operators (on int and float)</a:t>
            </a:r>
            <a:endParaRPr/>
          </a:p>
        </p:txBody>
      </p:sp>
      <p:graphicFrame>
        <p:nvGraphicFramePr>
          <p:cNvPr id="109" name="Google Shape;109;p21"/>
          <p:cNvGraphicFramePr/>
          <p:nvPr/>
        </p:nvGraphicFramePr>
        <p:xfrm>
          <a:off x="614975" y="1681900"/>
          <a:ext cx="3000000" cy="3000000"/>
        </p:xfrm>
        <a:graphic>
          <a:graphicData uri="http://schemas.openxmlformats.org/drawingml/2006/table">
            <a:tbl>
              <a:tblPr>
                <a:noFill/>
                <a:tableStyleId>{57D9F544-843A-48D5-874C-1DD46F37ADF7}</a:tableStyleId>
              </a:tblPr>
              <a:tblGrid>
                <a:gridCol w="2413000"/>
                <a:gridCol w="2413000"/>
                <a:gridCol w="2413000"/>
              </a:tblGrid>
              <a:tr h="381000">
                <a:tc>
                  <a:txBody>
                    <a:bodyPr/>
                    <a:lstStyle/>
                    <a:p>
                      <a:pPr indent="0" lvl="0" marL="0" rtl="0" algn="l">
                        <a:spcBef>
                          <a:spcPts val="0"/>
                        </a:spcBef>
                        <a:spcAft>
                          <a:spcPts val="0"/>
                        </a:spcAft>
                        <a:buNone/>
                      </a:pPr>
                      <a:r>
                        <a:rPr b="1" lang="en"/>
                        <a:t>Operator</a:t>
                      </a:r>
                      <a:endParaRPr b="1"/>
                    </a:p>
                  </a:txBody>
                  <a:tcPr marT="91425" marB="91425" marR="91425" marL="91425"/>
                </a:tc>
                <a:tc>
                  <a:txBody>
                    <a:bodyPr/>
                    <a:lstStyle/>
                    <a:p>
                      <a:pPr indent="0" lvl="0" marL="0" rtl="0" algn="l">
                        <a:spcBef>
                          <a:spcPts val="0"/>
                        </a:spcBef>
                        <a:spcAft>
                          <a:spcPts val="0"/>
                        </a:spcAft>
                        <a:buNone/>
                      </a:pPr>
                      <a:r>
                        <a:rPr b="1" lang="en"/>
                        <a:t>Name </a:t>
                      </a:r>
                      <a:endParaRPr b="1"/>
                    </a:p>
                  </a:txBody>
                  <a:tcPr marT="91425" marB="91425" marR="91425" marL="91425"/>
                </a:tc>
                <a:tc>
                  <a:txBody>
                    <a:bodyPr/>
                    <a:lstStyle/>
                    <a:p>
                      <a:pPr indent="0" lvl="0" marL="0" rtl="0" algn="l">
                        <a:spcBef>
                          <a:spcPts val="0"/>
                        </a:spcBef>
                        <a:spcAft>
                          <a:spcPts val="0"/>
                        </a:spcAft>
                        <a:buNone/>
                      </a:pPr>
                      <a:r>
                        <a:rPr b="1" lang="en"/>
                        <a:t>Example</a:t>
                      </a:r>
                      <a:endParaRPr b="1"/>
                    </a:p>
                  </a:txBody>
                  <a:tcPr marT="91425" marB="91425" marR="91425" marL="91425"/>
                </a:tc>
              </a:tr>
              <a:tr h="381000">
                <a:tc>
                  <a:txBody>
                    <a:bodyPr/>
                    <a:lstStyle/>
                    <a:p>
                      <a:pPr indent="0" lvl="0" marL="45720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Addition</a:t>
                      </a:r>
                      <a:endParaRPr/>
                    </a:p>
                  </a:txBody>
                  <a:tcPr marT="91425" marB="91425" marR="91425" marL="91425"/>
                </a:tc>
                <a:tc>
                  <a:txBody>
                    <a:bodyPr/>
                    <a:lstStyle/>
                    <a:p>
                      <a:pPr indent="0" lvl="0" marL="0" rtl="0" algn="l">
                        <a:spcBef>
                          <a:spcPts val="0"/>
                        </a:spcBef>
                        <a:spcAft>
                          <a:spcPts val="0"/>
                        </a:spcAft>
                        <a:buNone/>
                      </a:pPr>
                      <a:r>
                        <a:rPr lang="en"/>
                        <a:t>5 + 5 = 10</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Subtraction</a:t>
                      </a:r>
                      <a:endParaRPr/>
                    </a:p>
                  </a:txBody>
                  <a:tcPr marT="91425" marB="91425" marR="91425" marL="91425"/>
                </a:tc>
                <a:tc>
                  <a:txBody>
                    <a:bodyPr/>
                    <a:lstStyle/>
                    <a:p>
                      <a:pPr indent="0" lvl="0" marL="0" rtl="0" algn="l">
                        <a:spcBef>
                          <a:spcPts val="0"/>
                        </a:spcBef>
                        <a:spcAft>
                          <a:spcPts val="0"/>
                        </a:spcAft>
                        <a:buNone/>
                      </a:pPr>
                      <a:r>
                        <a:rPr lang="en"/>
                        <a:t>10 - 40 = -30</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Multiplication</a:t>
                      </a:r>
                      <a:endParaRPr/>
                    </a:p>
                  </a:txBody>
                  <a:tcPr marT="91425" marB="91425" marR="91425" marL="91425"/>
                </a:tc>
                <a:tc>
                  <a:txBody>
                    <a:bodyPr/>
                    <a:lstStyle/>
                    <a:p>
                      <a:pPr indent="0" lvl="0" marL="0" rtl="0" algn="l">
                        <a:spcBef>
                          <a:spcPts val="0"/>
                        </a:spcBef>
                        <a:spcAft>
                          <a:spcPts val="0"/>
                        </a:spcAft>
                        <a:buNone/>
                      </a:pPr>
                      <a:r>
                        <a:rPr lang="en"/>
                        <a:t>2 * 9 = 18</a:t>
                      </a:r>
                      <a:endParaRPr/>
                    </a:p>
                  </a:txBody>
                  <a:tcPr marT="91425" marB="91425" marR="91425" marL="91425"/>
                </a:tc>
              </a:tr>
              <a:tr h="381000">
                <a:tc>
                  <a:txBody>
                    <a:bodyPr/>
                    <a:lstStyle/>
                    <a:p>
                      <a:pPr indent="0" lvl="0" marL="0" rtl="0" algn="l">
                        <a:spcBef>
                          <a:spcPts val="0"/>
                        </a:spcBef>
                        <a:spcAft>
                          <a:spcPts val="0"/>
                        </a:spcAft>
                        <a:buNone/>
                      </a:pPr>
                      <a:r>
                        <a:rPr lang="en"/>
                        <a:t>        / </a:t>
                      </a:r>
                      <a:endParaRPr/>
                    </a:p>
                  </a:txBody>
                  <a:tcPr marT="91425" marB="91425" marR="91425" marL="91425"/>
                </a:tc>
                <a:tc>
                  <a:txBody>
                    <a:bodyPr/>
                    <a:lstStyle/>
                    <a:p>
                      <a:pPr indent="0" lvl="0" marL="0" rtl="0" algn="l">
                        <a:spcBef>
                          <a:spcPts val="0"/>
                        </a:spcBef>
                        <a:spcAft>
                          <a:spcPts val="0"/>
                        </a:spcAft>
                        <a:buNone/>
                      </a:pPr>
                      <a:r>
                        <a:rPr lang="en"/>
                        <a:t>Division</a:t>
                      </a:r>
                      <a:endParaRPr/>
                    </a:p>
                  </a:txBody>
                  <a:tcPr marT="91425" marB="91425" marR="91425" marL="91425"/>
                </a:tc>
                <a:tc>
                  <a:txBody>
                    <a:bodyPr/>
                    <a:lstStyle/>
                    <a:p>
                      <a:pPr indent="0" lvl="0" marL="0" rtl="0" algn="l">
                        <a:spcBef>
                          <a:spcPts val="0"/>
                        </a:spcBef>
                        <a:spcAft>
                          <a:spcPts val="0"/>
                        </a:spcAft>
                        <a:buNone/>
                      </a:pPr>
                      <a:r>
                        <a:rPr lang="en"/>
                        <a:t>74 / 2 = 37</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Modulus</a:t>
                      </a:r>
                      <a:endParaRPr/>
                    </a:p>
                  </a:txBody>
                  <a:tcPr marT="91425" marB="91425" marR="91425" marL="91425"/>
                </a:tc>
                <a:tc>
                  <a:txBody>
                    <a:bodyPr/>
                    <a:lstStyle/>
                    <a:p>
                      <a:pPr indent="0" lvl="0" marL="0" rtl="0" algn="l">
                        <a:spcBef>
                          <a:spcPts val="0"/>
                        </a:spcBef>
                        <a:spcAft>
                          <a:spcPts val="0"/>
                        </a:spcAft>
                        <a:buNone/>
                      </a:pPr>
                      <a:r>
                        <a:rPr lang="en"/>
                        <a:t>34 % 5 = 4</a:t>
                      </a:r>
                      <a:endParaRPr/>
                    </a:p>
                  </a:txBody>
                  <a:tcPr marT="91425" marB="91425" marR="91425" marL="91425"/>
                </a:tc>
              </a:tr>
              <a:tr h="381000">
                <a:tc>
                  <a:txBody>
                    <a:bodyPr/>
                    <a:lstStyle/>
                    <a:p>
                      <a:pPr indent="0" lvl="0" marL="0" rtl="0" algn="l">
                        <a:spcBef>
                          <a:spcPts val="0"/>
                        </a:spcBef>
                        <a:spcAft>
                          <a:spcPts val="0"/>
                        </a:spcAft>
                        <a:buNone/>
                      </a:pPr>
                      <a:r>
                        <a:rPr lang="en"/>
                        <a:t>       // </a:t>
                      </a:r>
                      <a:endParaRPr/>
                    </a:p>
                  </a:txBody>
                  <a:tcPr marT="91425" marB="91425" marR="91425" marL="91425"/>
                </a:tc>
                <a:tc>
                  <a:txBody>
                    <a:bodyPr/>
                    <a:lstStyle/>
                    <a:p>
                      <a:pPr indent="0" lvl="0" marL="0" rtl="0" algn="l">
                        <a:spcBef>
                          <a:spcPts val="0"/>
                        </a:spcBef>
                        <a:spcAft>
                          <a:spcPts val="0"/>
                        </a:spcAft>
                        <a:buNone/>
                      </a:pPr>
                      <a:r>
                        <a:rPr lang="en"/>
                        <a:t>Floor Division</a:t>
                      </a:r>
                      <a:endParaRPr/>
                    </a:p>
                  </a:txBody>
                  <a:tcPr marT="91425" marB="91425" marR="91425" marL="91425"/>
                </a:tc>
                <a:tc>
                  <a:txBody>
                    <a:bodyPr/>
                    <a:lstStyle/>
                    <a:p>
                      <a:pPr indent="0" lvl="0" marL="0" rtl="0" algn="l">
                        <a:spcBef>
                          <a:spcPts val="0"/>
                        </a:spcBef>
                        <a:spcAft>
                          <a:spcPts val="0"/>
                        </a:spcAft>
                        <a:buNone/>
                      </a:pPr>
                      <a:r>
                        <a:rPr lang="en"/>
                        <a:t>23 // 4 = 5 </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Exponential </a:t>
                      </a:r>
                      <a:endParaRPr/>
                    </a:p>
                  </a:txBody>
                  <a:tcPr marT="91425" marB="91425" marR="91425" marL="91425"/>
                </a:tc>
                <a:tc>
                  <a:txBody>
                    <a:bodyPr/>
                    <a:lstStyle/>
                    <a:p>
                      <a:pPr indent="0" lvl="0" marL="0" rtl="0" algn="l">
                        <a:spcBef>
                          <a:spcPts val="0"/>
                        </a:spcBef>
                        <a:spcAft>
                          <a:spcPts val="0"/>
                        </a:spcAft>
                        <a:buNone/>
                      </a:pPr>
                      <a:r>
                        <a:rPr lang="en"/>
                        <a:t>6 ** 3 = 216</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