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4D6D-7D59-449C-A8C0-54DFDE92A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F418-F0DB-4B85-AC83-741ABDF89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3223-E2C9-413B-8417-0B417281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41FBF-E2F9-44E4-A741-525EF0DC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94EE-5DBC-482E-858C-447967D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5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CF3E-02ED-4306-819D-F8772350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1AEE4-D387-42BA-B9E5-32A47D55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8829-8F08-4E1B-84BC-A0B89C04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2263-AE50-4276-93B3-DEF599C9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059C-EEFA-41B9-88C0-39824112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6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DD992-6D86-4E6A-BC33-87E13CC29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92D9-CBA0-4438-9D81-732623AFF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59C2-982F-4424-81EC-C75BCBE9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6C76-15BB-45FE-89B1-3ADE7B62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AD20-FF52-4AC9-A64B-5AAFCCA9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D3D-5CC7-4A2E-9869-19018774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B6EA-9598-4F2B-B7D3-D7830444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80DD-C64D-494F-87A9-E914031B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8555-A3DA-4237-ACAD-037A03A4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C887-28EF-4244-8086-0C29571A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0187-634A-4218-99C4-022DB833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61B5B-0663-43D7-8274-57D001FB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E56E-EE37-44B7-A7FE-F7041D79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FB3A-7AE4-419B-9CAC-06DDFD6E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0291-6D61-48F9-95C0-EA3E2681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38A3-BA35-4D14-8BE2-8E2725B8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804-6C6E-47B8-BAB9-949333662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885F3-1221-4B76-9831-30FA0EB1A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2618F-32F5-4ACE-9D6C-4E0CE39D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39094-BAB0-435A-BF80-8276F8EC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8962B-3327-43F3-9D0E-2B06BB15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3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0300-D2B7-42F7-9A93-1CE37922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DA685-109A-42EA-B377-BC63D1BE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46B55-79D0-4231-8C6E-676CB59ED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A2D21-6988-4136-9B7E-63FA1D568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48D3B-B785-45AB-8C98-B437C9D7C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8EEE6-327C-4A08-A5C2-DED5B8DD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3081F-CB20-4434-8E0D-2CAB2658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952A6-49BE-44C7-9748-E36A331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CDC4-640D-4A73-BF4E-C3DEE3F9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6D858-C087-43DA-80CF-62DCE091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1DF1A-1430-4647-8C01-5465D62D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1438F-9726-475D-B3E8-E46B50FC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C6131-B473-4F58-A714-51EA63C7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DA9E7-200F-4225-BB13-8CCD8378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4AF06-FB6C-4B76-AD75-CED2160F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3027-D5E6-4573-9343-116C7AE2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D71-7DD3-4472-B3E3-961A3CBF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27A04-D6C9-456D-97D3-181E2D319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C0802-BD3C-45BD-A1DB-EB9D8C7C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32F75-2049-46F6-A305-E59E6FE8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C7488-EA96-49B1-A6B7-BF39CFAC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3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70C1-AC2D-4878-A762-DD20E557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98706-059A-496D-9C0D-7DAC7621C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545D1-09F7-42FB-9A0A-D19DF0C5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B910-E283-49FF-B5A7-00F35DEB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D0019-205F-42AB-90EA-CEADEEAB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F1088-3C0E-4990-BB09-16BB8CD6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8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DB4F3-0F15-46B1-B909-A68E6947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5B355-69BA-41C9-9C78-ECFCF4FF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4C9FC-AC53-4005-90A7-D8E8392BE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93DFB-B88B-4651-8842-2835A1A83DC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0148-C9DF-4E22-BD28-C80640369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5452-E612-49E5-84FB-4D05A8CD3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3096-E61E-480C-A67A-F85908D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3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DF9C-3B76-4840-976B-D773B838B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Enterprise Java Beans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693B5-0809-47D4-B137-937FDC2DF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 Sumana M</a:t>
            </a:r>
          </a:p>
        </p:txBody>
      </p:sp>
    </p:spTree>
    <p:extLst>
      <p:ext uri="{BB962C8B-B14F-4D97-AF65-F5344CB8AC3E}">
        <p14:creationId xmlns:p14="http://schemas.microsoft.com/office/powerpoint/2010/main" val="171832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A30C-5C55-40F9-82C6-E53AAE15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48" y="381551"/>
            <a:ext cx="10515600" cy="5989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Session Bean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3DAD-0C1D-427C-B0EB-7030910E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Session Bean</a:t>
            </a:r>
            <a:endParaRPr lang="en-IN" b="1" dirty="0"/>
          </a:p>
          <a:p>
            <a:pPr algn="just"/>
            <a:r>
              <a:rPr lang="en-US" dirty="0"/>
              <a:t>Session bean encapsulates business logic only, it can be invoked by local, remote and webservice client.</a:t>
            </a:r>
            <a:endParaRPr lang="en-IN" dirty="0"/>
          </a:p>
          <a:p>
            <a:pPr algn="just"/>
            <a:r>
              <a:rPr lang="en-US" dirty="0"/>
              <a:t>It can be used for calculations, database access etc.</a:t>
            </a:r>
            <a:endParaRPr lang="en-IN" dirty="0"/>
          </a:p>
          <a:p>
            <a:pPr algn="just"/>
            <a:r>
              <a:rPr lang="en-US" dirty="0"/>
              <a:t>The life cycle of session bean is maintained by the application server (EJB Container).</a:t>
            </a:r>
          </a:p>
          <a:p>
            <a:pPr algn="just"/>
            <a:r>
              <a:rPr lang="en-IN" dirty="0"/>
              <a:t>It is a short-lived object that executes on behalf of a single client.</a:t>
            </a:r>
          </a:p>
          <a:p>
            <a:pPr algn="just"/>
            <a:r>
              <a:rPr lang="en-IN" dirty="0"/>
              <a:t>It is a temporary, logical extension of a client application that runs on the Application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23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1E9A-B730-4586-ACF2-9C1975D1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Session</a:t>
            </a:r>
            <a:r>
              <a:rPr lang="en-IN" dirty="0"/>
              <a:t> </a:t>
            </a:r>
            <a:r>
              <a:rPr lang="en-IN" b="1" dirty="0"/>
              <a:t>beans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AFD3-6265-4918-8AAE-AE4BEC48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17" y="1690688"/>
            <a:ext cx="10515600" cy="4351338"/>
          </a:xfrm>
        </p:spPr>
        <p:txBody>
          <a:bodyPr/>
          <a:lstStyle/>
          <a:p>
            <a:r>
              <a:rPr lang="en-IN" dirty="0"/>
              <a:t>Execute for a single client</a:t>
            </a:r>
          </a:p>
          <a:p>
            <a:r>
              <a:rPr lang="en-IN" dirty="0"/>
              <a:t>Can be transaction aware.</a:t>
            </a:r>
          </a:p>
          <a:p>
            <a:r>
              <a:rPr lang="en-IN" dirty="0"/>
              <a:t>Do not represent directly shared data in n underlying database, although they may access and update this data.</a:t>
            </a:r>
          </a:p>
          <a:p>
            <a:r>
              <a:rPr lang="en-IN" dirty="0"/>
              <a:t>Are short-lived.</a:t>
            </a:r>
          </a:p>
          <a:p>
            <a:r>
              <a:rPr lang="en-IN" dirty="0"/>
              <a:t>Are not persistent in a database.</a:t>
            </a:r>
          </a:p>
          <a:p>
            <a:r>
              <a:rPr lang="en-IN" dirty="0"/>
              <a:t>Are removed if the container crashes and the client has to establish a new session.</a:t>
            </a:r>
          </a:p>
          <a:p>
            <a:r>
              <a:rPr lang="en-IN" dirty="0"/>
              <a:t>May be stateless and stateful</a:t>
            </a:r>
          </a:p>
        </p:txBody>
      </p:sp>
    </p:spTree>
    <p:extLst>
      <p:ext uri="{BB962C8B-B14F-4D97-AF65-F5344CB8AC3E}">
        <p14:creationId xmlns:p14="http://schemas.microsoft.com/office/powerpoint/2010/main" val="403362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595A-8449-4015-A190-EB890A5C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Session Bean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307C-59FA-4E65-A20B-E7907928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There are 3 types of session bean.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1) Stateless Session Bean</a:t>
            </a:r>
            <a:r>
              <a:rPr lang="en-US" dirty="0"/>
              <a:t>: It doesn't maintain state of a client between multiple method calls.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2) Stateful Session Bean</a:t>
            </a:r>
            <a:r>
              <a:rPr lang="en-US" dirty="0"/>
              <a:t>: It maintains state of a client across multiple requests.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3) Singleton Session Bean</a:t>
            </a:r>
            <a:r>
              <a:rPr lang="en-US" dirty="0"/>
              <a:t>: One instance per application, it is shared between clients and supports concurrent access.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97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C82D-7722-4A07-BE2D-B8A4E728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0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Stateless Session Bean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70AD-3474-436D-821B-35586310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757"/>
            <a:ext cx="10515600" cy="499420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Stateless Session bean</a:t>
            </a:r>
            <a:r>
              <a:rPr lang="en-US" dirty="0"/>
              <a:t> </a:t>
            </a:r>
            <a:r>
              <a:rPr lang="en-US" i="1" dirty="0"/>
              <a:t>is a business object that represents business logic</a:t>
            </a:r>
            <a:r>
              <a:rPr lang="en-US" dirty="0"/>
              <a:t> only. It doesn't have state (data).</a:t>
            </a:r>
          </a:p>
          <a:p>
            <a:pPr algn="just"/>
            <a:r>
              <a:rPr lang="en-US" dirty="0"/>
              <a:t>Do not remember anything about the client between the calls of the method.</a:t>
            </a:r>
          </a:p>
          <a:p>
            <a:pPr algn="just"/>
            <a:r>
              <a:rPr lang="en-US" dirty="0"/>
              <a:t>Forgets the client once the business process completes or executes.</a:t>
            </a:r>
          </a:p>
          <a:p>
            <a:r>
              <a:rPr lang="en-US" dirty="0"/>
              <a:t>In other words, </a:t>
            </a:r>
            <a:r>
              <a:rPr lang="en-US" i="1" dirty="0"/>
              <a:t>conversational state</a:t>
            </a:r>
            <a:r>
              <a:rPr lang="en-US" dirty="0"/>
              <a:t> between multiple method calls is not maintained by the container in case of stateless session bean.</a:t>
            </a:r>
          </a:p>
          <a:p>
            <a:r>
              <a:rPr lang="en-IN" dirty="0"/>
              <a:t>Bean types are lightweight and provide a high degree of scalability.</a:t>
            </a:r>
          </a:p>
          <a:p>
            <a:r>
              <a:rPr lang="en-IN" dirty="0"/>
              <a:t>No client state maintained , hence can be used across multiple clients.</a:t>
            </a:r>
          </a:p>
          <a:p>
            <a:r>
              <a:rPr lang="en-US" dirty="0"/>
              <a:t>The stateless bean objects are pooled by the EJB container to service the request on demand.</a:t>
            </a:r>
            <a:endParaRPr lang="en-IN" dirty="0"/>
          </a:p>
          <a:p>
            <a:pPr algn="just"/>
            <a:r>
              <a:rPr lang="en-US" dirty="0"/>
              <a:t>It can be accessed by one client at a time. In case of concurrent access, EJB container routes each request to different instance.</a:t>
            </a:r>
          </a:p>
          <a:p>
            <a:pPr algn="just"/>
            <a:r>
              <a:rPr lang="en-US" dirty="0"/>
              <a:t>A stateless session bean can implement a webservice, where other types of enterprise beans cannot.</a:t>
            </a:r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4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C5B6-9216-43A4-B006-D33CF23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06"/>
            <a:ext cx="10515600" cy="30674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There is only two states of stateless session bean: does not exist and ready. </a:t>
            </a:r>
          </a:p>
          <a:p>
            <a:pPr algn="just"/>
            <a:r>
              <a:rPr lang="en-US" dirty="0"/>
              <a:t>The client initiates the life cycle by obtaining a reference to a stateless session bean.</a:t>
            </a:r>
          </a:p>
          <a:p>
            <a:pPr algn="just"/>
            <a:r>
              <a:rPr lang="en-US" dirty="0"/>
              <a:t>EJB Container creates and maintains a pool of session bean first. It injects the dependency if then calls the @</a:t>
            </a:r>
            <a:r>
              <a:rPr lang="en-US" dirty="0" err="1"/>
              <a:t>PostConstruct</a:t>
            </a:r>
            <a:r>
              <a:rPr lang="en-US" dirty="0"/>
              <a:t> method if any.</a:t>
            </a:r>
          </a:p>
          <a:p>
            <a:pPr algn="just"/>
            <a:r>
              <a:rPr lang="en-US" dirty="0"/>
              <a:t>Bean is now ready to have its business methods invoked by the client.</a:t>
            </a:r>
          </a:p>
          <a:p>
            <a:pPr algn="just"/>
            <a:r>
              <a:rPr lang="en-US" dirty="0"/>
              <a:t>At the end of the lifecycle, the EJB container calls @</a:t>
            </a:r>
            <a:r>
              <a:rPr lang="en-US" dirty="0" err="1"/>
              <a:t>PreDestroy</a:t>
            </a:r>
            <a:r>
              <a:rPr lang="en-US" dirty="0"/>
              <a:t> method if any. Now bean is ready for garbage collection.</a:t>
            </a:r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BBA74-F24D-41AB-82DE-C6571107A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78446" y="234349"/>
            <a:ext cx="2069027" cy="95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6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DECA-1FB4-4D3E-9E57-64CAF133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Stateful Session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D539-4F3A-4F17-BD79-8D42887E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456"/>
            <a:ext cx="10515600" cy="4656507"/>
          </a:xfrm>
        </p:spPr>
        <p:txBody>
          <a:bodyPr/>
          <a:lstStyle/>
          <a:p>
            <a:pPr algn="just"/>
            <a:r>
              <a:rPr lang="en-IN" dirty="0"/>
              <a:t>Remembers conversions between the client of the application and the application itself across method calls.</a:t>
            </a:r>
          </a:p>
          <a:p>
            <a:pPr algn="just"/>
            <a:r>
              <a:rPr lang="en-IN" dirty="0"/>
              <a:t>Stores data that is client specific.</a:t>
            </a:r>
          </a:p>
          <a:p>
            <a:pPr algn="just"/>
            <a:r>
              <a:rPr lang="en-IN" dirty="0"/>
              <a:t>Client calls the method again the bean remembers the clients previous method call.</a:t>
            </a:r>
          </a:p>
          <a:p>
            <a:pPr algn="just"/>
            <a:r>
              <a:rPr lang="en-IN" dirty="0"/>
              <a:t>Client initiates the life cycle by obtaining a reference toa  stateful session bean. </a:t>
            </a:r>
          </a:p>
          <a:p>
            <a:pPr algn="just"/>
            <a:r>
              <a:rPr lang="en-IN" dirty="0"/>
              <a:t>The container performs dependency injections and then invokes the method named @</a:t>
            </a:r>
            <a:r>
              <a:rPr lang="en-IN" dirty="0" err="1"/>
              <a:t>PostContruct</a:t>
            </a:r>
            <a:r>
              <a:rPr lang="en-IN" dirty="0"/>
              <a:t>, if it exists.</a:t>
            </a:r>
          </a:p>
          <a:p>
            <a:pPr algn="just"/>
            <a:r>
              <a:rPr lang="en-IN" dirty="0"/>
              <a:t>Bean is now ready to have its business methods invoked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90624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9ED2-C17F-4B22-9E20-0B8ECF0D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Stateful Session Bean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0DCD0-B1D7-4AF9-A7E7-EB4AFCBE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38180" y="-447897"/>
            <a:ext cx="3964788" cy="8645771"/>
          </a:xfrm>
        </p:spPr>
      </p:pic>
    </p:spTree>
    <p:extLst>
      <p:ext uri="{BB962C8B-B14F-4D97-AF65-F5344CB8AC3E}">
        <p14:creationId xmlns:p14="http://schemas.microsoft.com/office/powerpoint/2010/main" val="295207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D6A1-0E01-4975-967D-DDC36F20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619"/>
          </a:xfrm>
        </p:spPr>
        <p:txBody>
          <a:bodyPr/>
          <a:lstStyle/>
          <a:p>
            <a:pPr algn="ctr"/>
            <a:r>
              <a:rPr lang="en-IN" b="1" dirty="0"/>
              <a:t>Entity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5B02-5BA6-4FDE-A547-AFD8CB71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72"/>
            <a:ext cx="10515600" cy="4879791"/>
          </a:xfrm>
        </p:spPr>
        <p:txBody>
          <a:bodyPr/>
          <a:lstStyle/>
          <a:p>
            <a:r>
              <a:rPr lang="en-IN" dirty="0"/>
              <a:t>Represents data maintained by an enterprise, typically in a database.</a:t>
            </a:r>
          </a:p>
          <a:p>
            <a:pPr algn="just"/>
            <a:r>
              <a:rPr lang="en-US" dirty="0"/>
              <a:t>there was two types of entity beans: </a:t>
            </a:r>
            <a:r>
              <a:rPr lang="en-US" b="1" dirty="0"/>
              <a:t>bean managed persistence</a:t>
            </a:r>
            <a:r>
              <a:rPr lang="en-US" dirty="0"/>
              <a:t> (BMP) and container managed persistence (CMP).</a:t>
            </a:r>
          </a:p>
          <a:p>
            <a:pPr algn="just"/>
            <a:r>
              <a:rPr lang="en-US" dirty="0"/>
              <a:t>Bean – managed persistence, more control is given to the EJB developer to save and retrieve data, which is harder to build, as more coding is required.</a:t>
            </a:r>
          </a:p>
          <a:p>
            <a:pPr algn="just"/>
            <a:r>
              <a:rPr lang="en-US" dirty="0"/>
              <a:t>Container-managed persistence, container is responsible for saving and retrieving the data from the underlying database.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7A2C-8DBC-4056-AFB2-B66DB435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Message Driven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C65C-8764-4D38-887B-A4B2764FC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395"/>
            <a:ext cx="10515600" cy="47415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Enterprise bean that allows enterprise applications to process messages asynchronously.</a:t>
            </a:r>
          </a:p>
          <a:p>
            <a:pPr algn="just"/>
            <a:r>
              <a:rPr lang="en-IN" dirty="0"/>
              <a:t>Similar to an event listener except that it receives messages instead of events.</a:t>
            </a:r>
          </a:p>
          <a:p>
            <a:pPr algn="just"/>
            <a:r>
              <a:rPr lang="en-IN" dirty="0"/>
              <a:t>Messages may be sent by any component, an application client, another enterprise bean or a web component, or system at does not use Java EE technology.</a:t>
            </a:r>
          </a:p>
          <a:p>
            <a:pPr algn="just"/>
            <a:r>
              <a:rPr lang="en-IN" dirty="0"/>
              <a:t>Message Driven Beans:</a:t>
            </a:r>
          </a:p>
          <a:p>
            <a:pPr lvl="1" algn="just"/>
            <a:r>
              <a:rPr lang="en-IN" dirty="0"/>
              <a:t>Do not have home or component interfaces.</a:t>
            </a:r>
          </a:p>
          <a:p>
            <a:pPr lvl="1" algn="just"/>
            <a:r>
              <a:rPr lang="en-IN" dirty="0"/>
              <a:t>Do not have business methods but define a message listener method, which the EJB container invokes to deliver messages</a:t>
            </a:r>
          </a:p>
          <a:p>
            <a:pPr lvl="1" algn="just"/>
            <a:r>
              <a:rPr lang="en-IN" dirty="0"/>
              <a:t>Do not hold any state between calls of the message listener method.</a:t>
            </a:r>
          </a:p>
          <a:p>
            <a:pPr lvl="1" algn="just"/>
            <a:r>
              <a:rPr lang="en-IN" dirty="0"/>
              <a:t>Are relatively short lived</a:t>
            </a:r>
          </a:p>
          <a:p>
            <a:pPr lvl="1" algn="just"/>
            <a:r>
              <a:rPr lang="en-IN" dirty="0"/>
              <a:t>Do not represent directly shared data in the database, but they can access and update this data.</a:t>
            </a:r>
          </a:p>
          <a:p>
            <a:pPr lvl="1" algn="just"/>
            <a:r>
              <a:rPr lang="en-IN" dirty="0"/>
              <a:t>Can be transaction aware.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91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4862-2A3C-448A-BFB8-994E776F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Life cycle of the Message Driven Bean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08ECF-A564-48CD-84A0-04FBBDD3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8927" y="-31858"/>
            <a:ext cx="3285463" cy="7963703"/>
          </a:xfrm>
        </p:spPr>
      </p:pic>
    </p:spTree>
    <p:extLst>
      <p:ext uri="{BB962C8B-B14F-4D97-AF65-F5344CB8AC3E}">
        <p14:creationId xmlns:p14="http://schemas.microsoft.com/office/powerpoint/2010/main" val="29785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A80-1A41-4F8B-9EDB-8BE40B3B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Enterprise Java Beans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0D16-6BC7-4A4E-AB78-909EB7C6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 specification provided by Sun Microsystems to develop secured, robust and scalable distributed applications.</a:t>
            </a:r>
            <a:endParaRPr lang="en-IN" dirty="0"/>
          </a:p>
          <a:p>
            <a:pPr algn="just"/>
            <a:r>
              <a:rPr lang="en-US" dirty="0"/>
              <a:t>To run EJB application, you need an </a:t>
            </a:r>
            <a:r>
              <a:rPr lang="en-US" i="1" dirty="0"/>
              <a:t>application server</a:t>
            </a:r>
            <a:r>
              <a:rPr lang="en-US" dirty="0"/>
              <a:t> (EJB Container) such as </a:t>
            </a:r>
            <a:r>
              <a:rPr lang="en-US" dirty="0" err="1"/>
              <a:t>Jboss</a:t>
            </a:r>
            <a:r>
              <a:rPr lang="en-US" dirty="0"/>
              <a:t>, Glassfish, </a:t>
            </a:r>
            <a:r>
              <a:rPr lang="en-US" dirty="0" err="1"/>
              <a:t>Weblogic</a:t>
            </a:r>
            <a:r>
              <a:rPr lang="en-US" dirty="0"/>
              <a:t>, </a:t>
            </a:r>
            <a:r>
              <a:rPr lang="en-US" dirty="0" err="1"/>
              <a:t>Websphere</a:t>
            </a:r>
            <a:r>
              <a:rPr lang="en-US" dirty="0"/>
              <a:t> etc. It performs:</a:t>
            </a:r>
            <a:endParaRPr lang="en-IN" dirty="0"/>
          </a:p>
          <a:p>
            <a:pPr lvl="1" algn="just"/>
            <a:r>
              <a:rPr lang="en-US" dirty="0"/>
              <a:t>life cycle management,</a:t>
            </a:r>
            <a:endParaRPr lang="en-IN" dirty="0"/>
          </a:p>
          <a:p>
            <a:pPr lvl="1" algn="just"/>
            <a:r>
              <a:rPr lang="en-US" dirty="0"/>
              <a:t>security,</a:t>
            </a:r>
            <a:endParaRPr lang="en-IN" dirty="0"/>
          </a:p>
          <a:p>
            <a:pPr lvl="1" algn="just"/>
            <a:r>
              <a:rPr lang="en-US" dirty="0"/>
              <a:t>transaction management, and</a:t>
            </a:r>
            <a:endParaRPr lang="en-IN" dirty="0"/>
          </a:p>
          <a:p>
            <a:pPr lvl="1" algn="just"/>
            <a:r>
              <a:rPr lang="en-US" dirty="0"/>
              <a:t>object pooling.</a:t>
            </a:r>
          </a:p>
          <a:p>
            <a:pPr algn="just"/>
            <a:r>
              <a:rPr lang="en-US" dirty="0"/>
              <a:t>EJB application is deployed on the server, so it is called server side component also.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6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24E-CD2C-4A12-BB7D-05AC898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Benefits of Enterprise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A107-6878-4800-9E1E-2772F457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focus only on business logic</a:t>
            </a:r>
          </a:p>
          <a:p>
            <a:r>
              <a:rPr lang="en-IN" dirty="0"/>
              <a:t>Reusable components</a:t>
            </a:r>
          </a:p>
          <a:p>
            <a:r>
              <a:rPr lang="en-IN" dirty="0"/>
              <a:t>Portable – across multiple platforms ( write once deploy anywhere)</a:t>
            </a:r>
          </a:p>
          <a:p>
            <a:r>
              <a:rPr lang="en-IN" dirty="0"/>
              <a:t>Fast building of Applications</a:t>
            </a:r>
          </a:p>
          <a:p>
            <a:r>
              <a:rPr lang="en-IN" dirty="0"/>
              <a:t>One Business logic having many presentations</a:t>
            </a:r>
          </a:p>
          <a:p>
            <a:r>
              <a:rPr lang="en-IN" dirty="0"/>
              <a:t>Distributed Deployment</a:t>
            </a:r>
          </a:p>
          <a:p>
            <a:r>
              <a:rPr lang="en-IN" dirty="0"/>
              <a:t>Application Interoperability</a:t>
            </a:r>
          </a:p>
          <a:p>
            <a:r>
              <a:rPr lang="en-IN" dirty="0"/>
              <a:t>Customized Deployment</a:t>
            </a:r>
          </a:p>
        </p:txBody>
      </p:sp>
    </p:spTree>
    <p:extLst>
      <p:ext uri="{BB962C8B-B14F-4D97-AF65-F5344CB8AC3E}">
        <p14:creationId xmlns:p14="http://schemas.microsoft.com/office/powerpoint/2010/main" val="17606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6DB1-3AE8-4972-BC3B-8065D84C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EJB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7F902-3F3E-4E29-9293-011D56EE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pPr lvl="0"/>
            <a:r>
              <a:rPr lang="en-US" dirty="0"/>
              <a:t>Requires application server</a:t>
            </a:r>
            <a:endParaRPr lang="en-IN" dirty="0"/>
          </a:p>
          <a:p>
            <a:pPr lvl="0"/>
            <a:r>
              <a:rPr lang="en-US" dirty="0"/>
              <a:t>Requires only java client. For other language client, you need to go for webservice.</a:t>
            </a:r>
            <a:endParaRPr lang="en-IN" dirty="0"/>
          </a:p>
          <a:p>
            <a:pPr lvl="0"/>
            <a:r>
              <a:rPr lang="en-US" dirty="0"/>
              <a:t>Complex to understand and develop </a:t>
            </a:r>
            <a:r>
              <a:rPr lang="en-US" dirty="0" err="1"/>
              <a:t>ejb</a:t>
            </a:r>
            <a:r>
              <a:rPr lang="en-US" dirty="0"/>
              <a:t> applications.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49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DD8-A32A-4E91-8972-ACFD67ED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When use Enterprise Java Bean?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4915-EF83-4755-BDD1-A806B605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/>
              <a:t>Application needs Remote Access</a:t>
            </a:r>
            <a:r>
              <a:rPr lang="en-US" dirty="0"/>
              <a:t>. In other words, it is distributed.</a:t>
            </a:r>
            <a:endParaRPr lang="en-IN" dirty="0"/>
          </a:p>
          <a:p>
            <a:pPr lvl="0" algn="just"/>
            <a:r>
              <a:rPr lang="en-US" b="1" dirty="0"/>
              <a:t>Application needs to be scalable</a:t>
            </a:r>
            <a:r>
              <a:rPr lang="en-US" dirty="0"/>
              <a:t>. EJB applications supports load balancing, clustering and fail-over.</a:t>
            </a:r>
            <a:endParaRPr lang="en-IN" dirty="0"/>
          </a:p>
          <a:p>
            <a:pPr lvl="0" algn="just"/>
            <a:r>
              <a:rPr lang="en-US" b="1" dirty="0"/>
              <a:t>Application needs encapsulated business logic</a:t>
            </a:r>
            <a:r>
              <a:rPr lang="en-US" dirty="0"/>
              <a:t>. EJB application is separated from presentation and persistent layer.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17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CEA3-38DF-4831-9584-22AB4C30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Enterprise Bean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84B8-5E9A-417D-B166-E0385882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18" y="1178477"/>
            <a:ext cx="5395292" cy="342333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1. An Enterprise Bean Server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2.  Enterprise Bean containers that run on these servers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3. Enterprise Beans that run in these containers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4. Enterprise Bean clients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5. Other systems such as the Java Naming and Directory interface (JNDI) and the Java Transaction Service(JTS).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2B7E05-D26C-4EE2-AFBA-1D32A0A8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30" y="1317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33" descr="Related image">
            <a:extLst>
              <a:ext uri="{FF2B5EF4-FFF2-40B4-BE49-F238E27FC236}">
                <a16:creationId xmlns:a16="http://schemas.microsoft.com/office/drawing/2014/main" id="{91718CEF-E5E9-4B28-80E9-4E1A73AB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61" y="1027905"/>
            <a:ext cx="5943600" cy="394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9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E435-58D1-4CDC-B094-95D78C7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does the communication take place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AA02-BD12-40EB-969F-BF161E12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539"/>
            <a:ext cx="10515600" cy="4795424"/>
          </a:xfrm>
        </p:spPr>
        <p:txBody>
          <a:bodyPr/>
          <a:lstStyle/>
          <a:p>
            <a:pPr lvl="0" algn="just"/>
            <a:r>
              <a:rPr lang="en-US" dirty="0"/>
              <a:t>Client object makes a request for a method on the bean.</a:t>
            </a:r>
            <a:endParaRPr lang="en-IN" dirty="0"/>
          </a:p>
          <a:p>
            <a:pPr lvl="0" algn="just"/>
            <a:r>
              <a:rPr lang="en-US" dirty="0"/>
              <a:t>Container comes into picture and checks whether the client is in the approved list for calling a method on the bean.</a:t>
            </a:r>
            <a:endParaRPr lang="en-IN" dirty="0"/>
          </a:p>
          <a:p>
            <a:pPr lvl="0" algn="just"/>
            <a:r>
              <a:rPr lang="en-US" dirty="0"/>
              <a:t>If the client is authorized, container either creates new instance or activates the requested bean from the pool.</a:t>
            </a:r>
            <a:endParaRPr lang="en-IN" dirty="0"/>
          </a:p>
          <a:p>
            <a:pPr lvl="0" algn="just"/>
            <a:r>
              <a:rPr lang="en-US" dirty="0"/>
              <a:t>Container ensures the bean gets its own new transaction</a:t>
            </a:r>
            <a:endParaRPr lang="en-IN" dirty="0"/>
          </a:p>
          <a:p>
            <a:pPr lvl="0" algn="just"/>
            <a:r>
              <a:rPr lang="en-US" dirty="0"/>
              <a:t>Container informs the EJB object [wrapper class generated by container] that the bean is ready and passes the client’s method request to the bean.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13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8517-82A3-4D03-81DF-77F17465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Enterprise Bean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21E7-3ABA-43CF-992A-B8A85B9F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EJB server is a component transaction server. It supports the EJB server side component model for developing and deploying distributed enterprise-level applications in a multi-tiered environment.</a:t>
            </a:r>
          </a:p>
          <a:p>
            <a:pPr marL="0" indent="0">
              <a:buNone/>
            </a:pPr>
            <a:r>
              <a:rPr lang="en-US" b="1" dirty="0"/>
              <a:t>Enterprise Bean Server provides</a:t>
            </a:r>
            <a:endParaRPr lang="en-IN" dirty="0"/>
          </a:p>
          <a:p>
            <a:pPr lvl="0"/>
            <a:r>
              <a:rPr lang="en-US" dirty="0"/>
              <a:t>A Framework for creating, deploying and managing middle – tier business logic</a:t>
            </a:r>
            <a:endParaRPr lang="en-IN" dirty="0"/>
          </a:p>
          <a:p>
            <a:pPr lvl="0"/>
            <a:r>
              <a:rPr lang="en-US" dirty="0"/>
              <a:t>An environment that allows the execution of applications developed using EJB components.</a:t>
            </a:r>
          </a:p>
          <a:p>
            <a:pPr marL="0" indent="0">
              <a:buNone/>
            </a:pPr>
            <a:r>
              <a:rPr lang="en-US" dirty="0"/>
              <a:t>In a three-tier environment:</a:t>
            </a:r>
            <a:endParaRPr lang="en-IN" dirty="0"/>
          </a:p>
          <a:p>
            <a:pPr lvl="0"/>
            <a:r>
              <a:rPr lang="en-US" dirty="0"/>
              <a:t>Client provides the User Interface logic</a:t>
            </a:r>
            <a:endParaRPr lang="en-IN" dirty="0"/>
          </a:p>
          <a:p>
            <a:pPr lvl="0"/>
            <a:r>
              <a:rPr lang="en-US" dirty="0"/>
              <a:t>The business rules are separated to the middle tier</a:t>
            </a:r>
            <a:endParaRPr lang="en-IN" dirty="0"/>
          </a:p>
          <a:p>
            <a:pPr lvl="0"/>
            <a:r>
              <a:rPr lang="en-US" dirty="0"/>
              <a:t>The database is the information repository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94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46C7-8446-4BCD-B2E6-0086313E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6591"/>
            <a:ext cx="10668000" cy="56203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Client does not access the database directly. </a:t>
            </a:r>
          </a:p>
          <a:p>
            <a:pPr algn="just"/>
            <a:r>
              <a:rPr lang="en-US" dirty="0"/>
              <a:t>Instead, the client makes a call to the EJB server on the middle tier, which them accesses the database.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An EJB server takes care of:</a:t>
            </a:r>
            <a:endParaRPr lang="en-IN" dirty="0"/>
          </a:p>
          <a:p>
            <a:pPr lvl="1"/>
            <a:r>
              <a:rPr lang="en-US" dirty="0"/>
              <a:t>Managing and coordinating the allocation of resources to the applications.</a:t>
            </a:r>
            <a:endParaRPr lang="en-IN" dirty="0"/>
          </a:p>
          <a:p>
            <a:pPr lvl="1"/>
            <a:r>
              <a:rPr lang="en-US" dirty="0"/>
              <a:t>Security</a:t>
            </a:r>
            <a:endParaRPr lang="en-IN" dirty="0"/>
          </a:p>
          <a:p>
            <a:pPr lvl="1"/>
            <a:r>
              <a:rPr lang="en-US" dirty="0"/>
              <a:t>Threads</a:t>
            </a:r>
            <a:endParaRPr lang="en-IN" dirty="0"/>
          </a:p>
          <a:p>
            <a:pPr lvl="1"/>
            <a:r>
              <a:rPr lang="en-US" dirty="0"/>
              <a:t>Connection pooling</a:t>
            </a:r>
            <a:endParaRPr lang="en-IN" dirty="0"/>
          </a:p>
          <a:p>
            <a:pPr lvl="1"/>
            <a:r>
              <a:rPr lang="en-US" dirty="0"/>
              <a:t>Access to a distributed transaction management service.</a:t>
            </a:r>
            <a:endParaRPr lang="en-IN" dirty="0"/>
          </a:p>
          <a:p>
            <a:pPr lvl="0"/>
            <a:r>
              <a:rPr lang="en-US" dirty="0"/>
              <a:t>EJB server provides one or more containers for the enterprise beans, which is called the EJB container.</a:t>
            </a:r>
            <a:endParaRPr lang="en-IN" dirty="0"/>
          </a:p>
          <a:p>
            <a:pPr lvl="0"/>
            <a:r>
              <a:rPr lang="en-US" dirty="0"/>
              <a:t>An EJB container manages the enterprise beans contained within it.</a:t>
            </a:r>
            <a:endParaRPr lang="en-IN" dirty="0"/>
          </a:p>
          <a:p>
            <a:pPr lvl="0"/>
            <a:r>
              <a:rPr lang="en-US" dirty="0"/>
              <a:t>Enterprise beans are reusable modules of code that combine related tasks into a well-defined interface.</a:t>
            </a:r>
            <a:endParaRPr lang="en-IN" dirty="0"/>
          </a:p>
          <a:p>
            <a:pPr lvl="0"/>
            <a:r>
              <a:rPr lang="en-US" dirty="0"/>
              <a:t>These components are installed on an EJB server.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09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3781-D3D1-4D7C-986C-09D8D791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49"/>
            <a:ext cx="10515600" cy="1551540"/>
          </a:xfrm>
        </p:spPr>
        <p:txBody>
          <a:bodyPr/>
          <a:lstStyle/>
          <a:p>
            <a:pPr algn="ctr"/>
            <a:r>
              <a:rPr lang="en-IN" b="1" dirty="0"/>
              <a:t>An Enterprise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2A8E-F2A3-496A-BB7A-8303F774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302026"/>
            <a:ext cx="10767391" cy="4874937"/>
          </a:xfrm>
        </p:spPr>
        <p:txBody>
          <a:bodyPr/>
          <a:lstStyle/>
          <a:p>
            <a:r>
              <a:rPr lang="en-IN" dirty="0"/>
              <a:t>An Enterprise bean is a server side component that encapsulates the code that fulfils the purpose of the application.</a:t>
            </a:r>
          </a:p>
          <a:p>
            <a:r>
              <a:rPr lang="en-IN" dirty="0"/>
              <a:t>They can be combined with other components and rapidly produce a custom application.</a:t>
            </a:r>
          </a:p>
          <a:p>
            <a:r>
              <a:rPr lang="en-IN" dirty="0"/>
              <a:t>It is not a GUI component and sits behind the GUI and performs all the business logic such as database operations . (rich web based clients and web services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46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9A7E-35DE-4039-975F-EDAB2A23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pPr algn="ctr"/>
            <a:r>
              <a:rPr lang="en-US" b="1" dirty="0"/>
              <a:t>Types of Enterprise Java Bean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FD6E-DB58-427C-9D65-8BB339A2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894815"/>
          </a:xfrm>
        </p:spPr>
        <p:txBody>
          <a:bodyPr/>
          <a:lstStyle/>
          <a:p>
            <a:r>
              <a:rPr lang="en-US" dirty="0"/>
              <a:t>There are 3 types of enterprise bean in java.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Session Bean</a:t>
            </a:r>
            <a:endParaRPr lang="en-IN" b="1" i="1" dirty="0"/>
          </a:p>
          <a:p>
            <a:pPr algn="just"/>
            <a:r>
              <a:rPr lang="en-US" dirty="0"/>
              <a:t>Session bean contains business logic that can be invoked by local, remote or webservice client.</a:t>
            </a:r>
          </a:p>
          <a:p>
            <a:pPr marL="0" indent="0">
              <a:buNone/>
            </a:pPr>
            <a:r>
              <a:rPr lang="en-US" i="1" dirty="0"/>
              <a:t>Message Driven Bean</a:t>
            </a:r>
            <a:endParaRPr lang="en-IN" b="1" i="1" dirty="0"/>
          </a:p>
          <a:p>
            <a:pPr algn="just"/>
            <a:r>
              <a:rPr lang="en-US" dirty="0"/>
              <a:t>Like Session Bean, it contains the business logic but it is invoked by passing message.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Entity Bean</a:t>
            </a:r>
            <a:endParaRPr lang="en-IN" b="1" i="1" dirty="0"/>
          </a:p>
          <a:p>
            <a:pPr algn="just"/>
            <a:r>
              <a:rPr lang="en-US" dirty="0"/>
              <a:t>It encapsulates the state that can be persisted in the database. It is deprecated. Now, it is replaced with JPA (Java Persistent API).</a:t>
            </a:r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96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1496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Enterprise Java Beans</vt:lpstr>
      <vt:lpstr>What is Enterprise Java Beans </vt:lpstr>
      <vt:lpstr>When use Enterprise Java Bean? </vt:lpstr>
      <vt:lpstr>Enterprise Bean Architecture </vt:lpstr>
      <vt:lpstr>How does the communication take place </vt:lpstr>
      <vt:lpstr>Enterprise Bean Server</vt:lpstr>
      <vt:lpstr>PowerPoint Presentation</vt:lpstr>
      <vt:lpstr>An Enterprise Bean</vt:lpstr>
      <vt:lpstr>Types of Enterprise Java Bean</vt:lpstr>
      <vt:lpstr>Session Bean</vt:lpstr>
      <vt:lpstr>Session beans:</vt:lpstr>
      <vt:lpstr>Types of Session Bean </vt:lpstr>
      <vt:lpstr>Stateless Session Bean</vt:lpstr>
      <vt:lpstr>PowerPoint Presentation</vt:lpstr>
      <vt:lpstr>Stateful Session Bean</vt:lpstr>
      <vt:lpstr>Stateful Session Bean</vt:lpstr>
      <vt:lpstr>Entity Beans</vt:lpstr>
      <vt:lpstr>Message Driven beans</vt:lpstr>
      <vt:lpstr>Life cycle of the Message Driven Bean</vt:lpstr>
      <vt:lpstr>Benefits of Enterprise Bean</vt:lpstr>
      <vt:lpstr>Disadvantages of EJB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 Beans</dc:title>
  <dc:creator>Sumana</dc:creator>
  <cp:lastModifiedBy>Sumana</cp:lastModifiedBy>
  <cp:revision>22</cp:revision>
  <dcterms:created xsi:type="dcterms:W3CDTF">2020-05-11T05:20:11Z</dcterms:created>
  <dcterms:modified xsi:type="dcterms:W3CDTF">2020-05-12T06:17:22Z</dcterms:modified>
</cp:coreProperties>
</file>