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80" r:id="rId3"/>
    <p:sldId id="281" r:id="rId4"/>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C00D-14DB-47B1-9139-59CD0C5B1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2F0975-CA05-4D3A-8CD7-C5F7CC0C4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A206C2-C590-4253-8E72-78594DD57F11}"/>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256EFF57-5086-4356-9872-89F05B48E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6011A-A6A8-4694-BD83-2B2844B54FC8}"/>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121302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7B5-CD05-42DD-82B6-B09D27F7AC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A3D96-12B4-470D-B4DD-13A31EDEA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038B5-A774-4F67-A3F5-77A29D1C83CE}"/>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68CAEA78-9992-408F-86A1-B7753F6F3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D62EC-3500-424F-B33F-A9524C911893}"/>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336016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4340F-D212-4644-90B4-D6C958E691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4F3BA-1176-43D0-AA11-6AD45D5134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92538-444F-4256-B3D9-BE233D2614D7}"/>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46CA28D6-83EA-4F6E-A1A1-8E18C8E96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33FE8-ECAD-4182-AF5F-67BFE364CB8D}"/>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365251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5177-E383-4CE7-9929-A12B5A6F51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D3452-B123-498B-B5F9-DC491222D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ACD3D-760C-4273-BEFB-750925F80D09}"/>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60699AC3-B764-4BD0-B9E4-47C7F8C01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0E335-9518-4E25-B372-CAC3BBCEBC55}"/>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364389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0BB4-1D19-424F-A8C1-B7EEF6A8A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F00B2C-0734-487B-92B0-D686D210D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DB621-311E-4E1E-B42B-C0A25DBEE67C}"/>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686A0951-8E37-4B24-88EA-351E36A86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482C4-7909-4807-BF61-16B98EF2DA0A}"/>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208242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C926-1DAA-4A4B-A8FD-39E1BF69F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868945-9C9F-4B86-81DF-B31227EDD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4FAE54-1FB1-4583-A6D5-629440533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BAE15A-0476-46E7-86AF-866F19F65896}"/>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6" name="Footer Placeholder 5">
            <a:extLst>
              <a:ext uri="{FF2B5EF4-FFF2-40B4-BE49-F238E27FC236}">
                <a16:creationId xmlns:a16="http://schemas.microsoft.com/office/drawing/2014/main" id="{B87113E7-92A0-4925-8CAF-60FD046DB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54D43-0F0C-4F21-829F-D6342DF2F6FF}"/>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181076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ED0C-2144-44F1-94E2-1A4952AA35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A9138B-DB1F-4ED5-BF14-40A3C5B78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285E2-49FA-48DE-A942-E1D8D47D4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E1309D-7FBF-467B-99E5-99117B45E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572D-3380-43F4-B957-0CCC7953C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444548-E208-4BBE-99F4-5B0CE70FBAEE}"/>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8" name="Footer Placeholder 7">
            <a:extLst>
              <a:ext uri="{FF2B5EF4-FFF2-40B4-BE49-F238E27FC236}">
                <a16:creationId xmlns:a16="http://schemas.microsoft.com/office/drawing/2014/main" id="{B1796CDB-FDC5-4C59-A944-03E9133C3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72A9BA-FE7B-48C5-8310-729397A08E0B}"/>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6743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4EC2-96F0-4350-A0BB-1EEDABA8C8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43F385-762F-4D9C-A375-C97691193CC2}"/>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4" name="Footer Placeholder 3">
            <a:extLst>
              <a:ext uri="{FF2B5EF4-FFF2-40B4-BE49-F238E27FC236}">
                <a16:creationId xmlns:a16="http://schemas.microsoft.com/office/drawing/2014/main" id="{FA450DB0-A0F4-469F-AFD2-1B4F0BAC6A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A4EA2F-005E-4C5B-B0C1-ABFB823E7192}"/>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41832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E6C01-9985-4780-8D72-AC083ECA3C0C}"/>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3" name="Footer Placeholder 2">
            <a:extLst>
              <a:ext uri="{FF2B5EF4-FFF2-40B4-BE49-F238E27FC236}">
                <a16:creationId xmlns:a16="http://schemas.microsoft.com/office/drawing/2014/main" id="{E9B7965A-C505-45D5-BABE-A13DBC9CAB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D0BBC9-F2C6-4748-A4DF-0499060DF5E8}"/>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193272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1821-BB4E-4BA0-8978-09D8C07C3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7BD21-E3A6-4AFE-A057-178AAF0F1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E58714-452A-40C9-81C7-BAA0CBCF3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092ED-4225-4644-8C1F-78901A878E6E}"/>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6" name="Footer Placeholder 5">
            <a:extLst>
              <a:ext uri="{FF2B5EF4-FFF2-40B4-BE49-F238E27FC236}">
                <a16:creationId xmlns:a16="http://schemas.microsoft.com/office/drawing/2014/main" id="{F672AE69-91AE-4B69-8BF2-F81ACB00F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971B88-6AC3-4DE7-80B6-312A682D00AE}"/>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34021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143D-A15F-4A0D-9598-965AE8666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82F31F-E9B6-4E7A-956B-775A968C8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C656DC-5CB4-49C1-BACE-CA52C4634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BED85-1427-4A1C-A45E-808C85F22218}"/>
              </a:ext>
            </a:extLst>
          </p:cNvPr>
          <p:cNvSpPr>
            <a:spLocks noGrp="1"/>
          </p:cNvSpPr>
          <p:nvPr>
            <p:ph type="dt" sz="half" idx="10"/>
          </p:nvPr>
        </p:nvSpPr>
        <p:spPr/>
        <p:txBody>
          <a:bodyPr/>
          <a:lstStyle/>
          <a:p>
            <a:fld id="{445AF88D-DEC7-4B34-96B4-B758E69954C2}" type="datetimeFigureOut">
              <a:rPr lang="en-IN" smtClean="0"/>
              <a:t>14-05-2020</a:t>
            </a:fld>
            <a:endParaRPr lang="en-IN"/>
          </a:p>
        </p:txBody>
      </p:sp>
      <p:sp>
        <p:nvSpPr>
          <p:cNvPr id="6" name="Footer Placeholder 5">
            <a:extLst>
              <a:ext uri="{FF2B5EF4-FFF2-40B4-BE49-F238E27FC236}">
                <a16:creationId xmlns:a16="http://schemas.microsoft.com/office/drawing/2014/main" id="{4C9D7BBD-49AD-4548-A816-BFCE13082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F29F5-4A42-46F2-99A2-9CC616DFBDD7}"/>
              </a:ext>
            </a:extLst>
          </p:cNvPr>
          <p:cNvSpPr>
            <a:spLocks noGrp="1"/>
          </p:cNvSpPr>
          <p:nvPr>
            <p:ph type="sldNum" sz="quarter" idx="12"/>
          </p:nvPr>
        </p:nvSpPr>
        <p:spPr/>
        <p:txBody>
          <a:bodyPr/>
          <a:lstStyle/>
          <a:p>
            <a:fld id="{8D207336-1927-4BF5-A2CC-1C36457C14E8}" type="slidenum">
              <a:rPr lang="en-IN" smtClean="0"/>
              <a:t>‹#›</a:t>
            </a:fld>
            <a:endParaRPr lang="en-IN"/>
          </a:p>
        </p:txBody>
      </p:sp>
    </p:spTree>
    <p:extLst>
      <p:ext uri="{BB962C8B-B14F-4D97-AF65-F5344CB8AC3E}">
        <p14:creationId xmlns:p14="http://schemas.microsoft.com/office/powerpoint/2010/main" val="387278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7CE8F-2384-4AFF-A803-389AAD399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DA298-76A5-4B12-8A3B-8998A7895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71C8E-1284-460A-A91F-3E8C5BE62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AF88D-DEC7-4B34-96B4-B758E69954C2}" type="datetimeFigureOut">
              <a:rPr lang="en-IN" smtClean="0"/>
              <a:t>14-05-2020</a:t>
            </a:fld>
            <a:endParaRPr lang="en-IN"/>
          </a:p>
        </p:txBody>
      </p:sp>
      <p:sp>
        <p:nvSpPr>
          <p:cNvPr id="5" name="Footer Placeholder 4">
            <a:extLst>
              <a:ext uri="{FF2B5EF4-FFF2-40B4-BE49-F238E27FC236}">
                <a16:creationId xmlns:a16="http://schemas.microsoft.com/office/drawing/2014/main" id="{8B9E3CED-0513-4F49-A69D-11550DFFB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08889C-D95E-4816-9A5A-6B7C4842F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07336-1927-4BF5-A2CC-1C36457C14E8}" type="slidenum">
              <a:rPr lang="en-IN" smtClean="0"/>
              <a:t>‹#›</a:t>
            </a:fld>
            <a:endParaRPr lang="en-IN"/>
          </a:p>
        </p:txBody>
      </p:sp>
    </p:spTree>
    <p:extLst>
      <p:ext uri="{BB962C8B-B14F-4D97-AF65-F5344CB8AC3E}">
        <p14:creationId xmlns:p14="http://schemas.microsoft.com/office/powerpoint/2010/main" val="3110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javanetworking.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ocs.oracle.com/javase/7/docs/api/java/net/FileNameMap.html" TargetMode="External"/><Relationship Id="rId13" Type="http://schemas.openxmlformats.org/officeDocument/2006/relationships/hyperlink" Target="https://docs.oracle.com/javase/7/docs/api/java/net/URLConnection.html#getHeaderFieldInt(java.lang.String,%20int)" TargetMode="External"/><Relationship Id="rId3" Type="http://schemas.openxmlformats.org/officeDocument/2006/relationships/hyperlink" Target="https://docs.oracle.com/javase/7/docs/api/java/net/URLConnection.html#getContentLengthLong()" TargetMode="External"/><Relationship Id="rId7" Type="http://schemas.openxmlformats.org/officeDocument/2006/relationships/hyperlink" Target="https://docs.oracle.com/javase/7/docs/api/java/net/URLConnection.html#getExpiration()" TargetMode="External"/><Relationship Id="rId12" Type="http://schemas.openxmlformats.org/officeDocument/2006/relationships/hyperlink" Target="https://docs.oracle.com/javase/7/docs/api/java/net/URLConnection.html#getHeaderFieldDate(java.lang.String,%20long)" TargetMode="External"/><Relationship Id="rId2" Type="http://schemas.openxmlformats.org/officeDocument/2006/relationships/hyperlink" Target="https://docs.oracle.com/javase/7/docs/api/java/net/URLConnection.html#getContentLength()"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URLConnection.html#getDate()" TargetMode="External"/><Relationship Id="rId11" Type="http://schemas.openxmlformats.org/officeDocument/2006/relationships/hyperlink" Target="https://docs.oracle.com/javase/7/docs/api/java/net/URLConnection.html#getHeaderField(java.lang.String)" TargetMode="External"/><Relationship Id="rId5" Type="http://schemas.openxmlformats.org/officeDocument/2006/relationships/hyperlink" Target="https://docs.oracle.com/javase/7/docs/api/java/net/URLConnection.html#getContentType()" TargetMode="External"/><Relationship Id="rId10" Type="http://schemas.openxmlformats.org/officeDocument/2006/relationships/hyperlink" Target="https://docs.oracle.com/javase/7/docs/api/java/net/URLConnection.html#getHeaderField(int)" TargetMode="External"/><Relationship Id="rId4" Type="http://schemas.openxmlformats.org/officeDocument/2006/relationships/hyperlink" Target="https://docs.oracle.com/javase/7/docs/api/java/lang/String.html" TargetMode="External"/><Relationship Id="rId9" Type="http://schemas.openxmlformats.org/officeDocument/2006/relationships/hyperlink" Target="https://docs.oracle.com/javase/7/docs/api/java/net/URLConnection.html#getFileNameMap()" TargetMode="External"/><Relationship Id="rId14" Type="http://schemas.openxmlformats.org/officeDocument/2006/relationships/hyperlink" Target="https://docs.oracle.com/javase/7/docs/api/java/net/URLConnection.html#getHeaderFieldKey(i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oracle.com/javase/7/docs/api/java/net/SocketImplFactory.html" TargetMode="External"/><Relationship Id="rId3" Type="http://schemas.openxmlformats.org/officeDocument/2006/relationships/hyperlink" Target="https://docs.oracle.com/javase/7/docs/api/java/net/CookiePolicy.html" TargetMode="External"/><Relationship Id="rId7" Type="http://schemas.openxmlformats.org/officeDocument/2006/relationships/hyperlink" Target="https://docs.oracle.com/javase/7/docs/api/java/net/ProtocolFamily.html" TargetMode="External"/><Relationship Id="rId2" Type="http://schemas.openxmlformats.org/officeDocument/2006/relationships/hyperlink" Target="https://docs.oracle.com/javase/7/docs/api/java/net/ContentHandlerFactory.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FileNameMap.html" TargetMode="External"/><Relationship Id="rId11" Type="http://schemas.openxmlformats.org/officeDocument/2006/relationships/hyperlink" Target="https://docs.oracle.com/javase/7/docs/api/java/net/URLStreamHandlerFactory.html" TargetMode="External"/><Relationship Id="rId5" Type="http://schemas.openxmlformats.org/officeDocument/2006/relationships/hyperlink" Target="https://docs.oracle.com/javase/7/docs/api/java/net/DatagramSocketImplFactory.html" TargetMode="External"/><Relationship Id="rId10" Type="http://schemas.openxmlformats.org/officeDocument/2006/relationships/hyperlink" Target="https://docs.oracle.com/javase/7/docs/api/java/net/SocketOptions.html" TargetMode="External"/><Relationship Id="rId4" Type="http://schemas.openxmlformats.org/officeDocument/2006/relationships/hyperlink" Target="https://docs.oracle.com/javase/7/docs/api/java/net/CookieStore.html" TargetMode="External"/><Relationship Id="rId9" Type="http://schemas.openxmlformats.org/officeDocument/2006/relationships/hyperlink" Target="https://docs.oracle.com/javase/7/docs/api/java/net/SocketOption.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oracle.com/javase/7/docs/api/java/net/DatagramPacket.html" TargetMode="External"/><Relationship Id="rId13" Type="http://schemas.openxmlformats.org/officeDocument/2006/relationships/hyperlink" Target="https://docs.oracle.com/javase/7/docs/api/java/net/IDN.html" TargetMode="External"/><Relationship Id="rId3" Type="http://schemas.openxmlformats.org/officeDocument/2006/relationships/hyperlink" Target="https://docs.oracle.com/javase/7/docs/api/java/net/CacheRequest.html" TargetMode="External"/><Relationship Id="rId7" Type="http://schemas.openxmlformats.org/officeDocument/2006/relationships/hyperlink" Target="https://docs.oracle.com/javase/7/docs/api/java/net/CookieManager.html" TargetMode="External"/><Relationship Id="rId12" Type="http://schemas.openxmlformats.org/officeDocument/2006/relationships/hyperlink" Target="https://docs.oracle.com/javase/7/docs/api/java/net/HttpURLConnection.html" TargetMode="External"/><Relationship Id="rId2" Type="http://schemas.openxmlformats.org/officeDocument/2006/relationships/hyperlink" Target="https://docs.oracle.com/javase/7/docs/api/java/net/Authenticator.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CookieHandler.html" TargetMode="External"/><Relationship Id="rId11" Type="http://schemas.openxmlformats.org/officeDocument/2006/relationships/hyperlink" Target="https://docs.oracle.com/javase/7/docs/api/java/net/HttpCookie.html" TargetMode="External"/><Relationship Id="rId5" Type="http://schemas.openxmlformats.org/officeDocument/2006/relationships/hyperlink" Target="https://docs.oracle.com/javase/7/docs/api/java/net/ContentHandler.html" TargetMode="External"/><Relationship Id="rId10" Type="http://schemas.openxmlformats.org/officeDocument/2006/relationships/hyperlink" Target="https://docs.oracle.com/javase/7/docs/api/java/net/DatagramSocketImpl.html" TargetMode="External"/><Relationship Id="rId4" Type="http://schemas.openxmlformats.org/officeDocument/2006/relationships/hyperlink" Target="https://docs.oracle.com/javase/7/docs/api/java/net/CacheResponse.html" TargetMode="External"/><Relationship Id="rId9" Type="http://schemas.openxmlformats.org/officeDocument/2006/relationships/hyperlink" Target="https://docs.oracle.com/javase/7/docs/api/java/net/DatagramSocket.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oracle.com/javase/7/docs/api/java/net/MulticastSocket.html" TargetMode="External"/><Relationship Id="rId13" Type="http://schemas.openxmlformats.org/officeDocument/2006/relationships/hyperlink" Target="https://docs.oracle.com/javase/7/docs/api/java/net/ProxySelector.html" TargetMode="External"/><Relationship Id="rId18" Type="http://schemas.openxmlformats.org/officeDocument/2006/relationships/hyperlink" Target="https://docs.oracle.com/javase/7/docs/api/java/net/SocketAddress.html" TargetMode="External"/><Relationship Id="rId3" Type="http://schemas.openxmlformats.org/officeDocument/2006/relationships/hyperlink" Target="https://docs.oracle.com/javase/7/docs/api/java/net/Inet6Address.html" TargetMode="External"/><Relationship Id="rId7" Type="http://schemas.openxmlformats.org/officeDocument/2006/relationships/hyperlink" Target="https://docs.oracle.com/javase/7/docs/api/java/net/JarURLConnection.html" TargetMode="External"/><Relationship Id="rId12" Type="http://schemas.openxmlformats.org/officeDocument/2006/relationships/hyperlink" Target="https://docs.oracle.com/javase/7/docs/api/java/net/Proxy.html" TargetMode="External"/><Relationship Id="rId17" Type="http://schemas.openxmlformats.org/officeDocument/2006/relationships/hyperlink" Target="https://docs.oracle.com/javase/7/docs/api/java/net/Socket.html" TargetMode="External"/><Relationship Id="rId2" Type="http://schemas.openxmlformats.org/officeDocument/2006/relationships/hyperlink" Target="https://docs.oracle.com/javase/7/docs/api/java/net/Inet4Address.html" TargetMode="External"/><Relationship Id="rId16" Type="http://schemas.openxmlformats.org/officeDocument/2006/relationships/hyperlink" Target="https://docs.oracle.com/javase/7/docs/api/java/net/ServerSocket.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InterfaceAddress.html" TargetMode="External"/><Relationship Id="rId11" Type="http://schemas.openxmlformats.org/officeDocument/2006/relationships/hyperlink" Target="https://docs.oracle.com/javase/7/docs/api/java/net/PasswordAuthentication.html" TargetMode="External"/><Relationship Id="rId5" Type="http://schemas.openxmlformats.org/officeDocument/2006/relationships/hyperlink" Target="https://docs.oracle.com/javase/7/docs/api/java/net/InetSocketAddress.html" TargetMode="External"/><Relationship Id="rId15" Type="http://schemas.openxmlformats.org/officeDocument/2006/relationships/hyperlink" Target="https://docs.oracle.com/javase/7/docs/api/java/net/SecureCacheResponse.html" TargetMode="External"/><Relationship Id="rId10" Type="http://schemas.openxmlformats.org/officeDocument/2006/relationships/hyperlink" Target="https://docs.oracle.com/javase/7/docs/api/java/net/NetworkInterface.html" TargetMode="External"/><Relationship Id="rId4" Type="http://schemas.openxmlformats.org/officeDocument/2006/relationships/hyperlink" Target="https://docs.oracle.com/javase/7/docs/api/java/net/InetAddress.html" TargetMode="External"/><Relationship Id="rId9" Type="http://schemas.openxmlformats.org/officeDocument/2006/relationships/hyperlink" Target="https://docs.oracle.com/javase/7/docs/api/java/net/NetPermission.html" TargetMode="External"/><Relationship Id="rId14" Type="http://schemas.openxmlformats.org/officeDocument/2006/relationships/hyperlink" Target="https://docs.oracle.com/javase/7/docs/api/java/net/ResponseCache.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ocs.oracle.com/javase/7/docs/api/java/net/URI.html" TargetMode="External"/><Relationship Id="rId13" Type="http://schemas.openxmlformats.org/officeDocument/2006/relationships/hyperlink" Target="https://docs.oracle.com/javase/7/docs/api/java/net/URLEncoder.html" TargetMode="External"/><Relationship Id="rId3" Type="http://schemas.openxmlformats.org/officeDocument/2006/relationships/hyperlink" Target="https://docs.oracle.com/javase/7/docs/api/java/net/Socket.html" TargetMode="External"/><Relationship Id="rId7" Type="http://schemas.openxmlformats.org/officeDocument/2006/relationships/hyperlink" Target="https://docs.oracle.com/javase/7/docs/api/java/net/StandardSocketOptions.html" TargetMode="External"/><Relationship Id="rId12" Type="http://schemas.openxmlformats.org/officeDocument/2006/relationships/hyperlink" Target="https://docs.oracle.com/javase/7/docs/api/java/net/URLDecoder.html" TargetMode="External"/><Relationship Id="rId2" Type="http://schemas.openxmlformats.org/officeDocument/2006/relationships/hyperlink" Target="https://docs.oracle.com/javase/7/docs/api/java/net/ServerSocket.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SocketPermission.html" TargetMode="External"/><Relationship Id="rId11" Type="http://schemas.openxmlformats.org/officeDocument/2006/relationships/hyperlink" Target="https://docs.oracle.com/javase/7/docs/api/java/net/URLConnection.html" TargetMode="External"/><Relationship Id="rId5" Type="http://schemas.openxmlformats.org/officeDocument/2006/relationships/hyperlink" Target="https://docs.oracle.com/javase/7/docs/api/java/net/SocketImpl.html" TargetMode="External"/><Relationship Id="rId10" Type="http://schemas.openxmlformats.org/officeDocument/2006/relationships/hyperlink" Target="https://docs.oracle.com/javase/7/docs/api/java/net/URLClassLoader.html" TargetMode="External"/><Relationship Id="rId4" Type="http://schemas.openxmlformats.org/officeDocument/2006/relationships/hyperlink" Target="https://docs.oracle.com/javase/7/docs/api/java/net/SocketAddress.html" TargetMode="External"/><Relationship Id="rId9" Type="http://schemas.openxmlformats.org/officeDocument/2006/relationships/hyperlink" Target="https://docs.oracle.com/javase/7/docs/api/java/net/URL.html" TargetMode="External"/><Relationship Id="rId14" Type="http://schemas.openxmlformats.org/officeDocument/2006/relationships/hyperlink" Target="https://docs.oracle.com/javase/7/docs/api/java/net/URLStreamHandler.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oracle.com/javase/7/docs/api/java/net/ProtocolException.html" TargetMode="External"/><Relationship Id="rId13" Type="http://schemas.openxmlformats.org/officeDocument/2006/relationships/hyperlink" Target="https://docs.oracle.com/javase/7/docs/api/java/net/URISyntaxException.html" TargetMode="External"/><Relationship Id="rId3" Type="http://schemas.openxmlformats.org/officeDocument/2006/relationships/hyperlink" Target="https://docs.oracle.com/javase/7/docs/api/java/net/ConnectException.html" TargetMode="External"/><Relationship Id="rId7" Type="http://schemas.openxmlformats.org/officeDocument/2006/relationships/hyperlink" Target="https://docs.oracle.com/javase/7/docs/api/java/net/PortUnreachableException.html" TargetMode="External"/><Relationship Id="rId12" Type="http://schemas.openxmlformats.org/officeDocument/2006/relationships/hyperlink" Target="https://docs.oracle.com/javase/7/docs/api/java/net/UnknownServiceException.html" TargetMode="External"/><Relationship Id="rId2" Type="http://schemas.openxmlformats.org/officeDocument/2006/relationships/hyperlink" Target="https://docs.oracle.com/javase/7/docs/api/java/net/BindException.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net/NoRouteToHostException.html" TargetMode="External"/><Relationship Id="rId11" Type="http://schemas.openxmlformats.org/officeDocument/2006/relationships/hyperlink" Target="https://docs.oracle.com/javase/7/docs/api/java/net/UnknownHostException.html" TargetMode="External"/><Relationship Id="rId5" Type="http://schemas.openxmlformats.org/officeDocument/2006/relationships/hyperlink" Target="https://docs.oracle.com/javase/7/docs/api/java/net/MalformedURLException.html" TargetMode="External"/><Relationship Id="rId10" Type="http://schemas.openxmlformats.org/officeDocument/2006/relationships/hyperlink" Target="https://docs.oracle.com/javase/7/docs/api/java/net/SocketTimeoutException.html" TargetMode="External"/><Relationship Id="rId4" Type="http://schemas.openxmlformats.org/officeDocument/2006/relationships/hyperlink" Target="https://docs.oracle.com/javase/7/docs/api/java/net/HttpRetryException.html" TargetMode="External"/><Relationship Id="rId9" Type="http://schemas.openxmlformats.org/officeDocument/2006/relationships/hyperlink" Target="https://docs.oracle.com/javase/7/docs/api/java/net/SocketExcep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791-6BAE-4825-B22D-60D82A21FAF0}"/>
              </a:ext>
            </a:extLst>
          </p:cNvPr>
          <p:cNvSpPr>
            <a:spLocks noGrp="1"/>
          </p:cNvSpPr>
          <p:nvPr>
            <p:ph type="ctrTitle"/>
          </p:nvPr>
        </p:nvSpPr>
        <p:spPr/>
        <p:txBody>
          <a:bodyPr/>
          <a:lstStyle/>
          <a:p>
            <a:r>
              <a:rPr lang="en-IN" dirty="0"/>
              <a:t>Networking in Java</a:t>
            </a:r>
          </a:p>
        </p:txBody>
      </p:sp>
      <p:sp>
        <p:nvSpPr>
          <p:cNvPr id="3" name="Subtitle 2">
            <a:extLst>
              <a:ext uri="{FF2B5EF4-FFF2-40B4-BE49-F238E27FC236}">
                <a16:creationId xmlns:a16="http://schemas.microsoft.com/office/drawing/2014/main" id="{D997CA3C-4D65-4AA0-B606-CA86B2AAEDF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319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C431-F078-4ADA-AB95-FC49551164D2}"/>
              </a:ext>
            </a:extLst>
          </p:cNvPr>
          <p:cNvSpPr>
            <a:spLocks noGrp="1"/>
          </p:cNvSpPr>
          <p:nvPr>
            <p:ph type="title"/>
          </p:nvPr>
        </p:nvSpPr>
        <p:spPr/>
        <p:txBody>
          <a:bodyPr/>
          <a:lstStyle/>
          <a:p>
            <a:pPr algn="ctr"/>
            <a:r>
              <a:rPr lang="en-IN" b="1" dirty="0" err="1"/>
              <a:t>InetAddress</a:t>
            </a:r>
            <a:endParaRPr lang="en-IN" b="1" dirty="0"/>
          </a:p>
        </p:txBody>
      </p:sp>
      <p:sp>
        <p:nvSpPr>
          <p:cNvPr id="3" name="Content Placeholder 2">
            <a:extLst>
              <a:ext uri="{FF2B5EF4-FFF2-40B4-BE49-F238E27FC236}">
                <a16:creationId xmlns:a16="http://schemas.microsoft.com/office/drawing/2014/main" id="{C875730B-316A-4E5B-9C8A-AF856202AD49}"/>
              </a:ext>
            </a:extLst>
          </p:cNvPr>
          <p:cNvSpPr>
            <a:spLocks noGrp="1"/>
          </p:cNvSpPr>
          <p:nvPr>
            <p:ph idx="1"/>
          </p:nvPr>
        </p:nvSpPr>
        <p:spPr/>
        <p:txBody>
          <a:bodyPr/>
          <a:lstStyle/>
          <a:p>
            <a:r>
              <a:rPr lang="en-IN" dirty="0"/>
              <a:t>Used to encapsulate both the numerical IP address and the domain name for that address.</a:t>
            </a:r>
          </a:p>
          <a:p>
            <a:r>
              <a:rPr lang="en-IN" dirty="0"/>
              <a:t>You interact with this class by using the name of an IP host, which is more convenient and understandable than its IP address.</a:t>
            </a:r>
          </a:p>
          <a:p>
            <a:r>
              <a:rPr lang="en-IN" dirty="0"/>
              <a:t>This class hides the number inside.</a:t>
            </a:r>
          </a:p>
          <a:p>
            <a:r>
              <a:rPr lang="en-IN" dirty="0"/>
              <a:t>It can handle both IPv4 and IPv6 addresses.</a:t>
            </a:r>
          </a:p>
          <a:p>
            <a:pPr marL="0" indent="0">
              <a:buNone/>
            </a:pPr>
            <a:endParaRPr lang="en-IN" dirty="0"/>
          </a:p>
          <a:p>
            <a:endParaRPr lang="en-IN" dirty="0"/>
          </a:p>
        </p:txBody>
      </p:sp>
    </p:spTree>
    <p:extLst>
      <p:ext uri="{BB962C8B-B14F-4D97-AF65-F5344CB8AC3E}">
        <p14:creationId xmlns:p14="http://schemas.microsoft.com/office/powerpoint/2010/main" val="330442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1CB5-6E47-4751-B74A-F0F1E43AC6A7}"/>
              </a:ext>
            </a:extLst>
          </p:cNvPr>
          <p:cNvSpPr>
            <a:spLocks noGrp="1"/>
          </p:cNvSpPr>
          <p:nvPr>
            <p:ph type="title"/>
          </p:nvPr>
        </p:nvSpPr>
        <p:spPr/>
        <p:txBody>
          <a:bodyPr>
            <a:normAutofit/>
          </a:bodyPr>
          <a:lstStyle/>
          <a:p>
            <a:pPr marL="0" indent="0" algn="ctr"/>
            <a:r>
              <a:rPr lang="en-IN" b="1" dirty="0"/>
              <a:t>Factory Methods</a:t>
            </a:r>
          </a:p>
        </p:txBody>
      </p:sp>
      <p:sp>
        <p:nvSpPr>
          <p:cNvPr id="3" name="Content Placeholder 2">
            <a:extLst>
              <a:ext uri="{FF2B5EF4-FFF2-40B4-BE49-F238E27FC236}">
                <a16:creationId xmlns:a16="http://schemas.microsoft.com/office/drawing/2014/main" id="{12E0FDC1-3A69-4D48-AE2C-3937182B5761}"/>
              </a:ext>
            </a:extLst>
          </p:cNvPr>
          <p:cNvSpPr>
            <a:spLocks noGrp="1"/>
          </p:cNvSpPr>
          <p:nvPr>
            <p:ph idx="1"/>
          </p:nvPr>
        </p:nvSpPr>
        <p:spPr/>
        <p:txBody>
          <a:bodyPr/>
          <a:lstStyle/>
          <a:p>
            <a:r>
              <a:rPr lang="en-IN" dirty="0"/>
              <a:t>static methods in a class return an instance of that class</a:t>
            </a:r>
            <a:br>
              <a:rPr lang="en-IN" dirty="0"/>
            </a:br>
            <a:r>
              <a:rPr lang="en-IN" dirty="0"/>
              <a:t>3 commonly used </a:t>
            </a:r>
          </a:p>
          <a:p>
            <a:r>
              <a:rPr lang="en-IN" dirty="0"/>
              <a:t>Static </a:t>
            </a:r>
            <a:r>
              <a:rPr lang="en-IN" dirty="0" err="1"/>
              <a:t>InetAddress</a:t>
            </a:r>
            <a:r>
              <a:rPr lang="en-IN" dirty="0"/>
              <a:t> </a:t>
            </a:r>
            <a:r>
              <a:rPr lang="en-IN" dirty="0" err="1"/>
              <a:t>getLocalHost</a:t>
            </a:r>
            <a:r>
              <a:rPr lang="en-IN" dirty="0"/>
              <a:t>() throws </a:t>
            </a:r>
            <a:r>
              <a:rPr lang="en-IN" dirty="0" err="1"/>
              <a:t>UnknownHostException</a:t>
            </a:r>
            <a:endParaRPr lang="en-IN" dirty="0"/>
          </a:p>
          <a:p>
            <a:r>
              <a:rPr lang="en-IN" dirty="0"/>
              <a:t>Static </a:t>
            </a:r>
            <a:r>
              <a:rPr lang="en-IN" dirty="0" err="1"/>
              <a:t>InetAddress</a:t>
            </a:r>
            <a:r>
              <a:rPr lang="en-IN" dirty="0"/>
              <a:t> </a:t>
            </a:r>
            <a:r>
              <a:rPr lang="en-IN" dirty="0" err="1"/>
              <a:t>getByName</a:t>
            </a:r>
            <a:r>
              <a:rPr lang="en-IN" dirty="0"/>
              <a:t>(String hostname) throws </a:t>
            </a:r>
            <a:r>
              <a:rPr lang="en-IN" dirty="0" err="1"/>
              <a:t>UnknownHostException</a:t>
            </a:r>
            <a:endParaRPr lang="en-IN" dirty="0"/>
          </a:p>
          <a:p>
            <a:r>
              <a:rPr lang="en-IN" dirty="0"/>
              <a:t>Static </a:t>
            </a:r>
            <a:r>
              <a:rPr lang="en-IN" dirty="0" err="1"/>
              <a:t>InetAddress</a:t>
            </a:r>
            <a:r>
              <a:rPr lang="en-IN" dirty="0"/>
              <a:t>[] </a:t>
            </a:r>
            <a:r>
              <a:rPr lang="en-IN" dirty="0" err="1"/>
              <a:t>getAllByName</a:t>
            </a:r>
            <a:r>
              <a:rPr lang="en-IN" dirty="0"/>
              <a:t>(String hostname) throws </a:t>
            </a:r>
            <a:r>
              <a:rPr lang="en-IN" dirty="0" err="1"/>
              <a:t>UnknownHostException</a:t>
            </a:r>
            <a:br>
              <a:rPr lang="en-IN" dirty="0"/>
            </a:br>
            <a:endParaRPr lang="en-IN" dirty="0"/>
          </a:p>
        </p:txBody>
      </p:sp>
    </p:spTree>
    <p:extLst>
      <p:ext uri="{BB962C8B-B14F-4D97-AF65-F5344CB8AC3E}">
        <p14:creationId xmlns:p14="http://schemas.microsoft.com/office/powerpoint/2010/main" val="84230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2D98-19FF-419E-BC76-93B12265EA79}"/>
              </a:ext>
            </a:extLst>
          </p:cNvPr>
          <p:cNvSpPr>
            <a:spLocks noGrp="1"/>
          </p:cNvSpPr>
          <p:nvPr>
            <p:ph type="title"/>
          </p:nvPr>
        </p:nvSpPr>
        <p:spPr/>
        <p:txBody>
          <a:bodyPr/>
          <a:lstStyle/>
          <a:p>
            <a:pPr algn="ctr"/>
            <a:r>
              <a:rPr lang="en-IN" b="1" dirty="0"/>
              <a:t>Instance Methods</a:t>
            </a:r>
          </a:p>
        </p:txBody>
      </p:sp>
      <p:sp>
        <p:nvSpPr>
          <p:cNvPr id="3" name="Content Placeholder 2">
            <a:extLst>
              <a:ext uri="{FF2B5EF4-FFF2-40B4-BE49-F238E27FC236}">
                <a16:creationId xmlns:a16="http://schemas.microsoft.com/office/drawing/2014/main" id="{9AD4F0F2-BB7C-43F3-ADDA-A301FB510DAC}"/>
              </a:ext>
            </a:extLst>
          </p:cNvPr>
          <p:cNvSpPr>
            <a:spLocks noGrp="1"/>
          </p:cNvSpPr>
          <p:nvPr>
            <p:ph idx="1"/>
          </p:nvPr>
        </p:nvSpPr>
        <p:spPr>
          <a:xfrm>
            <a:off x="838200" y="1431235"/>
            <a:ext cx="10515600" cy="4745728"/>
          </a:xfrm>
        </p:spPr>
        <p:txBody>
          <a:bodyPr>
            <a:normAutofit fontScale="70000" lnSpcReduction="20000"/>
          </a:bodyPr>
          <a:lstStyle/>
          <a:p>
            <a:r>
              <a:rPr lang="en-US" dirty="0" err="1"/>
              <a:t>getHostAddress</a:t>
            </a:r>
            <a:r>
              <a:rPr lang="en-US" dirty="0"/>
              <a:t>() : returns IP address in textual form.</a:t>
            </a:r>
          </a:p>
          <a:p>
            <a:pPr marL="0" indent="0">
              <a:buNone/>
            </a:pPr>
            <a:r>
              <a:rPr lang="en-US" dirty="0"/>
              <a:t>Syntax :public String </a:t>
            </a:r>
            <a:r>
              <a:rPr lang="en-US" dirty="0" err="1"/>
              <a:t>getHostAddress</a:t>
            </a:r>
            <a:r>
              <a:rPr lang="en-US" dirty="0"/>
              <a:t>()</a:t>
            </a:r>
          </a:p>
          <a:p>
            <a:r>
              <a:rPr lang="en-US" dirty="0" err="1"/>
              <a:t>getAddress</a:t>
            </a:r>
            <a:r>
              <a:rPr lang="en-US" dirty="0"/>
              <a:t>() : returns raw IP address of this </a:t>
            </a:r>
            <a:r>
              <a:rPr lang="en-US" dirty="0" err="1"/>
              <a:t>InetAddress</a:t>
            </a:r>
            <a:r>
              <a:rPr lang="en-US" dirty="0"/>
              <a:t> object as an array. The order in which bytes appear in array are same as in IP address i.e. </a:t>
            </a:r>
            <a:r>
              <a:rPr lang="en-US" dirty="0" err="1"/>
              <a:t>getAddress</a:t>
            </a:r>
            <a:r>
              <a:rPr lang="en-US" dirty="0"/>
              <a:t>[0] will contain highest order byte.</a:t>
            </a:r>
          </a:p>
          <a:p>
            <a:pPr marL="0" indent="0">
              <a:buNone/>
            </a:pPr>
            <a:r>
              <a:rPr lang="en-US" dirty="0"/>
              <a:t>Syntax : public byte[] </a:t>
            </a:r>
            <a:r>
              <a:rPr lang="en-US" dirty="0" err="1"/>
              <a:t>getAddress</a:t>
            </a:r>
            <a:r>
              <a:rPr lang="en-US" dirty="0"/>
              <a:t>()</a:t>
            </a:r>
          </a:p>
          <a:p>
            <a:r>
              <a:rPr lang="en-US" dirty="0"/>
              <a:t>equals() : returns true if this </a:t>
            </a:r>
            <a:r>
              <a:rPr lang="en-US" dirty="0" err="1"/>
              <a:t>ip</a:t>
            </a:r>
            <a:r>
              <a:rPr lang="en-US" dirty="0"/>
              <a:t> address is same as that of the object specified. Equals() method don’t consider host names while comparing and only consider IP address associated.</a:t>
            </a:r>
          </a:p>
          <a:p>
            <a:pPr marL="0" indent="0">
              <a:buNone/>
            </a:pPr>
            <a:r>
              <a:rPr lang="en-US" dirty="0"/>
              <a:t>Syntax : public </a:t>
            </a:r>
            <a:r>
              <a:rPr lang="en-US" dirty="0" err="1"/>
              <a:t>boolean</a:t>
            </a:r>
            <a:r>
              <a:rPr lang="en-US" dirty="0"/>
              <a:t> equals(Object obj)</a:t>
            </a:r>
          </a:p>
          <a:p>
            <a:pPr marL="0" indent="0">
              <a:buNone/>
            </a:pPr>
            <a:r>
              <a:rPr lang="en-US" dirty="0"/>
              <a:t>Parameters :</a:t>
            </a:r>
          </a:p>
          <a:p>
            <a:pPr marL="0" indent="0">
              <a:buNone/>
            </a:pPr>
            <a:r>
              <a:rPr lang="en-US" dirty="0"/>
              <a:t>obj : object to compare with</a:t>
            </a:r>
          </a:p>
          <a:p>
            <a:r>
              <a:rPr lang="en-US" dirty="0" err="1"/>
              <a:t>isMulticastAddress</a:t>
            </a:r>
            <a:r>
              <a:rPr lang="en-US" dirty="0"/>
              <a:t>() : returns true if this address is an IP multicast address. Multicast addresses have 1110 as their first 4 bits.</a:t>
            </a:r>
          </a:p>
          <a:p>
            <a:pPr marL="0" indent="0">
              <a:buNone/>
            </a:pPr>
            <a:r>
              <a:rPr lang="en-US" dirty="0"/>
              <a:t>Syntax :public </a:t>
            </a:r>
            <a:r>
              <a:rPr lang="en-US" dirty="0" err="1"/>
              <a:t>boolean</a:t>
            </a:r>
            <a:r>
              <a:rPr lang="en-US" dirty="0"/>
              <a:t> </a:t>
            </a:r>
            <a:r>
              <a:rPr lang="en-US" dirty="0" err="1"/>
              <a:t>isMulticastAddress</a:t>
            </a:r>
            <a:r>
              <a:rPr lang="en-US" dirty="0"/>
              <a:t>()</a:t>
            </a:r>
          </a:p>
          <a:p>
            <a:r>
              <a:rPr lang="en-US" dirty="0"/>
              <a:t>String </a:t>
            </a:r>
            <a:r>
              <a:rPr lang="en-US" dirty="0" err="1"/>
              <a:t>toString</a:t>
            </a:r>
            <a:r>
              <a:rPr lang="en-US" dirty="0"/>
              <a:t>()</a:t>
            </a:r>
          </a:p>
          <a:p>
            <a:pPr marL="0" indent="0">
              <a:buNone/>
            </a:pPr>
            <a:r>
              <a:rPr lang="en-US" dirty="0"/>
              <a:t>Converts this IP address to a String.</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78293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B1654-FA46-4A8C-86E5-4721F4418BB2}"/>
              </a:ext>
            </a:extLst>
          </p:cNvPr>
          <p:cNvSpPr>
            <a:spLocks noGrp="1"/>
          </p:cNvSpPr>
          <p:nvPr>
            <p:ph idx="1"/>
          </p:nvPr>
        </p:nvSpPr>
        <p:spPr/>
        <p:txBody>
          <a:bodyPr/>
          <a:lstStyle/>
          <a:p>
            <a:pPr marL="0" indent="0">
              <a:buNone/>
            </a:pPr>
            <a:r>
              <a:rPr lang="en-US" b="1" dirty="0"/>
              <a:t>Inet4Address and Inet6Address:</a:t>
            </a:r>
          </a:p>
          <a:p>
            <a:pPr algn="just"/>
            <a:r>
              <a:rPr lang="en-US" dirty="0"/>
              <a:t>Subclasses of the </a:t>
            </a:r>
            <a:r>
              <a:rPr lang="en-US" dirty="0" err="1"/>
              <a:t>InetAddress</a:t>
            </a:r>
            <a:r>
              <a:rPr lang="en-US" dirty="0"/>
              <a:t> class: Inet4Address and Inet6Address represent IPv4 and IPv6 addresses, respectively. </a:t>
            </a:r>
          </a:p>
          <a:p>
            <a:pPr algn="just"/>
            <a:r>
              <a:rPr lang="en-US" dirty="0"/>
              <a:t>However, when writing network applications, you don’t have to concern about IPv4 or IPv6 as Java hides all the details.</a:t>
            </a:r>
          </a:p>
          <a:p>
            <a:pPr algn="just"/>
            <a:r>
              <a:rPr lang="en-US" dirty="0"/>
              <a:t>The </a:t>
            </a:r>
            <a:r>
              <a:rPr lang="en-US" dirty="0" err="1"/>
              <a:t>InetAddress</a:t>
            </a:r>
            <a:r>
              <a:rPr lang="en-US" dirty="0"/>
              <a:t> can refer to either Inet4Address or Inet6Address so most of the time, using </a:t>
            </a:r>
            <a:r>
              <a:rPr lang="en-US" dirty="0" err="1"/>
              <a:t>InetAddress</a:t>
            </a:r>
            <a:r>
              <a:rPr lang="en-US" dirty="0"/>
              <a:t> is enough.</a:t>
            </a:r>
            <a:endParaRPr lang="en-IN" dirty="0"/>
          </a:p>
        </p:txBody>
      </p:sp>
    </p:spTree>
    <p:extLst>
      <p:ext uri="{BB962C8B-B14F-4D97-AF65-F5344CB8AC3E}">
        <p14:creationId xmlns:p14="http://schemas.microsoft.com/office/powerpoint/2010/main" val="73129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A50E-CA58-4046-8A78-9E28CB97D2DF}"/>
              </a:ext>
            </a:extLst>
          </p:cNvPr>
          <p:cNvSpPr>
            <a:spLocks noGrp="1"/>
          </p:cNvSpPr>
          <p:nvPr>
            <p:ph type="title"/>
          </p:nvPr>
        </p:nvSpPr>
        <p:spPr/>
        <p:txBody>
          <a:bodyPr/>
          <a:lstStyle/>
          <a:p>
            <a:pPr algn="ctr"/>
            <a:r>
              <a:rPr lang="en-IN" b="1" dirty="0"/>
              <a:t>TCP/IP Client Sockets	</a:t>
            </a:r>
          </a:p>
        </p:txBody>
      </p:sp>
      <p:sp>
        <p:nvSpPr>
          <p:cNvPr id="3" name="Content Placeholder 2">
            <a:extLst>
              <a:ext uri="{FF2B5EF4-FFF2-40B4-BE49-F238E27FC236}">
                <a16:creationId xmlns:a16="http://schemas.microsoft.com/office/drawing/2014/main" id="{56D95A39-87CA-4E3A-A257-CA790DBEFC22}"/>
              </a:ext>
            </a:extLst>
          </p:cNvPr>
          <p:cNvSpPr>
            <a:spLocks noGrp="1"/>
          </p:cNvSpPr>
          <p:nvPr>
            <p:ph idx="1"/>
          </p:nvPr>
        </p:nvSpPr>
        <p:spPr/>
        <p:txBody>
          <a:bodyPr>
            <a:normAutofit fontScale="92500" lnSpcReduction="10000"/>
          </a:bodyPr>
          <a:lstStyle/>
          <a:p>
            <a:pPr algn="just"/>
            <a:r>
              <a:rPr lang="en-IN" dirty="0"/>
              <a:t>Used to implement reliable, bidirectional, persistent, point-to-point, stream based connections between hosts on the internet.</a:t>
            </a:r>
          </a:p>
          <a:p>
            <a:pPr algn="just"/>
            <a:r>
              <a:rPr lang="en-IN" dirty="0"/>
              <a:t>Socket can be used to connect Java’s I/O system to other programs that may reside either on the local machine or on any other machine on the internet.</a:t>
            </a:r>
          </a:p>
          <a:p>
            <a:pPr algn="just"/>
            <a:r>
              <a:rPr lang="en-IN" dirty="0"/>
              <a:t>Creation of a Socket object implicitly establishes a connection between the client and server</a:t>
            </a:r>
          </a:p>
          <a:p>
            <a:r>
              <a:rPr lang="en-US" dirty="0"/>
              <a:t>To make a connection to a server, create a new Socket object using one of the following constructors:</a:t>
            </a:r>
          </a:p>
          <a:p>
            <a:pPr marL="457200" lvl="1" indent="0">
              <a:buNone/>
            </a:pPr>
            <a:r>
              <a:rPr lang="en-US" b="1" dirty="0"/>
              <a:t>- Socket(</a:t>
            </a:r>
            <a:r>
              <a:rPr lang="en-US" b="1" dirty="0" err="1"/>
              <a:t>InetAddress</a:t>
            </a:r>
            <a:r>
              <a:rPr lang="en-US" b="1" dirty="0"/>
              <a:t> address, int port)</a:t>
            </a:r>
            <a:endParaRPr lang="en-US" dirty="0"/>
          </a:p>
          <a:p>
            <a:pPr marL="457200" lvl="1" indent="0">
              <a:buNone/>
            </a:pPr>
            <a:r>
              <a:rPr lang="en-US" b="1" dirty="0"/>
              <a:t>- Socket(String host, int port)</a:t>
            </a:r>
            <a:endParaRPr lang="en-US" dirty="0"/>
          </a:p>
          <a:p>
            <a:pPr marL="457200" lvl="1" indent="0">
              <a:buNone/>
            </a:pPr>
            <a:r>
              <a:rPr lang="en-US" b="1" dirty="0"/>
              <a:t>- Socket(</a:t>
            </a:r>
            <a:r>
              <a:rPr lang="en-US" b="1" dirty="0" err="1"/>
              <a:t>InetAddress</a:t>
            </a:r>
            <a:r>
              <a:rPr lang="en-US" b="1" dirty="0"/>
              <a:t> address, int port, </a:t>
            </a:r>
            <a:r>
              <a:rPr lang="en-US" b="1" dirty="0" err="1"/>
              <a:t>InetAddress</a:t>
            </a:r>
            <a:r>
              <a:rPr lang="en-US" b="1" dirty="0"/>
              <a:t> </a:t>
            </a:r>
            <a:r>
              <a:rPr lang="en-US" b="1" dirty="0" err="1"/>
              <a:t>localAddr</a:t>
            </a:r>
            <a:r>
              <a:rPr lang="en-US" b="1" dirty="0"/>
              <a:t>, int </a:t>
            </a:r>
            <a:r>
              <a:rPr lang="en-US" b="1" dirty="0" err="1"/>
              <a:t>localPort</a:t>
            </a:r>
            <a:r>
              <a:rPr lang="en-US" b="1" dirty="0"/>
              <a:t>)</a:t>
            </a:r>
            <a:endParaRPr lang="en-US" dirty="0"/>
          </a:p>
          <a:p>
            <a:pPr marL="457200" lvl="1" indent="0" algn="just">
              <a:buNone/>
            </a:pPr>
            <a:endParaRPr lang="en-IN" dirty="0"/>
          </a:p>
          <a:p>
            <a:endParaRPr lang="en-IN" dirty="0"/>
          </a:p>
        </p:txBody>
      </p:sp>
    </p:spTree>
    <p:extLst>
      <p:ext uri="{BB962C8B-B14F-4D97-AF65-F5344CB8AC3E}">
        <p14:creationId xmlns:p14="http://schemas.microsoft.com/office/powerpoint/2010/main" val="251166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E5CD-DC3A-489A-9670-7AA37F42DFED}"/>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16C6833C-77DB-4071-A4D7-AADFB82EFCA2}"/>
              </a:ext>
            </a:extLst>
          </p:cNvPr>
          <p:cNvGraphicFramePr>
            <a:graphicFrameLocks noGrp="1"/>
          </p:cNvGraphicFramePr>
          <p:nvPr>
            <p:ph idx="1"/>
            <p:extLst>
              <p:ext uri="{D42A27DB-BD31-4B8C-83A1-F6EECF244321}">
                <p14:modId xmlns:p14="http://schemas.microsoft.com/office/powerpoint/2010/main" val="3258055416"/>
              </p:ext>
            </p:extLst>
          </p:nvPr>
        </p:nvGraphicFramePr>
        <p:xfrm>
          <a:off x="526774" y="208722"/>
          <a:ext cx="11092069" cy="6284154"/>
        </p:xfrm>
        <a:graphic>
          <a:graphicData uri="http://schemas.openxmlformats.org/drawingml/2006/table">
            <a:tbl>
              <a:tblPr/>
              <a:tblGrid>
                <a:gridCol w="5701747">
                  <a:extLst>
                    <a:ext uri="{9D8B030D-6E8A-4147-A177-3AD203B41FA5}">
                      <a16:colId xmlns:a16="http://schemas.microsoft.com/office/drawing/2014/main" val="3966299461"/>
                    </a:ext>
                  </a:extLst>
                </a:gridCol>
                <a:gridCol w="5390322">
                  <a:extLst>
                    <a:ext uri="{9D8B030D-6E8A-4147-A177-3AD203B41FA5}">
                      <a16:colId xmlns:a16="http://schemas.microsoft.com/office/drawing/2014/main" val="2493408498"/>
                    </a:ext>
                  </a:extLst>
                </a:gridCol>
              </a:tblGrid>
              <a:tr h="520580">
                <a:tc>
                  <a:txBody>
                    <a:bodyPr/>
                    <a:lstStyle/>
                    <a:p>
                      <a:pPr algn="l" fontAlgn="t"/>
                      <a:r>
                        <a:rPr lang="en-IN" dirty="0">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300006"/>
                      </a:solidFill>
                      <a:prstDash val="solid"/>
                      <a:round/>
                      <a:headEnd type="none" w="med" len="med"/>
                      <a:tailEnd type="none" w="med" len="med"/>
                    </a:lnL>
                    <a:lnR w="6350" cap="flat" cmpd="sng" algn="ctr">
                      <a:solidFill>
                        <a:srgbClr val="300006"/>
                      </a:solidFill>
                      <a:prstDash val="solid"/>
                      <a:round/>
                      <a:headEnd type="none" w="med" len="med"/>
                      <a:tailEnd type="none" w="med" len="med"/>
                    </a:lnR>
                    <a:lnT w="6350" cap="flat" cmpd="sng" algn="ctr">
                      <a:solidFill>
                        <a:srgbClr val="3000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300006"/>
                      </a:solidFill>
                      <a:prstDash val="solid"/>
                      <a:round/>
                      <a:headEnd type="none" w="med" len="med"/>
                      <a:tailEnd type="none" w="med" len="med"/>
                    </a:lnL>
                    <a:lnR w="6350" cap="flat" cmpd="sng" algn="ctr">
                      <a:solidFill>
                        <a:srgbClr val="300006"/>
                      </a:solidFill>
                      <a:prstDash val="solid"/>
                      <a:round/>
                      <a:headEnd type="none" w="med" len="med"/>
                      <a:tailEnd type="none" w="med" len="med"/>
                    </a:lnR>
                    <a:lnT w="6350" cap="flat" cmpd="sng" algn="ctr">
                      <a:solidFill>
                        <a:srgbClr val="3000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11688142"/>
                  </a:ext>
                </a:extLst>
              </a:tr>
              <a:tr h="1127926">
                <a:tc>
                  <a:txBody>
                    <a:bodyPr/>
                    <a:lstStyle/>
                    <a:p>
                      <a:pPr algn="l" fontAlgn="t"/>
                      <a:r>
                        <a:rPr lang="en-IN" dirty="0">
                          <a:solidFill>
                            <a:srgbClr val="000000"/>
                          </a:solidFill>
                          <a:effectLst/>
                          <a:latin typeface="Arial" panose="020B0604020202020204" pitchFamily="34" charset="0"/>
                          <a:cs typeface="Arial" panose="020B0604020202020204" pitchFamily="34" charset="0"/>
                        </a:rPr>
                        <a:t>1) public </a:t>
                      </a:r>
                      <a:r>
                        <a:rPr lang="en-IN" dirty="0" err="1">
                          <a:solidFill>
                            <a:srgbClr val="000000"/>
                          </a:solidFill>
                          <a:effectLst/>
                          <a:latin typeface="Arial" panose="020B0604020202020204" pitchFamily="34" charset="0"/>
                          <a:cs typeface="Arial" panose="020B0604020202020204" pitchFamily="34" charset="0"/>
                        </a:rPr>
                        <a:t>InputStream</a:t>
                      </a:r>
                      <a:r>
                        <a:rPr lang="en-IN" dirty="0">
                          <a:solidFill>
                            <a:srgbClr val="000000"/>
                          </a:solidFill>
                          <a:effectLst/>
                          <a:latin typeface="Arial" panose="020B0604020202020204" pitchFamily="34" charset="0"/>
                          <a:cs typeface="Arial" panose="020B0604020202020204" pitchFamily="34" charset="0"/>
                        </a:rPr>
                        <a:t> </a:t>
                      </a:r>
                      <a:r>
                        <a:rPr lang="en-IN" dirty="0" err="1">
                          <a:solidFill>
                            <a:srgbClr val="000000"/>
                          </a:solidFill>
                          <a:effectLst/>
                          <a:latin typeface="Arial" panose="020B0604020202020204" pitchFamily="34" charset="0"/>
                          <a:cs typeface="Arial" panose="020B0604020202020204" pitchFamily="34" charset="0"/>
                        </a:rPr>
                        <a:t>getInputStream</a:t>
                      </a:r>
                      <a:r>
                        <a:rPr lang="en-IN" dirty="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Arial" panose="020B0604020202020204" pitchFamily="34" charset="0"/>
                          <a:cs typeface="Arial" panose="020B0604020202020204" pitchFamily="34" charset="0"/>
                        </a:rPr>
                        <a:t>returns the InputStream attached with this socket.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688900"/>
                  </a:ext>
                </a:extLst>
              </a:tr>
              <a:tr h="1462584">
                <a:tc>
                  <a:txBody>
                    <a:bodyPr/>
                    <a:lstStyle/>
                    <a:p>
                      <a:pPr algn="l" fontAlgn="t"/>
                      <a:r>
                        <a:rPr lang="en-IN" dirty="0">
                          <a:solidFill>
                            <a:srgbClr val="000000"/>
                          </a:solidFill>
                          <a:effectLst/>
                          <a:latin typeface="Arial" panose="020B0604020202020204" pitchFamily="34" charset="0"/>
                          <a:cs typeface="Arial" panose="020B0604020202020204" pitchFamily="34" charset="0"/>
                        </a:rPr>
                        <a:t>2) public </a:t>
                      </a:r>
                      <a:r>
                        <a:rPr lang="en-IN" dirty="0" err="1">
                          <a:solidFill>
                            <a:srgbClr val="000000"/>
                          </a:solidFill>
                          <a:effectLst/>
                          <a:latin typeface="Arial" panose="020B0604020202020204" pitchFamily="34" charset="0"/>
                          <a:cs typeface="Arial" panose="020B0604020202020204" pitchFamily="34" charset="0"/>
                        </a:rPr>
                        <a:t>OutputStream</a:t>
                      </a:r>
                      <a:r>
                        <a:rPr lang="en-IN" dirty="0">
                          <a:solidFill>
                            <a:srgbClr val="000000"/>
                          </a:solidFill>
                          <a:effectLst/>
                          <a:latin typeface="Arial" panose="020B0604020202020204" pitchFamily="34" charset="0"/>
                          <a:cs typeface="Arial" panose="020B0604020202020204" pitchFamily="34" charset="0"/>
                        </a:rPr>
                        <a:t> </a:t>
                      </a:r>
                      <a:r>
                        <a:rPr lang="en-IN" dirty="0" err="1">
                          <a:solidFill>
                            <a:srgbClr val="000000"/>
                          </a:solidFill>
                          <a:effectLst/>
                          <a:latin typeface="Arial" panose="020B0604020202020204" pitchFamily="34" charset="0"/>
                          <a:cs typeface="Arial" panose="020B0604020202020204" pitchFamily="34" charset="0"/>
                        </a:rPr>
                        <a:t>getOutputStream</a:t>
                      </a:r>
                      <a:r>
                        <a:rPr lang="en-IN" dirty="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Arial" panose="020B0604020202020204" pitchFamily="34" charset="0"/>
                          <a:cs typeface="Arial" panose="020B0604020202020204" pitchFamily="34" charset="0"/>
                        </a:rPr>
                        <a:t>returns the OutputStream attached with this socket.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892713"/>
                  </a:ext>
                </a:extLst>
              </a:tr>
              <a:tr h="793266">
                <a:tc>
                  <a:txBody>
                    <a:bodyPr/>
                    <a:lstStyle/>
                    <a:p>
                      <a:pPr algn="l" fontAlgn="t"/>
                      <a:r>
                        <a:rPr lang="en-US">
                          <a:solidFill>
                            <a:srgbClr val="000000"/>
                          </a:solidFill>
                          <a:effectLst/>
                          <a:latin typeface="Arial" panose="020B0604020202020204" pitchFamily="34" charset="0"/>
                          <a:cs typeface="Arial" panose="020B0604020202020204" pitchFamily="34" charset="0"/>
                        </a:rPr>
                        <a:t>3) public synchronized void close()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Arial" panose="020B0604020202020204" pitchFamily="34" charset="0"/>
                          <a:cs typeface="Arial" panose="020B0604020202020204" pitchFamily="34" charset="0"/>
                        </a:rPr>
                        <a:t>closes this socket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7722887"/>
                  </a:ext>
                </a:extLst>
              </a:tr>
              <a:tr h="793266">
                <a:tc>
                  <a:txBody>
                    <a:bodyPr/>
                    <a:lstStyle/>
                    <a:p>
                      <a:pPr algn="l" fontAlgn="t"/>
                      <a:r>
                        <a:rPr lang="en-US" dirty="0">
                          <a:solidFill>
                            <a:srgbClr val="000000"/>
                          </a:solidFill>
                          <a:effectLst/>
                          <a:latin typeface="Arial" panose="020B0604020202020204" pitchFamily="34" charset="0"/>
                          <a:cs typeface="Arial" panose="020B0604020202020204" pitchFamily="34" charset="0"/>
                        </a:rPr>
                        <a:t>4) </a:t>
                      </a:r>
                      <a:r>
                        <a:rPr lang="en-US" dirty="0" err="1">
                          <a:solidFill>
                            <a:srgbClr val="000000"/>
                          </a:solidFill>
                          <a:effectLst/>
                          <a:latin typeface="Arial" panose="020B0604020202020204" pitchFamily="34" charset="0"/>
                          <a:cs typeface="Arial" panose="020B0604020202020204" pitchFamily="34" charset="0"/>
                        </a:rPr>
                        <a:t>InetAddress</a:t>
                      </a:r>
                      <a:r>
                        <a:rPr lang="en-US" dirty="0">
                          <a:solidFill>
                            <a:srgbClr val="000000"/>
                          </a:solidFill>
                          <a:effectLst/>
                          <a:latin typeface="Arial" panose="020B0604020202020204" pitchFamily="34" charset="0"/>
                          <a:cs typeface="Arial" panose="020B0604020202020204" pitchFamily="34" charset="0"/>
                        </a:rPr>
                        <a:t> </a:t>
                      </a:r>
                      <a:r>
                        <a:rPr lang="en-US" dirty="0" err="1">
                          <a:solidFill>
                            <a:srgbClr val="000000"/>
                          </a:solidFill>
                          <a:effectLst/>
                          <a:latin typeface="Arial" panose="020B0604020202020204" pitchFamily="34" charset="0"/>
                          <a:cs typeface="Arial" panose="020B0604020202020204" pitchFamily="34" charset="0"/>
                        </a:rPr>
                        <a:t>getInetAddress</a:t>
                      </a:r>
                      <a:r>
                        <a:rPr lang="en-US" dirty="0">
                          <a:solidFill>
                            <a:srgbClr val="000000"/>
                          </a:solidFill>
                          <a:effectLst/>
                          <a:latin typeface="Arial" panose="020B0604020202020204" pitchFamily="34" charset="0"/>
                          <a:cs typeface="Arial" panose="020B0604020202020204" pitchFamily="34" charset="0"/>
                        </a:rPr>
                        <a:t>( )</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Arial" panose="020B0604020202020204" pitchFamily="34" charset="0"/>
                          <a:ea typeface="+mn-ea"/>
                          <a:cs typeface="Arial" panose="020B0604020202020204" pitchFamily="34" charset="0"/>
                        </a:rPr>
                        <a:t>It returns the </a:t>
                      </a:r>
                      <a:r>
                        <a:rPr lang="en-US" sz="1800" b="0" i="0" kern="1200" dirty="0" err="1">
                          <a:solidFill>
                            <a:schemeClr val="tx1"/>
                          </a:solidFill>
                          <a:effectLst/>
                          <a:latin typeface="Arial" panose="020B0604020202020204" pitchFamily="34" charset="0"/>
                          <a:ea typeface="+mn-ea"/>
                          <a:cs typeface="Arial" panose="020B0604020202020204" pitchFamily="34" charset="0"/>
                        </a:rPr>
                        <a:t>InetAddress</a:t>
                      </a:r>
                      <a:r>
                        <a:rPr lang="en-US" sz="1800" b="0" i="0" kern="1200" dirty="0">
                          <a:solidFill>
                            <a:schemeClr val="tx1"/>
                          </a:solidFill>
                          <a:effectLst/>
                          <a:latin typeface="Arial" panose="020B0604020202020204" pitchFamily="34" charset="0"/>
                          <a:ea typeface="+mn-ea"/>
                          <a:cs typeface="Arial" panose="020B0604020202020204" pitchFamily="34" charset="0"/>
                        </a:rPr>
                        <a:t> associated with the Socket object.</a:t>
                      </a:r>
                      <a:endParaRPr lang="en-IN" dirty="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7837541"/>
                  </a:ext>
                </a:extLst>
              </a:tr>
              <a:tr h="793266">
                <a:tc>
                  <a:txBody>
                    <a:bodyPr/>
                    <a:lstStyle/>
                    <a:p>
                      <a:pPr algn="l" fontAlgn="t"/>
                      <a:r>
                        <a:rPr lang="en-US" dirty="0">
                          <a:solidFill>
                            <a:srgbClr val="000000"/>
                          </a:solidFill>
                          <a:effectLst/>
                          <a:latin typeface="Arial" panose="020B0604020202020204" pitchFamily="34" charset="0"/>
                          <a:cs typeface="Arial" panose="020B0604020202020204" pitchFamily="34" charset="0"/>
                        </a:rPr>
                        <a:t>5) int </a:t>
                      </a:r>
                      <a:r>
                        <a:rPr lang="en-US" dirty="0" err="1">
                          <a:solidFill>
                            <a:srgbClr val="000000"/>
                          </a:solidFill>
                          <a:effectLst/>
                          <a:latin typeface="Arial" panose="020B0604020202020204" pitchFamily="34" charset="0"/>
                          <a:cs typeface="Arial" panose="020B0604020202020204" pitchFamily="34" charset="0"/>
                        </a:rPr>
                        <a:t>getPort</a:t>
                      </a:r>
                      <a:r>
                        <a:rPr lang="en-US" dirty="0">
                          <a:solidFill>
                            <a:srgbClr val="000000"/>
                          </a:solidFill>
                          <a:effectLst/>
                          <a:latin typeface="Arial" panose="020B0604020202020204" pitchFamily="34" charset="0"/>
                          <a:cs typeface="Arial" panose="020B0604020202020204" pitchFamily="34" charset="0"/>
                        </a:rPr>
                        <a:t>( )</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Arial" panose="020B0604020202020204" pitchFamily="34" charset="0"/>
                          <a:ea typeface="+mn-ea"/>
                          <a:cs typeface="Arial" panose="020B0604020202020204" pitchFamily="34" charset="0"/>
                        </a:rPr>
                        <a:t>It returns the remote port to which this Socket object is connected</a:t>
                      </a:r>
                      <a:endParaRPr lang="en-IN" dirty="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81674022"/>
                  </a:ext>
                </a:extLst>
              </a:tr>
              <a:tr h="793266">
                <a:tc>
                  <a:txBody>
                    <a:bodyPr/>
                    <a:lstStyle/>
                    <a:p>
                      <a:pPr algn="l" fontAlgn="t"/>
                      <a:r>
                        <a:rPr lang="en-US" dirty="0">
                          <a:solidFill>
                            <a:srgbClr val="000000"/>
                          </a:solidFill>
                          <a:effectLst/>
                          <a:latin typeface="Arial" panose="020B0604020202020204" pitchFamily="34" charset="0"/>
                          <a:cs typeface="Arial" panose="020B0604020202020204" pitchFamily="34" charset="0"/>
                        </a:rPr>
                        <a:t>6) int </a:t>
                      </a:r>
                      <a:r>
                        <a:rPr lang="en-US" dirty="0" err="1">
                          <a:solidFill>
                            <a:srgbClr val="000000"/>
                          </a:solidFill>
                          <a:effectLst/>
                          <a:latin typeface="Arial" panose="020B0604020202020204" pitchFamily="34" charset="0"/>
                          <a:cs typeface="Arial" panose="020B0604020202020204" pitchFamily="34" charset="0"/>
                        </a:rPr>
                        <a:t>getLocalPort</a:t>
                      </a:r>
                      <a:r>
                        <a:rPr lang="en-US" dirty="0">
                          <a:solidFill>
                            <a:srgbClr val="000000"/>
                          </a:solidFill>
                          <a:effectLst/>
                          <a:latin typeface="Arial" panose="020B0604020202020204" pitchFamily="34" charset="0"/>
                          <a:cs typeface="Arial" panose="020B0604020202020204" pitchFamily="34" charset="0"/>
                        </a:rPr>
                        <a:t>( )</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Arial" panose="020B0604020202020204" pitchFamily="34" charset="0"/>
                          <a:ea typeface="+mn-ea"/>
                          <a:cs typeface="Arial" panose="020B0604020202020204" pitchFamily="34" charset="0"/>
                        </a:rPr>
                        <a:t>It returns the local port to which this Socket object is connected.</a:t>
                      </a:r>
                      <a:endParaRPr lang="en-IN" dirty="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8503396"/>
                  </a:ext>
                </a:extLst>
              </a:tr>
            </a:tbl>
          </a:graphicData>
        </a:graphic>
      </p:graphicFrame>
    </p:spTree>
    <p:extLst>
      <p:ext uri="{BB962C8B-B14F-4D97-AF65-F5344CB8AC3E}">
        <p14:creationId xmlns:p14="http://schemas.microsoft.com/office/powerpoint/2010/main" val="311709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FDFE-40BE-47B3-80E7-7B63766BF60B}"/>
              </a:ext>
            </a:extLst>
          </p:cNvPr>
          <p:cNvSpPr>
            <a:spLocks noGrp="1"/>
          </p:cNvSpPr>
          <p:nvPr>
            <p:ph type="title"/>
          </p:nvPr>
        </p:nvSpPr>
        <p:spPr>
          <a:xfrm>
            <a:off x="838200" y="365125"/>
            <a:ext cx="10515600" cy="797753"/>
          </a:xfrm>
        </p:spPr>
        <p:txBody>
          <a:bodyPr>
            <a:normAutofit fontScale="90000"/>
          </a:bodyPr>
          <a:lstStyle/>
          <a:p>
            <a:pPr algn="ctr"/>
            <a:r>
              <a:rPr lang="en-IN" b="1" dirty="0"/>
              <a:t>Java URL</a:t>
            </a:r>
            <a:br>
              <a:rPr lang="en-IN" dirty="0"/>
            </a:br>
            <a:endParaRPr lang="en-IN" dirty="0"/>
          </a:p>
        </p:txBody>
      </p:sp>
      <p:sp>
        <p:nvSpPr>
          <p:cNvPr id="3" name="Content Placeholder 2">
            <a:extLst>
              <a:ext uri="{FF2B5EF4-FFF2-40B4-BE49-F238E27FC236}">
                <a16:creationId xmlns:a16="http://schemas.microsoft.com/office/drawing/2014/main" id="{C5191A1E-0F20-4D32-A5D4-E9E5A9C1A1E8}"/>
              </a:ext>
            </a:extLst>
          </p:cNvPr>
          <p:cNvSpPr>
            <a:spLocks noGrp="1"/>
          </p:cNvSpPr>
          <p:nvPr>
            <p:ph idx="1"/>
          </p:nvPr>
        </p:nvSpPr>
        <p:spPr>
          <a:xfrm>
            <a:off x="755374" y="819150"/>
            <a:ext cx="10923104" cy="5850007"/>
          </a:xfrm>
        </p:spPr>
        <p:txBody>
          <a:bodyPr>
            <a:normAutofit fontScale="62500" lnSpcReduction="20000"/>
          </a:bodyPr>
          <a:lstStyle/>
          <a:p>
            <a:pPr marL="0" indent="0">
              <a:buNone/>
            </a:pPr>
            <a:r>
              <a:rPr lang="en-IN" dirty="0"/>
              <a:t>https://www.javanetworking.com/javanet-tutorial  </a:t>
            </a:r>
          </a:p>
          <a:p>
            <a:r>
              <a:rPr lang="en-IN" dirty="0"/>
              <a:t>Protocol – https</a:t>
            </a:r>
          </a:p>
          <a:p>
            <a:r>
              <a:rPr lang="en-IN" dirty="0"/>
              <a:t>Host name - </a:t>
            </a:r>
            <a:r>
              <a:rPr lang="en-IN" dirty="0">
                <a:hlinkClick r:id="rId2"/>
              </a:rPr>
              <a:t>www.javanetworking.com</a:t>
            </a:r>
            <a:endParaRPr lang="en-IN" dirty="0"/>
          </a:p>
          <a:p>
            <a:r>
              <a:rPr lang="en-IN" dirty="0"/>
              <a:t>File - </a:t>
            </a:r>
            <a:r>
              <a:rPr lang="en-IN" dirty="0" err="1"/>
              <a:t>javanet</a:t>
            </a:r>
            <a:r>
              <a:rPr lang="en-IN" dirty="0"/>
              <a:t>-tutorial </a:t>
            </a:r>
          </a:p>
          <a:p>
            <a:pPr marL="0" indent="0">
              <a:buNone/>
            </a:pPr>
            <a:r>
              <a:rPr lang="en-US" dirty="0"/>
              <a:t>Constructors of Java URL class</a:t>
            </a:r>
          </a:p>
          <a:p>
            <a:pPr marL="0" indent="0">
              <a:buNone/>
            </a:pPr>
            <a:r>
              <a:rPr lang="en-IN" b="1" dirty="0"/>
              <a:t>URL(String spec)</a:t>
            </a:r>
          </a:p>
          <a:p>
            <a:r>
              <a:rPr lang="en-US" dirty="0"/>
              <a:t>Creates an instance of a URL from the String representation.</a:t>
            </a:r>
          </a:p>
          <a:p>
            <a:pPr marL="0" indent="0">
              <a:buNone/>
            </a:pPr>
            <a:r>
              <a:rPr lang="en-US" b="1" dirty="0"/>
              <a:t>URL(String protocol, String host, int port, String file)</a:t>
            </a:r>
            <a:endParaRPr lang="en-US" dirty="0"/>
          </a:p>
          <a:p>
            <a:r>
              <a:rPr lang="en-US" dirty="0"/>
              <a:t>Creates an instance of a URL from the given protocol, host, port number, and file.</a:t>
            </a:r>
          </a:p>
          <a:p>
            <a:pPr marL="0" indent="0">
              <a:buNone/>
            </a:pPr>
            <a:r>
              <a:rPr lang="en-US" b="1" dirty="0"/>
              <a:t>URL(String protocol, String host, int port, String file, </a:t>
            </a:r>
            <a:r>
              <a:rPr lang="en-US" b="1" dirty="0" err="1"/>
              <a:t>URLStreamHandler</a:t>
            </a:r>
            <a:r>
              <a:rPr lang="en-US" b="1" dirty="0"/>
              <a:t> handler)</a:t>
            </a:r>
            <a:endParaRPr lang="en-US" dirty="0"/>
          </a:p>
          <a:p>
            <a:r>
              <a:rPr lang="en-US" dirty="0"/>
              <a:t>Creates an instance of a URL from the given protocol, host, port number, file, and handler.</a:t>
            </a:r>
          </a:p>
          <a:p>
            <a:pPr marL="0" indent="0">
              <a:buNone/>
            </a:pPr>
            <a:r>
              <a:rPr lang="en-US" b="1" dirty="0"/>
              <a:t>URL(String protocol, String host, String file)</a:t>
            </a:r>
            <a:endParaRPr lang="en-US" dirty="0"/>
          </a:p>
          <a:p>
            <a:r>
              <a:rPr lang="en-US" dirty="0"/>
              <a:t>Creates an instance of a URL from the given protocol name, host name, and file name.</a:t>
            </a:r>
          </a:p>
          <a:p>
            <a:pPr marL="0" indent="0">
              <a:buNone/>
            </a:pPr>
            <a:r>
              <a:rPr lang="en-US" b="1" dirty="0"/>
              <a:t>URL(URL context, String spec)</a:t>
            </a:r>
            <a:endParaRPr lang="en-US" dirty="0"/>
          </a:p>
          <a:p>
            <a:r>
              <a:rPr lang="en-US" dirty="0"/>
              <a:t>Creates an instance of a URL by parsing the given spec within a specified context.</a:t>
            </a:r>
          </a:p>
          <a:p>
            <a:pPr marL="0" indent="0">
              <a:buNone/>
            </a:pPr>
            <a:r>
              <a:rPr lang="en-US" b="1" dirty="0"/>
              <a:t>URL(URL context, String spec, </a:t>
            </a:r>
            <a:r>
              <a:rPr lang="en-US" b="1" dirty="0" err="1"/>
              <a:t>URLStreamHandler</a:t>
            </a:r>
            <a:r>
              <a:rPr lang="en-US" b="1" dirty="0"/>
              <a:t> handler)</a:t>
            </a:r>
            <a:endParaRPr lang="en-US" dirty="0"/>
          </a:p>
          <a:p>
            <a:r>
              <a:rPr lang="en-US" dirty="0"/>
              <a:t>Creates an instance of a URL by parsing the given spec with the specified handler within a given context.</a:t>
            </a:r>
          </a:p>
          <a:p>
            <a:pPr marL="0" indent="0">
              <a:buNone/>
            </a:pPr>
            <a:endParaRPr lang="en-IN" dirty="0"/>
          </a:p>
          <a:p>
            <a:endParaRPr lang="en-IN" dirty="0"/>
          </a:p>
        </p:txBody>
      </p:sp>
    </p:spTree>
    <p:extLst>
      <p:ext uri="{BB962C8B-B14F-4D97-AF65-F5344CB8AC3E}">
        <p14:creationId xmlns:p14="http://schemas.microsoft.com/office/powerpoint/2010/main" val="2023148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8442-D75D-4916-9F58-4F14A35E7DC8}"/>
              </a:ext>
            </a:extLst>
          </p:cNvPr>
          <p:cNvSpPr>
            <a:spLocks noGrp="1"/>
          </p:cNvSpPr>
          <p:nvPr>
            <p:ph type="title"/>
          </p:nvPr>
        </p:nvSpPr>
        <p:spPr>
          <a:xfrm>
            <a:off x="838200" y="365126"/>
            <a:ext cx="10515600" cy="857388"/>
          </a:xfrm>
        </p:spPr>
        <p:txBody>
          <a:bodyPr/>
          <a:lstStyle/>
          <a:p>
            <a:r>
              <a:rPr lang="en-US" dirty="0"/>
              <a:t>Commonly used methods of Java URL class</a:t>
            </a:r>
            <a:endParaRPr lang="en-IN" dirty="0"/>
          </a:p>
        </p:txBody>
      </p:sp>
      <p:graphicFrame>
        <p:nvGraphicFramePr>
          <p:cNvPr id="4" name="Content Placeholder 3">
            <a:extLst>
              <a:ext uri="{FF2B5EF4-FFF2-40B4-BE49-F238E27FC236}">
                <a16:creationId xmlns:a16="http://schemas.microsoft.com/office/drawing/2014/main" id="{AE67E9D5-C195-4089-B35E-F9E8EBEA52E3}"/>
              </a:ext>
            </a:extLst>
          </p:cNvPr>
          <p:cNvGraphicFramePr>
            <a:graphicFrameLocks noGrp="1"/>
          </p:cNvGraphicFramePr>
          <p:nvPr>
            <p:ph idx="1"/>
            <p:extLst>
              <p:ext uri="{D42A27DB-BD31-4B8C-83A1-F6EECF244321}">
                <p14:modId xmlns:p14="http://schemas.microsoft.com/office/powerpoint/2010/main" val="1333684591"/>
              </p:ext>
            </p:extLst>
          </p:nvPr>
        </p:nvGraphicFramePr>
        <p:xfrm>
          <a:off x="993913" y="1128000"/>
          <a:ext cx="10515600" cy="5101154"/>
        </p:xfrm>
        <a:graphic>
          <a:graphicData uri="http://schemas.openxmlformats.org/drawingml/2006/table">
            <a:tbl>
              <a:tblPr/>
              <a:tblGrid>
                <a:gridCol w="4681330">
                  <a:extLst>
                    <a:ext uri="{9D8B030D-6E8A-4147-A177-3AD203B41FA5}">
                      <a16:colId xmlns:a16="http://schemas.microsoft.com/office/drawing/2014/main" val="973051666"/>
                    </a:ext>
                  </a:extLst>
                </a:gridCol>
                <a:gridCol w="5834270">
                  <a:extLst>
                    <a:ext uri="{9D8B030D-6E8A-4147-A177-3AD203B41FA5}">
                      <a16:colId xmlns:a16="http://schemas.microsoft.com/office/drawing/2014/main" val="3955346559"/>
                    </a:ext>
                  </a:extLst>
                </a:gridCol>
              </a:tblGrid>
              <a:tr h="211824">
                <a:tc>
                  <a:txBody>
                    <a:bodyPr/>
                    <a:lstStyle/>
                    <a:p>
                      <a:pPr algn="l" fontAlgn="t"/>
                      <a:r>
                        <a:rPr lang="en-IN" sz="1800" dirty="0">
                          <a:solidFill>
                            <a:srgbClr val="000000"/>
                          </a:solidFill>
                          <a:effectLst/>
                          <a:latin typeface="times new roman" panose="02020603050405020304" pitchFamily="18" charset="0"/>
                        </a:rPr>
                        <a:t>Method</a:t>
                      </a:r>
                    </a:p>
                  </a:txBody>
                  <a:tcPr marL="33233" marR="33233" marT="33233" marB="33233">
                    <a:lnL w="6350" cap="flat" cmpd="sng" algn="ctr">
                      <a:solidFill>
                        <a:srgbClr val="D0C72D"/>
                      </a:solidFill>
                      <a:prstDash val="solid"/>
                      <a:round/>
                      <a:headEnd type="none" w="med" len="med"/>
                      <a:tailEnd type="none" w="med" len="med"/>
                    </a:lnL>
                    <a:lnR w="6350" cap="flat" cmpd="sng" algn="ctr">
                      <a:solidFill>
                        <a:srgbClr val="D0C72D"/>
                      </a:solidFill>
                      <a:prstDash val="solid"/>
                      <a:round/>
                      <a:headEnd type="none" w="med" len="med"/>
                      <a:tailEnd type="none" w="med" len="med"/>
                    </a:lnR>
                    <a:lnT w="6350" cap="flat" cmpd="sng" algn="ctr">
                      <a:solidFill>
                        <a:srgbClr val="D0C7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Description</a:t>
                      </a:r>
                    </a:p>
                  </a:txBody>
                  <a:tcPr marL="33233" marR="33233" marT="33233" marB="33233">
                    <a:lnL w="6350" cap="flat" cmpd="sng" algn="ctr">
                      <a:solidFill>
                        <a:srgbClr val="D0C72D"/>
                      </a:solidFill>
                      <a:prstDash val="solid"/>
                      <a:round/>
                      <a:headEnd type="none" w="med" len="med"/>
                      <a:tailEnd type="none" w="med" len="med"/>
                    </a:lnL>
                    <a:lnR w="6350" cap="flat" cmpd="sng" algn="ctr">
                      <a:solidFill>
                        <a:srgbClr val="D0C72D"/>
                      </a:solidFill>
                      <a:prstDash val="solid"/>
                      <a:round/>
                      <a:headEnd type="none" w="med" len="med"/>
                      <a:tailEnd type="none" w="med" len="med"/>
                    </a:lnR>
                    <a:lnT w="6350" cap="flat" cmpd="sng" algn="ctr">
                      <a:solidFill>
                        <a:srgbClr val="D0C7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5632662"/>
                  </a:ext>
                </a:extLst>
              </a:tr>
              <a:tr h="324001">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getProtocol</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the protocol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9114582"/>
                  </a:ext>
                </a:extLst>
              </a:tr>
              <a:tr h="324001">
                <a:tc>
                  <a:txBody>
                    <a:bodyPr/>
                    <a:lstStyle/>
                    <a:p>
                      <a:pPr algn="l" fontAlgn="t"/>
                      <a:r>
                        <a:rPr lang="en-IN" sz="1800">
                          <a:solidFill>
                            <a:srgbClr val="000000"/>
                          </a:solidFill>
                          <a:effectLst/>
                          <a:latin typeface="verdana" panose="020B0604030504040204" pitchFamily="34" charset="0"/>
                        </a:rPr>
                        <a:t>public String getHost()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host name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7458111"/>
                  </a:ext>
                </a:extLst>
              </a:tr>
              <a:tr h="324001">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getPort</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the Port Number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8172245"/>
                  </a:ext>
                </a:extLst>
              </a:tr>
              <a:tr h="324001">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getFile</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file name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8056460"/>
                  </a:ext>
                </a:extLst>
              </a:tr>
              <a:tr h="324001">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getAuthority</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the authority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6008295"/>
                  </a:ext>
                </a:extLst>
              </a:tr>
              <a:tr h="461090">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toString</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string representation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5312109"/>
                  </a:ext>
                </a:extLst>
              </a:tr>
              <a:tr h="324001">
                <a:tc>
                  <a:txBody>
                    <a:bodyPr/>
                    <a:lstStyle/>
                    <a:p>
                      <a:pPr algn="l" fontAlgn="t"/>
                      <a:r>
                        <a:rPr lang="en-IN" sz="1800" dirty="0">
                          <a:solidFill>
                            <a:srgbClr val="000000"/>
                          </a:solidFill>
                          <a:effectLst/>
                          <a:latin typeface="verdana" panose="020B0604030504040204" pitchFamily="34" charset="0"/>
                        </a:rPr>
                        <a:t>public String </a:t>
                      </a:r>
                      <a:r>
                        <a:rPr lang="en-IN" sz="1800" dirty="0" err="1">
                          <a:solidFill>
                            <a:srgbClr val="000000"/>
                          </a:solidFill>
                          <a:effectLst/>
                          <a:latin typeface="verdana" panose="020B0604030504040204" pitchFamily="34" charset="0"/>
                        </a:rPr>
                        <a:t>getQuery</a:t>
                      </a:r>
                      <a:r>
                        <a:rPr lang="en-IN" sz="1800" dirty="0">
                          <a:solidFill>
                            <a:srgbClr val="000000"/>
                          </a:solidFill>
                          <a:effectLst/>
                          <a:latin typeface="verdana" panose="020B0604030504040204" pitchFamily="34" charset="0"/>
                        </a:rPr>
                        <a: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returns the query string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36589034"/>
                  </a:ext>
                </a:extLst>
              </a:tr>
              <a:tr h="324001">
                <a:tc>
                  <a:txBody>
                    <a:bodyPr/>
                    <a:lstStyle/>
                    <a:p>
                      <a:pPr algn="l" fontAlgn="t"/>
                      <a:r>
                        <a:rPr lang="en-IN" sz="1800">
                          <a:solidFill>
                            <a:srgbClr val="000000"/>
                          </a:solidFill>
                          <a:effectLst/>
                          <a:latin typeface="verdana" panose="020B0604030504040204" pitchFamily="34" charset="0"/>
                        </a:rPr>
                        <a:t>public String getDefaultPort()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returns the default port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29990608"/>
                  </a:ext>
                </a:extLst>
              </a:tr>
              <a:tr h="598178">
                <a:tc>
                  <a:txBody>
                    <a:bodyPr/>
                    <a:lstStyle/>
                    <a:p>
                      <a:pPr algn="l" fontAlgn="t"/>
                      <a:r>
                        <a:rPr lang="en-IN" sz="1800">
                          <a:solidFill>
                            <a:srgbClr val="000000"/>
                          </a:solidFill>
                          <a:effectLst/>
                          <a:latin typeface="verdana" panose="020B0604030504040204" pitchFamily="34" charset="0"/>
                        </a:rPr>
                        <a:t>public URLConnection openConnection()</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returns the instance of </a:t>
                      </a:r>
                      <a:r>
                        <a:rPr lang="en-US" sz="1800" dirty="0" err="1">
                          <a:solidFill>
                            <a:srgbClr val="000000"/>
                          </a:solidFill>
                          <a:effectLst/>
                          <a:latin typeface="verdana" panose="020B0604030504040204" pitchFamily="34" charset="0"/>
                        </a:rPr>
                        <a:t>URLConnection</a:t>
                      </a:r>
                      <a:r>
                        <a:rPr lang="en-US" sz="1800" dirty="0">
                          <a:solidFill>
                            <a:srgbClr val="000000"/>
                          </a:solidFill>
                          <a:effectLst/>
                          <a:latin typeface="verdana" panose="020B0604030504040204" pitchFamily="34" charset="0"/>
                        </a:rPr>
                        <a:t> i.e. associated with this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4456196"/>
                  </a:ext>
                </a:extLst>
              </a:tr>
              <a:tr h="324001">
                <a:tc>
                  <a:txBody>
                    <a:bodyPr/>
                    <a:lstStyle/>
                    <a:p>
                      <a:pPr algn="l" fontAlgn="t"/>
                      <a:r>
                        <a:rPr lang="en-US" sz="1800">
                          <a:solidFill>
                            <a:srgbClr val="000000"/>
                          </a:solidFill>
                          <a:effectLst/>
                          <a:latin typeface="verdana" panose="020B0604030504040204" pitchFamily="34" charset="0"/>
                        </a:rPr>
                        <a:t>public boolean equals(Object obj)</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compares the URL with the given object.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3518151"/>
                  </a:ext>
                </a:extLst>
              </a:tr>
              <a:tr h="324001">
                <a:tc>
                  <a:txBody>
                    <a:bodyPr/>
                    <a:lstStyle/>
                    <a:p>
                      <a:pPr algn="l" fontAlgn="t"/>
                      <a:r>
                        <a:rPr lang="en-IN" sz="1800">
                          <a:solidFill>
                            <a:srgbClr val="000000"/>
                          </a:solidFill>
                          <a:effectLst/>
                          <a:latin typeface="verdana" panose="020B0604030504040204" pitchFamily="34" charset="0"/>
                        </a:rPr>
                        <a:t>public Object getContent()</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returns the content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1977807"/>
                  </a:ext>
                </a:extLst>
              </a:tr>
              <a:tr h="461090">
                <a:tc>
                  <a:txBody>
                    <a:bodyPr/>
                    <a:lstStyle/>
                    <a:p>
                      <a:pPr algn="l" fontAlgn="t"/>
                      <a:r>
                        <a:rPr lang="en-IN" sz="1800">
                          <a:solidFill>
                            <a:srgbClr val="000000"/>
                          </a:solidFill>
                          <a:effectLst/>
                          <a:latin typeface="verdana" panose="020B0604030504040204" pitchFamily="34" charset="0"/>
                        </a:rPr>
                        <a:t>public String getRef()</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returns the anchor or reference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95815147"/>
                  </a:ext>
                </a:extLst>
              </a:tr>
              <a:tr h="324001">
                <a:tc>
                  <a:txBody>
                    <a:bodyPr/>
                    <a:lstStyle/>
                    <a:p>
                      <a:pPr algn="l" fontAlgn="t"/>
                      <a:r>
                        <a:rPr lang="en-IN" sz="1800">
                          <a:solidFill>
                            <a:srgbClr val="000000"/>
                          </a:solidFill>
                          <a:effectLst/>
                          <a:latin typeface="verdana" panose="020B0604030504040204" pitchFamily="34" charset="0"/>
                        </a:rPr>
                        <a:t>public URI toURI()</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returns a URI of the URL.</a:t>
                      </a:r>
                    </a:p>
                  </a:txBody>
                  <a:tcPr marL="22155" marR="22155" marT="22155" marB="2215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7900841"/>
                  </a:ext>
                </a:extLst>
              </a:tr>
            </a:tbl>
          </a:graphicData>
        </a:graphic>
      </p:graphicFrame>
    </p:spTree>
    <p:extLst>
      <p:ext uri="{BB962C8B-B14F-4D97-AF65-F5344CB8AC3E}">
        <p14:creationId xmlns:p14="http://schemas.microsoft.com/office/powerpoint/2010/main" val="272809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33FE-FAB8-4939-8DE3-F69D9DDE093C}"/>
              </a:ext>
            </a:extLst>
          </p:cNvPr>
          <p:cNvSpPr>
            <a:spLocks noGrp="1"/>
          </p:cNvSpPr>
          <p:nvPr>
            <p:ph type="title"/>
          </p:nvPr>
        </p:nvSpPr>
        <p:spPr>
          <a:xfrm>
            <a:off x="838200" y="365126"/>
            <a:ext cx="10515600" cy="837510"/>
          </a:xfrm>
        </p:spPr>
        <p:txBody>
          <a:bodyPr/>
          <a:lstStyle/>
          <a:p>
            <a:pPr algn="ctr"/>
            <a:r>
              <a:rPr lang="en-IN" b="1" dirty="0" err="1"/>
              <a:t>URLConnection</a:t>
            </a:r>
            <a:endParaRPr lang="en-IN" b="1" dirty="0"/>
          </a:p>
        </p:txBody>
      </p:sp>
      <p:sp>
        <p:nvSpPr>
          <p:cNvPr id="3" name="Content Placeholder 2">
            <a:extLst>
              <a:ext uri="{FF2B5EF4-FFF2-40B4-BE49-F238E27FC236}">
                <a16:creationId xmlns:a16="http://schemas.microsoft.com/office/drawing/2014/main" id="{180C9581-049D-4647-BADE-8DBDC27CCD6D}"/>
              </a:ext>
            </a:extLst>
          </p:cNvPr>
          <p:cNvSpPr>
            <a:spLocks noGrp="1"/>
          </p:cNvSpPr>
          <p:nvPr>
            <p:ph idx="1"/>
          </p:nvPr>
        </p:nvSpPr>
        <p:spPr>
          <a:xfrm>
            <a:off x="838200" y="1113183"/>
            <a:ext cx="10515600" cy="5063780"/>
          </a:xfrm>
        </p:spPr>
        <p:txBody>
          <a:bodyPr/>
          <a:lstStyle/>
          <a:p>
            <a:pPr algn="just"/>
            <a:r>
              <a:rPr lang="en-IN" dirty="0"/>
              <a:t>Is a general purpose class for accessing the attributes of a remote resource. </a:t>
            </a:r>
          </a:p>
          <a:p>
            <a:pPr algn="just"/>
            <a:r>
              <a:rPr lang="en-IN" dirty="0"/>
              <a:t>Once a connection is made to a remote server, </a:t>
            </a:r>
            <a:r>
              <a:rPr lang="en-IN" dirty="0" err="1"/>
              <a:t>URLConnection</a:t>
            </a:r>
            <a:r>
              <a:rPr lang="en-IN" dirty="0"/>
              <a:t> is used to inspect the properties of the remote object before actually transporting it locally. </a:t>
            </a:r>
          </a:p>
          <a:p>
            <a:pPr algn="just"/>
            <a:r>
              <a:rPr lang="en-US" dirty="0"/>
              <a:t>The </a:t>
            </a:r>
            <a:r>
              <a:rPr lang="en-US" b="1" dirty="0"/>
              <a:t>Java </a:t>
            </a:r>
            <a:r>
              <a:rPr lang="en-US" b="1" dirty="0" err="1"/>
              <a:t>URLConnection</a:t>
            </a:r>
            <a:r>
              <a:rPr lang="en-US" dirty="0"/>
              <a:t> class represents a communication link between the URL and the application. </a:t>
            </a:r>
          </a:p>
          <a:p>
            <a:pPr algn="just"/>
            <a:r>
              <a:rPr lang="en-US" dirty="0"/>
              <a:t>This class can be used to read and write data to the specified resource referred by the URL.</a:t>
            </a:r>
            <a:endParaRPr lang="en-IN" dirty="0"/>
          </a:p>
        </p:txBody>
      </p:sp>
    </p:spTree>
    <p:extLst>
      <p:ext uri="{BB962C8B-B14F-4D97-AF65-F5344CB8AC3E}">
        <p14:creationId xmlns:p14="http://schemas.microsoft.com/office/powerpoint/2010/main" val="394469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21D7B15-F922-4B99-AEC7-9A3115A1ACFF}"/>
              </a:ext>
            </a:extLst>
          </p:cNvPr>
          <p:cNvGraphicFramePr>
            <a:graphicFrameLocks noGrp="1"/>
          </p:cNvGraphicFramePr>
          <p:nvPr>
            <p:ph idx="1"/>
            <p:extLst>
              <p:ext uri="{D42A27DB-BD31-4B8C-83A1-F6EECF244321}">
                <p14:modId xmlns:p14="http://schemas.microsoft.com/office/powerpoint/2010/main" val="3054118469"/>
              </p:ext>
            </p:extLst>
          </p:nvPr>
        </p:nvGraphicFramePr>
        <p:xfrm>
          <a:off x="673569" y="274863"/>
          <a:ext cx="10120325" cy="6308274"/>
        </p:xfrm>
        <a:graphic>
          <a:graphicData uri="http://schemas.openxmlformats.org/drawingml/2006/table">
            <a:tbl>
              <a:tblPr/>
              <a:tblGrid>
                <a:gridCol w="2432394">
                  <a:extLst>
                    <a:ext uri="{9D8B030D-6E8A-4147-A177-3AD203B41FA5}">
                      <a16:colId xmlns:a16="http://schemas.microsoft.com/office/drawing/2014/main" val="338270446"/>
                    </a:ext>
                  </a:extLst>
                </a:gridCol>
                <a:gridCol w="7687931">
                  <a:extLst>
                    <a:ext uri="{9D8B030D-6E8A-4147-A177-3AD203B41FA5}">
                      <a16:colId xmlns:a16="http://schemas.microsoft.com/office/drawing/2014/main" val="265046170"/>
                    </a:ext>
                  </a:extLst>
                </a:gridCol>
              </a:tblGrid>
              <a:tr h="565902">
                <a:tc>
                  <a:txBody>
                    <a:bodyPr/>
                    <a:lstStyle/>
                    <a:p>
                      <a:pPr algn="l" fontAlgn="t"/>
                      <a:r>
                        <a:rPr lang="en-IN" dirty="0">
                          <a:effectLst/>
                          <a:latin typeface="Arial" panose="020B0604020202020204" pitchFamily="34" charset="0"/>
                          <a:cs typeface="Arial" panose="020B0604020202020204" pitchFamily="34" charset="0"/>
                        </a:rPr>
                        <a:t>int</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2"/>
                        </a:rPr>
                        <a:t>getContentLength</a:t>
                      </a:r>
                      <a:r>
                        <a:rPr lang="en-US" dirty="0">
                          <a:effectLst/>
                          <a:latin typeface="Arial" panose="020B0604020202020204" pitchFamily="34" charset="0"/>
                          <a:cs typeface="Arial" panose="020B0604020202020204" pitchFamily="34" charset="0"/>
                        </a:rPr>
                        <a:t>()</a:t>
                      </a:r>
                    </a:p>
                    <a:p>
                      <a:pPr algn="l" fontAlgn="t"/>
                      <a:r>
                        <a:rPr lang="en-US" dirty="0">
                          <a:effectLst/>
                          <a:latin typeface="Arial" panose="020B0604020202020204" pitchFamily="34" charset="0"/>
                          <a:cs typeface="Arial" panose="020B0604020202020204" pitchFamily="34" charset="0"/>
                        </a:rPr>
                        <a:t>Returns the value of the content-length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3187106292"/>
                  </a:ext>
                </a:extLst>
              </a:tr>
              <a:tr h="565902">
                <a:tc>
                  <a:txBody>
                    <a:bodyPr/>
                    <a:lstStyle/>
                    <a:p>
                      <a:pPr algn="l" fontAlgn="t"/>
                      <a:r>
                        <a:rPr lang="en-IN" dirty="0">
                          <a:effectLst/>
                          <a:latin typeface="Arial" panose="020B0604020202020204" pitchFamily="34" charset="0"/>
                          <a:cs typeface="Arial" panose="020B0604020202020204" pitchFamily="34" charset="0"/>
                        </a:rPr>
                        <a:t>long</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a:solidFill>
                            <a:srgbClr val="4C6B87"/>
                          </a:solidFill>
                          <a:effectLst/>
                          <a:latin typeface="Arial" panose="020B0604020202020204" pitchFamily="34" charset="0"/>
                          <a:cs typeface="Arial" panose="020B0604020202020204" pitchFamily="34" charset="0"/>
                          <a:hlinkClick r:id="rId3"/>
                        </a:rPr>
                        <a:t>getContentLengthLong</a:t>
                      </a:r>
                      <a:r>
                        <a:rPr lang="en-US">
                          <a:effectLst/>
                          <a:latin typeface="Arial" panose="020B0604020202020204" pitchFamily="34" charset="0"/>
                          <a:cs typeface="Arial" panose="020B0604020202020204" pitchFamily="34" charset="0"/>
                        </a:rPr>
                        <a:t>()Returns the value of the content-length header field as a long.</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405869011"/>
                  </a:ext>
                </a:extLst>
              </a:tr>
              <a:tr h="565902">
                <a:tc>
                  <a:txBody>
                    <a:bodyPr/>
                    <a:lstStyle/>
                    <a:p>
                      <a:pPr algn="l" fontAlgn="t"/>
                      <a:r>
                        <a:rPr lang="en-IN" b="1" u="none" strike="noStrike" dirty="0">
                          <a:solidFill>
                            <a:srgbClr val="4C6B87"/>
                          </a:solidFill>
                          <a:effectLst/>
                          <a:latin typeface="Arial" panose="020B0604020202020204" pitchFamily="34" charset="0"/>
                          <a:cs typeface="Arial" panose="020B0604020202020204" pitchFamily="34" charset="0"/>
                          <a:hlinkClick r:id="rId4" tooltip="class in java.lang"/>
                        </a:rPr>
                        <a:t>String</a:t>
                      </a:r>
                      <a:endParaRPr lang="en-IN" dirty="0">
                        <a:effectLst/>
                        <a:latin typeface="Arial" panose="020B0604020202020204" pitchFamily="34" charset="0"/>
                        <a:cs typeface="Arial" panose="020B0604020202020204" pitchFamily="34" charset="0"/>
                      </a:endParaRP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5"/>
                        </a:rPr>
                        <a:t>getContentType</a:t>
                      </a:r>
                      <a:r>
                        <a:rPr lang="en-US" dirty="0">
                          <a:effectLst/>
                          <a:latin typeface="Arial" panose="020B0604020202020204" pitchFamily="34" charset="0"/>
                          <a:cs typeface="Arial" panose="020B0604020202020204" pitchFamily="34" charset="0"/>
                        </a:rPr>
                        <a:t>()Returns the value of the content-type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250163161"/>
                  </a:ext>
                </a:extLst>
              </a:tr>
              <a:tr h="565902">
                <a:tc>
                  <a:txBody>
                    <a:bodyPr/>
                    <a:lstStyle/>
                    <a:p>
                      <a:pPr algn="l" fontAlgn="t"/>
                      <a:r>
                        <a:rPr lang="en-IN">
                          <a:effectLst/>
                          <a:latin typeface="Arial" panose="020B0604020202020204" pitchFamily="34" charset="0"/>
                          <a:cs typeface="Arial" panose="020B0604020202020204" pitchFamily="34" charset="0"/>
                        </a:rPr>
                        <a:t>long</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6"/>
                        </a:rPr>
                        <a:t>getDate</a:t>
                      </a:r>
                      <a:r>
                        <a:rPr lang="en-US" dirty="0">
                          <a:effectLst/>
                          <a:latin typeface="Arial" panose="020B0604020202020204" pitchFamily="34" charset="0"/>
                          <a:cs typeface="Arial" panose="020B0604020202020204" pitchFamily="34" charset="0"/>
                        </a:rPr>
                        <a:t>()Returns the value of the date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2099861404"/>
                  </a:ext>
                </a:extLst>
              </a:tr>
              <a:tr h="565902">
                <a:tc>
                  <a:txBody>
                    <a:bodyPr/>
                    <a:lstStyle/>
                    <a:p>
                      <a:pPr algn="l" fontAlgn="t"/>
                      <a:r>
                        <a:rPr lang="en-IN" dirty="0">
                          <a:effectLst/>
                          <a:latin typeface="Arial" panose="020B0604020202020204" pitchFamily="34" charset="0"/>
                          <a:cs typeface="Arial" panose="020B0604020202020204" pitchFamily="34" charset="0"/>
                        </a:rPr>
                        <a:t>long</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7"/>
                        </a:rPr>
                        <a:t>getExpiration</a:t>
                      </a:r>
                      <a:r>
                        <a:rPr lang="en-US" dirty="0">
                          <a:effectLst/>
                          <a:latin typeface="Arial" panose="020B0604020202020204" pitchFamily="34" charset="0"/>
                          <a:cs typeface="Arial" panose="020B0604020202020204" pitchFamily="34" charset="0"/>
                        </a:rPr>
                        <a:t>()Returns the value of the expires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3719682178"/>
                  </a:ext>
                </a:extLst>
              </a:tr>
              <a:tr h="565902">
                <a:tc>
                  <a:txBody>
                    <a:bodyPr/>
                    <a:lstStyle/>
                    <a:p>
                      <a:pPr algn="l" fontAlgn="t"/>
                      <a:r>
                        <a:rPr lang="en-IN" dirty="0">
                          <a:effectLst/>
                          <a:latin typeface="Arial" panose="020B0604020202020204" pitchFamily="34" charset="0"/>
                          <a:cs typeface="Arial" panose="020B0604020202020204" pitchFamily="34" charset="0"/>
                        </a:rPr>
                        <a:t>static </a:t>
                      </a:r>
                      <a:r>
                        <a:rPr lang="en-IN" b="1" u="none" strike="noStrike" dirty="0" err="1">
                          <a:solidFill>
                            <a:srgbClr val="4C6B87"/>
                          </a:solidFill>
                          <a:effectLst/>
                          <a:latin typeface="Arial" panose="020B0604020202020204" pitchFamily="34" charset="0"/>
                          <a:cs typeface="Arial" panose="020B0604020202020204" pitchFamily="34" charset="0"/>
                          <a:hlinkClick r:id="rId8" tooltip="interface in java.net"/>
                        </a:rPr>
                        <a:t>FileNameMap</a:t>
                      </a:r>
                      <a:endParaRPr lang="en-IN" dirty="0">
                        <a:effectLst/>
                        <a:latin typeface="Arial" panose="020B0604020202020204" pitchFamily="34" charset="0"/>
                        <a:cs typeface="Arial" panose="020B0604020202020204" pitchFamily="34" charset="0"/>
                      </a:endParaRP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9"/>
                        </a:rPr>
                        <a:t>getFileNameMap</a:t>
                      </a:r>
                      <a:r>
                        <a:rPr lang="en-US" dirty="0">
                          <a:effectLst/>
                          <a:latin typeface="Arial" panose="020B0604020202020204" pitchFamily="34" charset="0"/>
                          <a:cs typeface="Arial" panose="020B0604020202020204" pitchFamily="34" charset="0"/>
                        </a:rPr>
                        <a:t>()Loads filename map (a </a:t>
                      </a:r>
                      <a:r>
                        <a:rPr lang="en-US" dirty="0" err="1">
                          <a:effectLst/>
                          <a:latin typeface="Arial" panose="020B0604020202020204" pitchFamily="34" charset="0"/>
                          <a:cs typeface="Arial" panose="020B0604020202020204" pitchFamily="34" charset="0"/>
                        </a:rPr>
                        <a:t>mimetable</a:t>
                      </a:r>
                      <a:r>
                        <a:rPr lang="en-US" dirty="0">
                          <a:effectLst/>
                          <a:latin typeface="Arial" panose="020B0604020202020204" pitchFamily="34" charset="0"/>
                          <a:cs typeface="Arial" panose="020B0604020202020204" pitchFamily="34" charset="0"/>
                        </a:rPr>
                        <a:t>) from a data file.</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513598436"/>
                  </a:ext>
                </a:extLst>
              </a:tr>
              <a:tr h="565902">
                <a:tc>
                  <a:txBody>
                    <a:bodyPr/>
                    <a:lstStyle/>
                    <a:p>
                      <a:pPr algn="l" fontAlgn="t"/>
                      <a:r>
                        <a:rPr lang="en-IN" b="1" u="none" strike="noStrike">
                          <a:solidFill>
                            <a:srgbClr val="4C6B87"/>
                          </a:solidFill>
                          <a:effectLst/>
                          <a:latin typeface="Arial" panose="020B0604020202020204" pitchFamily="34" charset="0"/>
                          <a:cs typeface="Arial" panose="020B0604020202020204" pitchFamily="34" charset="0"/>
                          <a:hlinkClick r:id="rId4" tooltip="class in java.lang"/>
                        </a:rPr>
                        <a:t>String</a:t>
                      </a:r>
                      <a:endParaRPr lang="en-IN">
                        <a:effectLst/>
                        <a:latin typeface="Arial" panose="020B0604020202020204" pitchFamily="34" charset="0"/>
                        <a:cs typeface="Arial" panose="020B0604020202020204" pitchFamily="34" charset="0"/>
                      </a:endParaRP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10"/>
                        </a:rPr>
                        <a:t>getHeaderField</a:t>
                      </a:r>
                      <a:r>
                        <a:rPr lang="en-US" dirty="0">
                          <a:effectLst/>
                          <a:latin typeface="Arial" panose="020B0604020202020204" pitchFamily="34" charset="0"/>
                          <a:cs typeface="Arial" panose="020B0604020202020204" pitchFamily="34" charset="0"/>
                        </a:rPr>
                        <a:t>(int n)Returns the value for the n</a:t>
                      </a:r>
                      <a:r>
                        <a:rPr lang="en-US" baseline="30000" dirty="0">
                          <a:effectLst/>
                          <a:latin typeface="Arial" panose="020B0604020202020204" pitchFamily="34" charset="0"/>
                          <a:cs typeface="Arial" panose="020B0604020202020204" pitchFamily="34" charset="0"/>
                        </a:rPr>
                        <a:t>th</a:t>
                      </a:r>
                      <a:r>
                        <a:rPr lang="en-US" dirty="0">
                          <a:effectLst/>
                          <a:latin typeface="Arial" panose="020B0604020202020204" pitchFamily="34" charset="0"/>
                          <a:cs typeface="Arial" panose="020B0604020202020204" pitchFamily="34" charset="0"/>
                        </a:rPr>
                        <a:t>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3834600665"/>
                  </a:ext>
                </a:extLst>
              </a:tr>
              <a:tr h="565902">
                <a:tc>
                  <a:txBody>
                    <a:bodyPr/>
                    <a:lstStyle/>
                    <a:p>
                      <a:pPr algn="l" fontAlgn="t"/>
                      <a:r>
                        <a:rPr lang="en-IN" b="1" u="none" strike="noStrike">
                          <a:solidFill>
                            <a:srgbClr val="4C6B87"/>
                          </a:solidFill>
                          <a:effectLst/>
                          <a:latin typeface="Arial" panose="020B0604020202020204" pitchFamily="34" charset="0"/>
                          <a:cs typeface="Arial" panose="020B0604020202020204" pitchFamily="34" charset="0"/>
                          <a:hlinkClick r:id="rId4" tooltip="class in java.lang"/>
                        </a:rPr>
                        <a:t>String</a:t>
                      </a:r>
                      <a:endParaRPr lang="en-IN">
                        <a:effectLst/>
                        <a:latin typeface="Arial" panose="020B0604020202020204" pitchFamily="34" charset="0"/>
                        <a:cs typeface="Arial" panose="020B0604020202020204" pitchFamily="34" charset="0"/>
                      </a:endParaRP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11"/>
                        </a:rPr>
                        <a:t>getHeaderField</a:t>
                      </a:r>
                      <a:r>
                        <a:rPr lang="en-US" dirty="0">
                          <a:effectLst/>
                          <a:latin typeface="Arial" panose="020B0604020202020204" pitchFamily="34" charset="0"/>
                          <a:cs typeface="Arial" panose="020B0604020202020204" pitchFamily="34" charset="0"/>
                        </a:rPr>
                        <a:t>(</a:t>
                      </a:r>
                      <a:r>
                        <a:rPr lang="en-US" b="1" u="none" strike="noStrike" dirty="0">
                          <a:solidFill>
                            <a:srgbClr val="4C6B87"/>
                          </a:solidFill>
                          <a:effectLst/>
                          <a:latin typeface="Arial" panose="020B0604020202020204" pitchFamily="34" charset="0"/>
                          <a:cs typeface="Arial" panose="020B0604020202020204" pitchFamily="34" charset="0"/>
                          <a:hlinkClick r:id="rId4" tooltip="class in java.lang"/>
                        </a:rPr>
                        <a:t>String</a:t>
                      </a:r>
                      <a:r>
                        <a:rPr lang="en-US" dirty="0">
                          <a:effectLst/>
                          <a:latin typeface="Arial" panose="020B0604020202020204" pitchFamily="34" charset="0"/>
                          <a:cs typeface="Arial" panose="020B0604020202020204" pitchFamily="34" charset="0"/>
                        </a:rPr>
                        <a:t> name)Returns the value of the named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231566547"/>
                  </a:ext>
                </a:extLst>
              </a:tr>
              <a:tr h="565902">
                <a:tc>
                  <a:txBody>
                    <a:bodyPr/>
                    <a:lstStyle/>
                    <a:p>
                      <a:pPr algn="l" fontAlgn="t"/>
                      <a:r>
                        <a:rPr lang="en-IN">
                          <a:effectLst/>
                          <a:latin typeface="Arial" panose="020B0604020202020204" pitchFamily="34" charset="0"/>
                          <a:cs typeface="Arial" panose="020B0604020202020204" pitchFamily="34" charset="0"/>
                        </a:rPr>
                        <a:t>long</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12"/>
                        </a:rPr>
                        <a:t>getHeaderFieldDate</a:t>
                      </a:r>
                      <a:r>
                        <a:rPr lang="en-US" dirty="0">
                          <a:effectLst/>
                          <a:latin typeface="Arial" panose="020B0604020202020204" pitchFamily="34" charset="0"/>
                          <a:cs typeface="Arial" panose="020B0604020202020204" pitchFamily="34" charset="0"/>
                        </a:rPr>
                        <a:t>(</a:t>
                      </a:r>
                      <a:r>
                        <a:rPr lang="en-US" b="1" u="none" strike="noStrike" dirty="0">
                          <a:solidFill>
                            <a:srgbClr val="4C6B87"/>
                          </a:solidFill>
                          <a:effectLst/>
                          <a:latin typeface="Arial" panose="020B0604020202020204" pitchFamily="34" charset="0"/>
                          <a:cs typeface="Arial" panose="020B0604020202020204" pitchFamily="34" charset="0"/>
                          <a:hlinkClick r:id="rId4" tooltip="class in java.lang"/>
                        </a:rPr>
                        <a:t>String</a:t>
                      </a:r>
                      <a:r>
                        <a:rPr lang="en-US" dirty="0">
                          <a:effectLst/>
                          <a:latin typeface="Arial" panose="020B0604020202020204" pitchFamily="34" charset="0"/>
                          <a:cs typeface="Arial" panose="020B0604020202020204" pitchFamily="34" charset="0"/>
                        </a:rPr>
                        <a:t> name, long Default)Returns the value of the named field parsed as date.</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973048977"/>
                  </a:ext>
                </a:extLst>
              </a:tr>
              <a:tr h="565902">
                <a:tc>
                  <a:txBody>
                    <a:bodyPr/>
                    <a:lstStyle/>
                    <a:p>
                      <a:pPr algn="l" fontAlgn="t"/>
                      <a:r>
                        <a:rPr lang="en-IN">
                          <a:effectLst/>
                          <a:latin typeface="Arial" panose="020B0604020202020204" pitchFamily="34" charset="0"/>
                          <a:cs typeface="Arial" panose="020B0604020202020204" pitchFamily="34" charset="0"/>
                        </a:rPr>
                        <a:t>int</a:t>
                      </a: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no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13"/>
                        </a:rPr>
                        <a:t>getHeaderFieldInt</a:t>
                      </a:r>
                      <a:r>
                        <a:rPr lang="en-US" dirty="0">
                          <a:effectLst/>
                          <a:latin typeface="Arial" panose="020B0604020202020204" pitchFamily="34" charset="0"/>
                          <a:cs typeface="Arial" panose="020B0604020202020204" pitchFamily="34" charset="0"/>
                        </a:rPr>
                        <a:t>(</a:t>
                      </a:r>
                      <a:r>
                        <a:rPr lang="en-US" b="1" u="none" strike="noStrike" dirty="0">
                          <a:solidFill>
                            <a:srgbClr val="4C6B87"/>
                          </a:solidFill>
                          <a:effectLst/>
                          <a:latin typeface="Arial" panose="020B0604020202020204" pitchFamily="34" charset="0"/>
                          <a:cs typeface="Arial" panose="020B0604020202020204" pitchFamily="34" charset="0"/>
                          <a:hlinkClick r:id="rId4" tooltip="class in java.lang"/>
                        </a:rPr>
                        <a:t>String</a:t>
                      </a:r>
                      <a:r>
                        <a:rPr lang="en-US" dirty="0">
                          <a:effectLst/>
                          <a:latin typeface="Arial" panose="020B0604020202020204" pitchFamily="34" charset="0"/>
                          <a:cs typeface="Arial" panose="020B0604020202020204" pitchFamily="34" charset="0"/>
                        </a:rPr>
                        <a:t> name, int Default)Returns the value of the named field parsed as a number.</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2671409465"/>
                  </a:ext>
                </a:extLst>
              </a:tr>
              <a:tr h="565902">
                <a:tc>
                  <a:txBody>
                    <a:bodyPr/>
                    <a:lstStyle/>
                    <a:p>
                      <a:pPr algn="l" fontAlgn="t"/>
                      <a:r>
                        <a:rPr lang="en-IN" b="1" u="none" strike="noStrike">
                          <a:solidFill>
                            <a:srgbClr val="4C6B87"/>
                          </a:solidFill>
                          <a:effectLst/>
                          <a:latin typeface="Arial" panose="020B0604020202020204" pitchFamily="34" charset="0"/>
                          <a:cs typeface="Arial" panose="020B0604020202020204" pitchFamily="34" charset="0"/>
                          <a:hlinkClick r:id="rId4" tooltip="class in java.lang"/>
                        </a:rPr>
                        <a:t>String</a:t>
                      </a:r>
                      <a:endParaRPr lang="en-IN">
                        <a:effectLst/>
                        <a:latin typeface="Arial" panose="020B0604020202020204" pitchFamily="34" charset="0"/>
                        <a:cs typeface="Arial" panose="020B0604020202020204" pitchFamily="34" charset="0"/>
                      </a:endParaRPr>
                    </a:p>
                  </a:txBody>
                  <a:tcPr marL="44450" marR="19050" marT="19050" marB="19050">
                    <a:lnL w="6350" cap="flat" cmpd="sng" algn="ctr">
                      <a:solidFill>
                        <a:srgbClr val="9EADC0"/>
                      </a:solidFill>
                      <a:prstDash val="solid"/>
                      <a:round/>
                      <a:headEnd type="none" w="med" len="med"/>
                      <a:tailEnd type="none" w="med" len="med"/>
                    </a:lnL>
                    <a:lnR>
                      <a:noFill/>
                    </a:lnR>
                    <a:lnT>
                      <a:noFill/>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latin typeface="Arial" panose="020B0604020202020204" pitchFamily="34" charset="0"/>
                          <a:cs typeface="Arial" panose="020B0604020202020204" pitchFamily="34" charset="0"/>
                          <a:hlinkClick r:id="rId14"/>
                        </a:rPr>
                        <a:t>getHeaderFieldKey</a:t>
                      </a:r>
                      <a:r>
                        <a:rPr lang="en-US" dirty="0">
                          <a:effectLst/>
                          <a:latin typeface="Arial" panose="020B0604020202020204" pitchFamily="34" charset="0"/>
                          <a:cs typeface="Arial" panose="020B0604020202020204" pitchFamily="34" charset="0"/>
                        </a:rPr>
                        <a:t>(int n)Returns the key for the n</a:t>
                      </a:r>
                      <a:r>
                        <a:rPr lang="en-US" baseline="30000" dirty="0">
                          <a:effectLst/>
                          <a:latin typeface="Arial" panose="020B0604020202020204" pitchFamily="34" charset="0"/>
                          <a:cs typeface="Arial" panose="020B0604020202020204" pitchFamily="34" charset="0"/>
                        </a:rPr>
                        <a:t>th</a:t>
                      </a:r>
                      <a:r>
                        <a:rPr lang="en-US" dirty="0">
                          <a:effectLst/>
                          <a:latin typeface="Arial" panose="020B0604020202020204" pitchFamily="34" charset="0"/>
                          <a:cs typeface="Arial" panose="020B0604020202020204" pitchFamily="34" charset="0"/>
                        </a:rPr>
                        <a:t> header field.</a:t>
                      </a:r>
                    </a:p>
                  </a:txBody>
                  <a:tcPr marL="44450" marR="19050" marT="19050" marB="19050">
                    <a:lnL>
                      <a:noFill/>
                    </a:lnL>
                    <a:lnR w="6350" cap="flat" cmpd="sng" algn="ctr">
                      <a:solidFill>
                        <a:srgbClr val="9EADC0"/>
                      </a:solidFill>
                      <a:prstDash val="solid"/>
                      <a:round/>
                      <a:headEnd type="none" w="med" len="med"/>
                      <a:tailEnd type="none" w="med" len="med"/>
                    </a:lnR>
                    <a:lnT>
                      <a:noFill/>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708840034"/>
                  </a:ext>
                </a:extLst>
              </a:tr>
            </a:tbl>
          </a:graphicData>
        </a:graphic>
      </p:graphicFrame>
    </p:spTree>
    <p:extLst>
      <p:ext uri="{BB962C8B-B14F-4D97-AF65-F5344CB8AC3E}">
        <p14:creationId xmlns:p14="http://schemas.microsoft.com/office/powerpoint/2010/main" val="181144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22" y="1053548"/>
            <a:ext cx="10426148" cy="4860235"/>
          </a:xfrm>
        </p:spPr>
        <p:txBody>
          <a:bodyPr/>
          <a:lstStyle/>
          <a:p>
            <a:pPr algn="just"/>
            <a:r>
              <a:rPr lang="en-US" dirty="0"/>
              <a:t>Java Networking is a concept of connecting two or more computing devices together so that we can share resources.</a:t>
            </a:r>
          </a:p>
          <a:p>
            <a:pPr algn="just"/>
            <a:r>
              <a:rPr lang="en-US" dirty="0"/>
              <a:t>Java socket programming provides facility to share data between different computing devices.</a:t>
            </a:r>
          </a:p>
          <a:p>
            <a:r>
              <a:rPr lang="en-US" dirty="0"/>
              <a:t>Advantage of Java Networking</a:t>
            </a:r>
          </a:p>
          <a:p>
            <a:pPr lvl="1"/>
            <a:r>
              <a:rPr lang="en-US" dirty="0"/>
              <a:t>sharing resources</a:t>
            </a:r>
          </a:p>
          <a:p>
            <a:pPr lvl="1"/>
            <a:r>
              <a:rPr lang="en-US" dirty="0"/>
              <a:t>centralize software management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1122-1B5B-4BCD-8F9A-AC9D07221CA3}"/>
              </a:ext>
            </a:extLst>
          </p:cNvPr>
          <p:cNvSpPr>
            <a:spLocks noGrp="1"/>
          </p:cNvSpPr>
          <p:nvPr>
            <p:ph type="title"/>
          </p:nvPr>
        </p:nvSpPr>
        <p:spPr>
          <a:xfrm>
            <a:off x="838200" y="365126"/>
            <a:ext cx="10515600" cy="1085988"/>
          </a:xfrm>
        </p:spPr>
        <p:txBody>
          <a:bodyPr/>
          <a:lstStyle/>
          <a:p>
            <a:pPr algn="ctr"/>
            <a:r>
              <a:rPr lang="en-US" dirty="0" err="1"/>
              <a:t>DatagramPacket</a:t>
            </a:r>
            <a:endParaRPr lang="en-IN" dirty="0"/>
          </a:p>
        </p:txBody>
      </p:sp>
      <p:sp>
        <p:nvSpPr>
          <p:cNvPr id="3" name="Content Placeholder 2">
            <a:extLst>
              <a:ext uri="{FF2B5EF4-FFF2-40B4-BE49-F238E27FC236}">
                <a16:creationId xmlns:a16="http://schemas.microsoft.com/office/drawing/2014/main" id="{0847B50F-3ED4-4464-9BC1-277BDA842EA0}"/>
              </a:ext>
            </a:extLst>
          </p:cNvPr>
          <p:cNvSpPr>
            <a:spLocks noGrp="1"/>
          </p:cNvSpPr>
          <p:nvPr>
            <p:ph idx="1"/>
          </p:nvPr>
        </p:nvSpPr>
        <p:spPr>
          <a:xfrm>
            <a:off x="838200" y="1451114"/>
            <a:ext cx="10515600" cy="4725849"/>
          </a:xfrm>
        </p:spPr>
        <p:txBody>
          <a:bodyPr/>
          <a:lstStyle/>
          <a:p>
            <a:pPr algn="just"/>
            <a:r>
              <a:rPr lang="en-US" dirty="0"/>
              <a:t>This class provides facility for connection less transfer of messages from one system to another. </a:t>
            </a:r>
          </a:p>
          <a:p>
            <a:pPr algn="just"/>
            <a:r>
              <a:rPr lang="en-US" dirty="0"/>
              <a:t>Each message is routed only on the basis of information contained within the packet and it may be possible for different packets to route differently. </a:t>
            </a:r>
          </a:p>
          <a:p>
            <a:pPr algn="just"/>
            <a:r>
              <a:rPr lang="en-US" dirty="0"/>
              <a:t>There is also no guarantee as to whether the message will be delivered or not, and they may also arrive out of order. </a:t>
            </a:r>
          </a:p>
          <a:p>
            <a:pPr algn="just"/>
            <a:r>
              <a:rPr lang="en-US" dirty="0"/>
              <a:t>This class provides mechanisms for creation of datagram packets for connectionless delivery using datagram socket class.</a:t>
            </a:r>
            <a:br>
              <a:rPr lang="en-US" dirty="0"/>
            </a:br>
            <a:endParaRPr lang="en-IN" dirty="0"/>
          </a:p>
        </p:txBody>
      </p:sp>
    </p:spTree>
    <p:extLst>
      <p:ext uri="{BB962C8B-B14F-4D97-AF65-F5344CB8AC3E}">
        <p14:creationId xmlns:p14="http://schemas.microsoft.com/office/powerpoint/2010/main" val="379831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29A8-7938-4F24-98D2-1B13EBE01B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1627C8-9D4D-468E-9DFB-E94E8F877AC9}"/>
              </a:ext>
            </a:extLst>
          </p:cNvPr>
          <p:cNvSpPr>
            <a:spLocks noGrp="1"/>
          </p:cNvSpPr>
          <p:nvPr>
            <p:ph idx="1"/>
          </p:nvPr>
        </p:nvSpPr>
        <p:spPr>
          <a:xfrm>
            <a:off x="838200" y="566530"/>
            <a:ext cx="10515600" cy="5610433"/>
          </a:xfrm>
        </p:spPr>
        <p:txBody>
          <a:bodyPr>
            <a:normAutofit fontScale="85000" lnSpcReduction="20000"/>
          </a:bodyPr>
          <a:lstStyle/>
          <a:p>
            <a:pPr fontAlgn="base"/>
            <a:r>
              <a:rPr lang="en-US" b="1" dirty="0"/>
              <a:t>Constructors :</a:t>
            </a:r>
            <a:r>
              <a:rPr lang="en-US" dirty="0"/>
              <a:t> The constructors vary according to their use, i.e. for receiving or for sending the packet.</a:t>
            </a:r>
          </a:p>
          <a:p>
            <a:pPr marL="0" indent="0" fontAlgn="base">
              <a:buNone/>
            </a:pPr>
            <a:r>
              <a:rPr lang="en-US" dirty="0"/>
              <a:t> The important parameters used in these constructors are-</a:t>
            </a:r>
            <a:endParaRPr lang="en-IN" dirty="0"/>
          </a:p>
          <a:p>
            <a:pPr lvl="0" algn="just" fontAlgn="base"/>
            <a:r>
              <a:rPr lang="en-US" b="1" dirty="0" err="1"/>
              <a:t>buf</a:t>
            </a:r>
            <a:r>
              <a:rPr lang="en-US" dirty="0"/>
              <a:t> : This is the actual message that is to be delivered or received. Datagram packets receive or send data in stuffed in a byte array. If this is used in constructor for sending the message, than this represents the message to be delivered, when used for receiving purpose, it represents the buffer where the received message will be stored.</a:t>
            </a:r>
            <a:endParaRPr lang="en-IN" dirty="0"/>
          </a:p>
          <a:p>
            <a:pPr lvl="0" algn="just" fontAlgn="base"/>
            <a:r>
              <a:rPr lang="en-US" b="1" dirty="0"/>
              <a:t>offset</a:t>
            </a:r>
            <a:r>
              <a:rPr lang="en-US" dirty="0"/>
              <a:t> : It represents the offset into the buffer array.</a:t>
            </a:r>
            <a:endParaRPr lang="en-IN" dirty="0"/>
          </a:p>
          <a:p>
            <a:pPr lvl="0" algn="just" fontAlgn="base"/>
            <a:r>
              <a:rPr lang="en-US" b="1" dirty="0"/>
              <a:t>length :</a:t>
            </a:r>
            <a:r>
              <a:rPr lang="en-US" dirty="0"/>
              <a:t> It is the actual size of packet to receive. This must be less than or equal to the size of buffer array or else there will be overflow as received message wont fit into the array.</a:t>
            </a:r>
            <a:endParaRPr lang="en-IN" dirty="0"/>
          </a:p>
          <a:p>
            <a:pPr lvl="0" algn="just" fontAlgn="base"/>
            <a:r>
              <a:rPr lang="en-US" b="1" dirty="0" err="1"/>
              <a:t>InetAddress</a:t>
            </a:r>
            <a:r>
              <a:rPr lang="en-US" b="1" dirty="0"/>
              <a:t> address </a:t>
            </a:r>
            <a:r>
              <a:rPr lang="en-US" dirty="0"/>
              <a:t>: This is the destination to which the message is to be delivered.</a:t>
            </a:r>
            <a:endParaRPr lang="en-IN" dirty="0"/>
          </a:p>
          <a:p>
            <a:pPr lvl="0" algn="just" fontAlgn="base"/>
            <a:r>
              <a:rPr lang="en-US" b="1" dirty="0"/>
              <a:t>port </a:t>
            </a:r>
            <a:r>
              <a:rPr lang="en-US" dirty="0"/>
              <a:t>: This is the port to which the message will be delivered.</a:t>
            </a:r>
            <a:endParaRPr lang="en-IN" dirty="0"/>
          </a:p>
          <a:p>
            <a:pPr lvl="0" algn="just" fontAlgn="base"/>
            <a:r>
              <a:rPr lang="en-US" b="1" dirty="0" err="1"/>
              <a:t>SocketAddress</a:t>
            </a:r>
            <a:r>
              <a:rPr lang="en-US" b="1" dirty="0"/>
              <a:t> address</a:t>
            </a:r>
            <a:r>
              <a:rPr lang="en-US" dirty="0"/>
              <a:t> : The information about the address and port can be represented </a:t>
            </a:r>
            <a:r>
              <a:rPr lang="en-US" dirty="0" err="1"/>
              <a:t>wih</a:t>
            </a:r>
            <a:r>
              <a:rPr lang="en-US" dirty="0"/>
              <a:t> the help of socket address. Same function as the above two combined.</a:t>
            </a:r>
            <a:endParaRPr lang="en-IN" dirty="0"/>
          </a:p>
          <a:p>
            <a:endParaRPr lang="en-IN" dirty="0"/>
          </a:p>
        </p:txBody>
      </p:sp>
    </p:spTree>
    <p:extLst>
      <p:ext uri="{BB962C8B-B14F-4D97-AF65-F5344CB8AC3E}">
        <p14:creationId xmlns:p14="http://schemas.microsoft.com/office/powerpoint/2010/main" val="256720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EBC8-8435-4B8D-A6FA-6B7A40CD654B}"/>
              </a:ext>
            </a:extLst>
          </p:cNvPr>
          <p:cNvSpPr>
            <a:spLocks noGrp="1"/>
          </p:cNvSpPr>
          <p:nvPr>
            <p:ph type="title"/>
          </p:nvPr>
        </p:nvSpPr>
        <p:spPr/>
        <p:txBody>
          <a:bodyPr/>
          <a:lstStyle/>
          <a:p>
            <a:r>
              <a:rPr lang="en-US" b="1" dirty="0"/>
              <a:t>For sending purpose</a:t>
            </a:r>
            <a:r>
              <a:rPr lang="en-US" dirty="0"/>
              <a:t>, following constructors are used </a:t>
            </a:r>
            <a:endParaRPr lang="en-IN" dirty="0"/>
          </a:p>
        </p:txBody>
      </p:sp>
      <p:sp>
        <p:nvSpPr>
          <p:cNvPr id="3" name="Content Placeholder 2">
            <a:extLst>
              <a:ext uri="{FF2B5EF4-FFF2-40B4-BE49-F238E27FC236}">
                <a16:creationId xmlns:a16="http://schemas.microsoft.com/office/drawing/2014/main" id="{7EC5F72D-567C-41F2-9170-5F18B1EB1C6D}"/>
              </a:ext>
            </a:extLst>
          </p:cNvPr>
          <p:cNvSpPr>
            <a:spLocks noGrp="1"/>
          </p:cNvSpPr>
          <p:nvPr>
            <p:ph idx="1"/>
          </p:nvPr>
        </p:nvSpPr>
        <p:spPr/>
        <p:txBody>
          <a:bodyPr>
            <a:normAutofit fontScale="92500" lnSpcReduction="20000"/>
          </a:bodyPr>
          <a:lstStyle/>
          <a:p>
            <a:pPr marL="0" indent="0">
              <a:buNone/>
            </a:pPr>
            <a:r>
              <a:rPr lang="en-US" dirty="0"/>
              <a:t>public </a:t>
            </a:r>
            <a:r>
              <a:rPr lang="en-US" dirty="0" err="1"/>
              <a:t>DatagramPacket</a:t>
            </a:r>
            <a:r>
              <a:rPr lang="en-US" dirty="0"/>
              <a:t>(byte[] </a:t>
            </a:r>
            <a:r>
              <a:rPr lang="en-US" dirty="0" err="1"/>
              <a:t>buf</a:t>
            </a:r>
            <a:r>
              <a:rPr lang="en-US" dirty="0"/>
              <a:t>, int offset, int length,         </a:t>
            </a:r>
            <a:r>
              <a:rPr lang="en-US" dirty="0" err="1"/>
              <a:t>InetAddress</a:t>
            </a:r>
            <a:r>
              <a:rPr lang="en-US" dirty="0"/>
              <a:t> </a:t>
            </a:r>
            <a:r>
              <a:rPr lang="en-US" dirty="0" err="1"/>
              <a:t>address,int</a:t>
            </a:r>
            <a:r>
              <a:rPr lang="en-US" dirty="0"/>
              <a:t> port)</a:t>
            </a:r>
          </a:p>
          <a:p>
            <a:pPr marL="0" indent="0">
              <a:buNone/>
            </a:pPr>
            <a:r>
              <a:rPr lang="en-US" dirty="0"/>
              <a:t>public </a:t>
            </a:r>
            <a:r>
              <a:rPr lang="en-US" dirty="0" err="1"/>
              <a:t>DatagramPacket</a:t>
            </a:r>
            <a:r>
              <a:rPr lang="en-US" dirty="0"/>
              <a:t>(byte[] </a:t>
            </a:r>
            <a:r>
              <a:rPr lang="en-US" dirty="0" err="1"/>
              <a:t>buf,int</a:t>
            </a:r>
            <a:r>
              <a:rPr lang="en-US" dirty="0"/>
              <a:t> offset, int length,       </a:t>
            </a:r>
            <a:r>
              <a:rPr lang="en-US" dirty="0" err="1"/>
              <a:t>SocketAddress</a:t>
            </a:r>
            <a:r>
              <a:rPr lang="en-US" dirty="0"/>
              <a:t> address)</a:t>
            </a:r>
          </a:p>
          <a:p>
            <a:pPr marL="0" indent="0">
              <a:buNone/>
            </a:pPr>
            <a:r>
              <a:rPr lang="en-US" dirty="0"/>
              <a:t>public </a:t>
            </a:r>
            <a:r>
              <a:rPr lang="en-US" dirty="0" err="1"/>
              <a:t>DatagramPacket</a:t>
            </a:r>
            <a:r>
              <a:rPr lang="en-US" dirty="0"/>
              <a:t>(byte[] </a:t>
            </a:r>
            <a:r>
              <a:rPr lang="en-US" dirty="0" err="1"/>
              <a:t>buf</a:t>
            </a:r>
            <a:r>
              <a:rPr lang="en-US" dirty="0"/>
              <a:t>,</a:t>
            </a:r>
          </a:p>
          <a:p>
            <a:pPr marL="0" indent="0">
              <a:buNone/>
            </a:pPr>
            <a:r>
              <a:rPr lang="en-US" dirty="0"/>
              <a:t>              int length,</a:t>
            </a:r>
          </a:p>
          <a:p>
            <a:pPr marL="0" indent="0">
              <a:buNone/>
            </a:pPr>
            <a:r>
              <a:rPr lang="en-US" dirty="0"/>
              <a:t>              </a:t>
            </a:r>
            <a:r>
              <a:rPr lang="en-US" dirty="0" err="1"/>
              <a:t>InetAddress</a:t>
            </a:r>
            <a:r>
              <a:rPr lang="en-US" dirty="0"/>
              <a:t> address,</a:t>
            </a:r>
          </a:p>
          <a:p>
            <a:pPr marL="0" indent="0">
              <a:buNone/>
            </a:pPr>
            <a:r>
              <a:rPr lang="en-US" dirty="0"/>
              <a:t>              int port)</a:t>
            </a:r>
          </a:p>
          <a:p>
            <a:pPr marL="0" indent="0">
              <a:buNone/>
            </a:pPr>
            <a:r>
              <a:rPr lang="en-US" dirty="0"/>
              <a:t>:public </a:t>
            </a:r>
            <a:r>
              <a:rPr lang="en-US" dirty="0" err="1"/>
              <a:t>DatagramPacket</a:t>
            </a:r>
            <a:r>
              <a:rPr lang="en-US" dirty="0"/>
              <a:t>(byte[] </a:t>
            </a:r>
            <a:r>
              <a:rPr lang="en-US" dirty="0" err="1"/>
              <a:t>buf</a:t>
            </a:r>
            <a:r>
              <a:rPr lang="en-US" dirty="0"/>
              <a:t>,</a:t>
            </a:r>
          </a:p>
          <a:p>
            <a:pPr marL="0" indent="0">
              <a:buNone/>
            </a:pPr>
            <a:r>
              <a:rPr lang="en-US" dirty="0"/>
              <a:t>              int length,</a:t>
            </a:r>
          </a:p>
          <a:p>
            <a:pPr marL="0" indent="0">
              <a:buNone/>
            </a:pPr>
            <a:r>
              <a:rPr lang="en-US" dirty="0"/>
              <a:t>              </a:t>
            </a:r>
            <a:r>
              <a:rPr lang="en-US" dirty="0" err="1"/>
              <a:t>SocketAddress</a:t>
            </a:r>
            <a:r>
              <a:rPr lang="en-US" dirty="0"/>
              <a:t> address)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4181569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E3A3-EC77-4364-ACD4-A6D9119154A7}"/>
              </a:ext>
            </a:extLst>
          </p:cNvPr>
          <p:cNvSpPr>
            <a:spLocks noGrp="1"/>
          </p:cNvSpPr>
          <p:nvPr>
            <p:ph type="title"/>
          </p:nvPr>
        </p:nvSpPr>
        <p:spPr>
          <a:xfrm>
            <a:off x="838200" y="365125"/>
            <a:ext cx="10515600" cy="797753"/>
          </a:xfrm>
        </p:spPr>
        <p:txBody>
          <a:bodyPr>
            <a:normAutofit fontScale="90000"/>
          </a:bodyPr>
          <a:lstStyle/>
          <a:p>
            <a:r>
              <a:rPr lang="en-US" b="1" dirty="0"/>
              <a:t>For receiving purpose</a:t>
            </a:r>
            <a:r>
              <a:rPr lang="en-US" dirty="0"/>
              <a:t>, following constructors are used :</a:t>
            </a:r>
            <a:br>
              <a:rPr lang="en-IN" dirty="0"/>
            </a:br>
            <a:endParaRPr lang="en-IN" dirty="0"/>
          </a:p>
        </p:txBody>
      </p:sp>
      <p:sp>
        <p:nvSpPr>
          <p:cNvPr id="3" name="Content Placeholder 2">
            <a:extLst>
              <a:ext uri="{FF2B5EF4-FFF2-40B4-BE49-F238E27FC236}">
                <a16:creationId xmlns:a16="http://schemas.microsoft.com/office/drawing/2014/main" id="{4AFA7738-340C-4572-8956-840F7D795C0D}"/>
              </a:ext>
            </a:extLst>
          </p:cNvPr>
          <p:cNvSpPr>
            <a:spLocks noGrp="1"/>
          </p:cNvSpPr>
          <p:nvPr>
            <p:ph idx="1"/>
          </p:nvPr>
        </p:nvSpPr>
        <p:spPr>
          <a:xfrm>
            <a:off x="838200" y="1252330"/>
            <a:ext cx="10515600" cy="4924633"/>
          </a:xfrm>
        </p:spPr>
        <p:txBody>
          <a:bodyPr/>
          <a:lstStyle/>
          <a:p>
            <a:pPr marL="0" indent="0">
              <a:buNone/>
            </a:pPr>
            <a:r>
              <a:rPr lang="en-US" dirty="0"/>
              <a:t>public </a:t>
            </a:r>
            <a:r>
              <a:rPr lang="en-US" dirty="0" err="1"/>
              <a:t>DatagramPacket</a:t>
            </a:r>
            <a:r>
              <a:rPr lang="en-US" dirty="0"/>
              <a:t>(byte[] </a:t>
            </a:r>
            <a:r>
              <a:rPr lang="en-US" dirty="0" err="1"/>
              <a:t>buf</a:t>
            </a:r>
            <a:r>
              <a:rPr lang="en-US" dirty="0"/>
              <a:t>,</a:t>
            </a:r>
          </a:p>
          <a:p>
            <a:pPr marL="0" indent="0">
              <a:buNone/>
            </a:pPr>
            <a:r>
              <a:rPr lang="en-US" dirty="0"/>
              <a:t>              int offset,</a:t>
            </a:r>
          </a:p>
          <a:p>
            <a:pPr marL="0" indent="0">
              <a:buNone/>
            </a:pPr>
            <a:r>
              <a:rPr lang="en-US" dirty="0"/>
              <a:t>              int length)</a:t>
            </a:r>
          </a:p>
          <a:p>
            <a:pPr marL="0" indent="0">
              <a:buNone/>
            </a:pPr>
            <a:r>
              <a:rPr lang="en-US" dirty="0"/>
              <a:t>public </a:t>
            </a:r>
            <a:r>
              <a:rPr lang="en-US" dirty="0" err="1"/>
              <a:t>DatagramPacket</a:t>
            </a:r>
            <a:r>
              <a:rPr lang="en-US" dirty="0"/>
              <a:t>(byte[] </a:t>
            </a:r>
            <a:r>
              <a:rPr lang="en-US" dirty="0" err="1"/>
              <a:t>buf</a:t>
            </a:r>
            <a:r>
              <a:rPr lang="en-US" dirty="0"/>
              <a:t>, int length)</a:t>
            </a:r>
          </a:p>
        </p:txBody>
      </p:sp>
    </p:spTree>
    <p:extLst>
      <p:ext uri="{BB962C8B-B14F-4D97-AF65-F5344CB8AC3E}">
        <p14:creationId xmlns:p14="http://schemas.microsoft.com/office/powerpoint/2010/main" val="336557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70D6-4417-41B8-A744-208A24EC9159}"/>
              </a:ext>
            </a:extLst>
          </p:cNvPr>
          <p:cNvSpPr>
            <a:spLocks noGrp="1"/>
          </p:cNvSpPr>
          <p:nvPr>
            <p:ph type="title"/>
          </p:nvPr>
        </p:nvSpPr>
        <p:spPr>
          <a:xfrm>
            <a:off x="838200" y="365125"/>
            <a:ext cx="10515600" cy="708301"/>
          </a:xfrm>
        </p:spPr>
        <p:txBody>
          <a:bodyPr/>
          <a:lstStyle/>
          <a:p>
            <a:pPr algn="ctr"/>
            <a:r>
              <a:rPr lang="en-US" b="1" dirty="0"/>
              <a:t>Methods :</a:t>
            </a:r>
            <a:endParaRPr lang="en-IN" dirty="0"/>
          </a:p>
        </p:txBody>
      </p:sp>
      <p:sp>
        <p:nvSpPr>
          <p:cNvPr id="3" name="Content Placeholder 2">
            <a:extLst>
              <a:ext uri="{FF2B5EF4-FFF2-40B4-BE49-F238E27FC236}">
                <a16:creationId xmlns:a16="http://schemas.microsoft.com/office/drawing/2014/main" id="{A8507688-AB86-4F2A-A407-0DE84B8E0B8D}"/>
              </a:ext>
            </a:extLst>
          </p:cNvPr>
          <p:cNvSpPr>
            <a:spLocks noGrp="1"/>
          </p:cNvSpPr>
          <p:nvPr>
            <p:ph idx="1"/>
          </p:nvPr>
        </p:nvSpPr>
        <p:spPr>
          <a:xfrm>
            <a:off x="838199" y="1143000"/>
            <a:ext cx="10790583" cy="5349875"/>
          </a:xfrm>
        </p:spPr>
        <p:txBody>
          <a:bodyPr>
            <a:normAutofit fontScale="70000" lnSpcReduction="20000"/>
          </a:bodyPr>
          <a:lstStyle/>
          <a:p>
            <a:pPr lvl="0" fontAlgn="base"/>
            <a:r>
              <a:rPr lang="en-US" b="1" dirty="0" err="1"/>
              <a:t>getAddress</a:t>
            </a:r>
            <a:r>
              <a:rPr lang="en-US" b="1" dirty="0"/>
              <a:t>() :</a:t>
            </a:r>
            <a:r>
              <a:rPr lang="en-US" dirty="0"/>
              <a:t> Returns the IP address to which this packet is sent to or from which it was received.</a:t>
            </a:r>
            <a:endParaRPr lang="en-IN" dirty="0"/>
          </a:p>
          <a:p>
            <a:pPr marL="0" indent="0" fontAlgn="base">
              <a:buNone/>
            </a:pPr>
            <a:r>
              <a:rPr lang="en-US" b="1" dirty="0"/>
              <a:t>Syntax :</a:t>
            </a:r>
            <a:r>
              <a:rPr lang="en-US" dirty="0"/>
              <a:t>public </a:t>
            </a:r>
            <a:r>
              <a:rPr lang="en-US" dirty="0" err="1"/>
              <a:t>InetAddress</a:t>
            </a:r>
            <a:r>
              <a:rPr lang="en-US" dirty="0"/>
              <a:t> </a:t>
            </a:r>
            <a:r>
              <a:rPr lang="en-US" dirty="0" err="1"/>
              <a:t>getAddress</a:t>
            </a:r>
            <a:r>
              <a:rPr lang="en-US" dirty="0"/>
              <a:t>()</a:t>
            </a:r>
            <a:endParaRPr lang="en-IN" dirty="0"/>
          </a:p>
          <a:p>
            <a:pPr lvl="0" fontAlgn="base"/>
            <a:r>
              <a:rPr lang="en-US" b="1" dirty="0" err="1"/>
              <a:t>getPort</a:t>
            </a:r>
            <a:r>
              <a:rPr lang="en-US" b="1" dirty="0"/>
              <a:t>() :</a:t>
            </a:r>
            <a:r>
              <a:rPr lang="en-US" dirty="0"/>
              <a:t> Returns the port to which this packet is sent to or from which it was received. This method is specifically used on the server from getting the port of the client who sent the request.</a:t>
            </a:r>
            <a:endParaRPr lang="en-IN" dirty="0"/>
          </a:p>
          <a:p>
            <a:pPr marL="0" indent="0" fontAlgn="base">
              <a:buNone/>
            </a:pPr>
            <a:r>
              <a:rPr lang="en-US" b="1" dirty="0"/>
              <a:t>Syntax :</a:t>
            </a:r>
            <a:r>
              <a:rPr lang="en-US" dirty="0"/>
              <a:t> public int </a:t>
            </a:r>
            <a:r>
              <a:rPr lang="en-US" dirty="0" err="1"/>
              <a:t>getPort</a:t>
            </a:r>
            <a:r>
              <a:rPr lang="en-US" dirty="0"/>
              <a:t>()</a:t>
            </a:r>
            <a:endParaRPr lang="en-IN" dirty="0"/>
          </a:p>
          <a:p>
            <a:pPr lvl="0" fontAlgn="base"/>
            <a:r>
              <a:rPr lang="en-US" b="1" dirty="0" err="1"/>
              <a:t>getData</a:t>
            </a:r>
            <a:r>
              <a:rPr lang="en-US" b="1" dirty="0"/>
              <a:t>() :</a:t>
            </a:r>
            <a:r>
              <a:rPr lang="en-US" dirty="0"/>
              <a:t> Returns the data contained in this packet as a byte array. The data starts from the offset specified and is of length specified.</a:t>
            </a:r>
            <a:endParaRPr lang="en-IN" dirty="0"/>
          </a:p>
          <a:p>
            <a:pPr marL="0" indent="0" fontAlgn="base">
              <a:buNone/>
            </a:pPr>
            <a:r>
              <a:rPr lang="en-US" b="1" dirty="0"/>
              <a:t>Syntax :</a:t>
            </a:r>
            <a:r>
              <a:rPr lang="en-US" dirty="0"/>
              <a:t> public byte[] </a:t>
            </a:r>
            <a:r>
              <a:rPr lang="en-US" dirty="0" err="1"/>
              <a:t>getData</a:t>
            </a:r>
            <a:r>
              <a:rPr lang="en-US" dirty="0"/>
              <a:t>()</a:t>
            </a:r>
            <a:endParaRPr lang="en-IN" dirty="0"/>
          </a:p>
          <a:p>
            <a:pPr lvl="0" fontAlgn="base"/>
            <a:r>
              <a:rPr lang="en-US" b="1" dirty="0" err="1"/>
              <a:t>getOffset</a:t>
            </a:r>
            <a:r>
              <a:rPr lang="en-US" b="1" dirty="0"/>
              <a:t>() :</a:t>
            </a:r>
            <a:r>
              <a:rPr lang="en-US" dirty="0"/>
              <a:t> Returns the offset specified.</a:t>
            </a:r>
            <a:endParaRPr lang="en-IN" dirty="0"/>
          </a:p>
          <a:p>
            <a:pPr marL="0" indent="0" fontAlgn="base">
              <a:buNone/>
            </a:pPr>
            <a:r>
              <a:rPr lang="en-US" b="1" dirty="0"/>
              <a:t>Syntax : </a:t>
            </a:r>
            <a:r>
              <a:rPr lang="en-US" dirty="0"/>
              <a:t>public int </a:t>
            </a:r>
            <a:r>
              <a:rPr lang="en-US" dirty="0" err="1"/>
              <a:t>getOffset</a:t>
            </a:r>
            <a:r>
              <a:rPr lang="en-US" dirty="0"/>
              <a:t>()</a:t>
            </a:r>
            <a:endParaRPr lang="en-IN" dirty="0"/>
          </a:p>
          <a:p>
            <a:pPr lvl="0" fontAlgn="base"/>
            <a:r>
              <a:rPr lang="en-US" b="1" dirty="0" err="1"/>
              <a:t>getLength</a:t>
            </a:r>
            <a:r>
              <a:rPr lang="en-US" b="1" dirty="0"/>
              <a:t>() :</a:t>
            </a:r>
            <a:r>
              <a:rPr lang="en-US" dirty="0"/>
              <a:t> Returns the length of the data to send or receive</a:t>
            </a:r>
            <a:endParaRPr lang="en-IN" dirty="0"/>
          </a:p>
          <a:p>
            <a:pPr marL="0" indent="0" fontAlgn="base">
              <a:buNone/>
            </a:pPr>
            <a:r>
              <a:rPr lang="en-US" b="1" dirty="0"/>
              <a:t>Syntax :</a:t>
            </a:r>
            <a:r>
              <a:rPr lang="en-US" dirty="0"/>
              <a:t> public int </a:t>
            </a:r>
            <a:r>
              <a:rPr lang="en-US" dirty="0" err="1"/>
              <a:t>getLength</a:t>
            </a:r>
            <a:r>
              <a:rPr lang="en-US" dirty="0"/>
              <a:t>()</a:t>
            </a:r>
            <a:endParaRPr lang="en-IN" dirty="0"/>
          </a:p>
          <a:p>
            <a:pPr lvl="0" fontAlgn="base"/>
            <a:r>
              <a:rPr lang="en-US" b="1" dirty="0" err="1"/>
              <a:t>setData</a:t>
            </a:r>
            <a:r>
              <a:rPr lang="en-US" b="1" dirty="0"/>
              <a:t>() :</a:t>
            </a:r>
            <a:r>
              <a:rPr lang="en-US" dirty="0"/>
              <a:t> Used to set the data of this packet.</a:t>
            </a:r>
            <a:endParaRPr lang="en-IN" dirty="0"/>
          </a:p>
          <a:p>
            <a:pPr marL="0" indent="0" fontAlgn="base">
              <a:buNone/>
            </a:pPr>
            <a:r>
              <a:rPr lang="en-US" dirty="0"/>
              <a:t>public void </a:t>
            </a:r>
            <a:r>
              <a:rPr lang="en-US" dirty="0" err="1"/>
              <a:t>setData</a:t>
            </a:r>
            <a:r>
              <a:rPr lang="en-US" dirty="0"/>
              <a:t>(byte[] </a:t>
            </a:r>
            <a:r>
              <a:rPr lang="en-US" dirty="0" err="1"/>
              <a:t>buf</a:t>
            </a:r>
            <a:r>
              <a:rPr lang="en-US" dirty="0"/>
              <a:t>,</a:t>
            </a:r>
            <a:endParaRPr lang="en-IN" dirty="0"/>
          </a:p>
          <a:p>
            <a:pPr marL="0" indent="0" fontAlgn="base">
              <a:buNone/>
            </a:pPr>
            <a:r>
              <a:rPr lang="en-US" dirty="0"/>
              <a:t>           int offset,</a:t>
            </a:r>
            <a:endParaRPr lang="en-IN" dirty="0"/>
          </a:p>
          <a:p>
            <a:pPr marL="0" indent="0" fontAlgn="base">
              <a:buNone/>
            </a:pPr>
            <a:r>
              <a:rPr lang="en-US" dirty="0"/>
              <a:t>           int length)</a:t>
            </a:r>
            <a:endParaRPr lang="en-IN" dirty="0"/>
          </a:p>
          <a:p>
            <a:endParaRPr lang="en-IN" dirty="0"/>
          </a:p>
        </p:txBody>
      </p:sp>
    </p:spTree>
    <p:extLst>
      <p:ext uri="{BB962C8B-B14F-4D97-AF65-F5344CB8AC3E}">
        <p14:creationId xmlns:p14="http://schemas.microsoft.com/office/powerpoint/2010/main" val="293582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79FA8-0381-468E-97AD-9D20A4C46A46}"/>
              </a:ext>
            </a:extLst>
          </p:cNvPr>
          <p:cNvSpPr>
            <a:spLocks noGrp="1"/>
          </p:cNvSpPr>
          <p:nvPr>
            <p:ph idx="1"/>
          </p:nvPr>
        </p:nvSpPr>
        <p:spPr>
          <a:xfrm>
            <a:off x="838200" y="278296"/>
            <a:ext cx="10515600" cy="5898667"/>
          </a:xfrm>
        </p:spPr>
        <p:txBody>
          <a:bodyPr>
            <a:normAutofit fontScale="62500" lnSpcReduction="20000"/>
          </a:bodyPr>
          <a:lstStyle/>
          <a:p>
            <a:pPr marL="0" indent="0" fontAlgn="base">
              <a:buNone/>
            </a:pPr>
            <a:r>
              <a:rPr lang="en-US" b="1" dirty="0" err="1"/>
              <a:t>setAddress</a:t>
            </a:r>
            <a:r>
              <a:rPr lang="en-US" b="1" dirty="0"/>
              <a:t>() :</a:t>
            </a:r>
            <a:r>
              <a:rPr lang="en-US" dirty="0"/>
              <a:t> Used to set the address to which this packet is sent.</a:t>
            </a:r>
            <a:endParaRPr lang="en-IN" dirty="0"/>
          </a:p>
          <a:p>
            <a:pPr marL="0" indent="0" fontAlgn="base">
              <a:buNone/>
            </a:pPr>
            <a:r>
              <a:rPr lang="en-US" dirty="0"/>
              <a:t>    public void </a:t>
            </a:r>
            <a:r>
              <a:rPr lang="en-US" dirty="0" err="1"/>
              <a:t>setAddress</a:t>
            </a:r>
            <a:r>
              <a:rPr lang="en-US" dirty="0"/>
              <a:t>(</a:t>
            </a:r>
            <a:r>
              <a:rPr lang="en-US" dirty="0" err="1"/>
              <a:t>InetAddress</a:t>
            </a:r>
            <a:r>
              <a:rPr lang="en-US" dirty="0"/>
              <a:t> </a:t>
            </a:r>
            <a:r>
              <a:rPr lang="en-US" dirty="0" err="1"/>
              <a:t>iaddr</a:t>
            </a:r>
            <a:r>
              <a:rPr lang="en-US" dirty="0"/>
              <a:t>)</a:t>
            </a:r>
            <a:endParaRPr lang="en-IN" dirty="0"/>
          </a:p>
          <a:p>
            <a:pPr marL="0" indent="0" fontAlgn="base">
              <a:buNone/>
            </a:pPr>
            <a:r>
              <a:rPr lang="en-US" b="1" dirty="0"/>
              <a:t>Parameters :</a:t>
            </a:r>
            <a:r>
              <a:rPr lang="en-US" dirty="0"/>
              <a:t> </a:t>
            </a:r>
            <a:endParaRPr lang="en-IN" dirty="0"/>
          </a:p>
          <a:p>
            <a:pPr marL="0" indent="0" fontAlgn="base">
              <a:buNone/>
            </a:pPr>
            <a:r>
              <a:rPr lang="en-US" dirty="0" err="1"/>
              <a:t>iaddr</a:t>
            </a:r>
            <a:r>
              <a:rPr lang="en-US" dirty="0"/>
              <a:t> : </a:t>
            </a:r>
            <a:r>
              <a:rPr lang="en-US" dirty="0" err="1"/>
              <a:t>InetAddress</a:t>
            </a:r>
            <a:r>
              <a:rPr lang="en-US" dirty="0"/>
              <a:t> of the recipient</a:t>
            </a:r>
            <a:endParaRPr lang="en-IN" dirty="0"/>
          </a:p>
          <a:p>
            <a:pPr marL="0" indent="0" fontAlgn="base">
              <a:buNone/>
            </a:pPr>
            <a:r>
              <a:rPr lang="en-US" b="1" dirty="0" err="1"/>
              <a:t>setPort</a:t>
            </a:r>
            <a:r>
              <a:rPr lang="en-US" b="1" dirty="0"/>
              <a:t>() :</a:t>
            </a:r>
            <a:r>
              <a:rPr lang="en-US" dirty="0"/>
              <a:t> Set the port on which destination will receive this packet.</a:t>
            </a:r>
            <a:endParaRPr lang="en-IN" dirty="0"/>
          </a:p>
          <a:p>
            <a:pPr marL="0" indent="0" fontAlgn="base">
              <a:buNone/>
            </a:pPr>
            <a:r>
              <a:rPr lang="en-US" dirty="0"/>
              <a:t>   public void </a:t>
            </a:r>
            <a:r>
              <a:rPr lang="en-US" dirty="0" err="1"/>
              <a:t>setPort</a:t>
            </a:r>
            <a:r>
              <a:rPr lang="en-US" dirty="0"/>
              <a:t>(int </a:t>
            </a:r>
            <a:r>
              <a:rPr lang="en-US" dirty="0" err="1"/>
              <a:t>iport</a:t>
            </a:r>
            <a:r>
              <a:rPr lang="en-US" dirty="0"/>
              <a:t>)</a:t>
            </a:r>
            <a:endParaRPr lang="en-IN" dirty="0"/>
          </a:p>
          <a:p>
            <a:pPr marL="0" indent="0" fontAlgn="base">
              <a:buNone/>
            </a:pPr>
            <a:r>
              <a:rPr lang="en-US" b="1" dirty="0"/>
              <a:t>Parameters : </a:t>
            </a:r>
            <a:endParaRPr lang="en-IN" dirty="0"/>
          </a:p>
          <a:p>
            <a:pPr marL="0" indent="0" fontAlgn="base">
              <a:buNone/>
            </a:pPr>
            <a:r>
              <a:rPr lang="en-US" dirty="0" err="1"/>
              <a:t>iport</a:t>
            </a:r>
            <a:r>
              <a:rPr lang="en-US" dirty="0"/>
              <a:t> : the port number</a:t>
            </a:r>
            <a:endParaRPr lang="en-IN" dirty="0"/>
          </a:p>
          <a:p>
            <a:pPr marL="0" indent="0" fontAlgn="base">
              <a:buNone/>
            </a:pPr>
            <a:r>
              <a:rPr lang="en-US" b="1" dirty="0" err="1"/>
              <a:t>setSocketAddress</a:t>
            </a:r>
            <a:r>
              <a:rPr lang="en-US" b="1" dirty="0"/>
              <a:t>() :</a:t>
            </a:r>
            <a:r>
              <a:rPr lang="en-US" dirty="0"/>
              <a:t> Used to set the socket address of the destination(IP address+ port number).</a:t>
            </a:r>
            <a:endParaRPr lang="en-IN" dirty="0"/>
          </a:p>
          <a:p>
            <a:pPr marL="0" indent="0" fontAlgn="base">
              <a:buNone/>
            </a:pPr>
            <a:r>
              <a:rPr lang="en-US" dirty="0"/>
              <a:t>   public void </a:t>
            </a:r>
            <a:r>
              <a:rPr lang="en-US" dirty="0" err="1"/>
              <a:t>setSocketAddress</a:t>
            </a:r>
            <a:r>
              <a:rPr lang="en-US" dirty="0"/>
              <a:t>(</a:t>
            </a:r>
            <a:r>
              <a:rPr lang="en-US" dirty="0" err="1"/>
              <a:t>SocketAddress</a:t>
            </a:r>
            <a:r>
              <a:rPr lang="en-US" dirty="0"/>
              <a:t> address)</a:t>
            </a:r>
            <a:endParaRPr lang="en-IN" dirty="0"/>
          </a:p>
          <a:p>
            <a:pPr marL="0" indent="0" fontAlgn="base">
              <a:buNone/>
            </a:pPr>
            <a:r>
              <a:rPr lang="en-US" b="1" dirty="0"/>
              <a:t>Parameters :</a:t>
            </a:r>
            <a:endParaRPr lang="en-IN" dirty="0"/>
          </a:p>
          <a:p>
            <a:pPr marL="0" indent="0" fontAlgn="base">
              <a:buNone/>
            </a:pPr>
            <a:r>
              <a:rPr lang="en-US" dirty="0"/>
              <a:t>address : socket address</a:t>
            </a:r>
            <a:endParaRPr lang="en-IN" dirty="0"/>
          </a:p>
          <a:p>
            <a:pPr marL="0" indent="0" fontAlgn="base">
              <a:buNone/>
            </a:pPr>
            <a:r>
              <a:rPr lang="en-US" b="1" dirty="0" err="1"/>
              <a:t>getSocketAddress</a:t>
            </a:r>
            <a:r>
              <a:rPr lang="en-US" b="1" dirty="0"/>
              <a:t>() :</a:t>
            </a:r>
            <a:r>
              <a:rPr lang="en-US" dirty="0"/>
              <a:t> Returns the socket address of this packet. In case it was received, return the socket address of the host machine.</a:t>
            </a:r>
            <a:endParaRPr lang="en-IN" dirty="0"/>
          </a:p>
          <a:p>
            <a:pPr marL="0" indent="0" fontAlgn="base">
              <a:buNone/>
            </a:pPr>
            <a:r>
              <a:rPr lang="en-US" dirty="0"/>
              <a:t>    public </a:t>
            </a:r>
            <a:r>
              <a:rPr lang="en-US" dirty="0" err="1"/>
              <a:t>SocketAddress</a:t>
            </a:r>
            <a:r>
              <a:rPr lang="en-US" dirty="0"/>
              <a:t> </a:t>
            </a:r>
            <a:r>
              <a:rPr lang="en-US" dirty="0" err="1"/>
              <a:t>getSocketAddress</a:t>
            </a:r>
            <a:r>
              <a:rPr lang="en-US" dirty="0"/>
              <a:t>()</a:t>
            </a:r>
            <a:endParaRPr lang="en-IN" dirty="0"/>
          </a:p>
          <a:p>
            <a:pPr marL="0" indent="0" fontAlgn="base">
              <a:buNone/>
            </a:pPr>
            <a:r>
              <a:rPr lang="en-US" b="1" dirty="0" err="1"/>
              <a:t>setLength</a:t>
            </a:r>
            <a:r>
              <a:rPr lang="en-US" b="1" dirty="0"/>
              <a:t>() :</a:t>
            </a:r>
            <a:r>
              <a:rPr lang="en-US" dirty="0"/>
              <a:t> Used to set the length for this packet.</a:t>
            </a:r>
            <a:endParaRPr lang="en-IN" dirty="0"/>
          </a:p>
          <a:p>
            <a:pPr marL="0" indent="0" fontAlgn="base">
              <a:buNone/>
            </a:pPr>
            <a:r>
              <a:rPr lang="en-US" dirty="0"/>
              <a:t>   public void </a:t>
            </a:r>
            <a:r>
              <a:rPr lang="en-US" dirty="0" err="1"/>
              <a:t>setLength</a:t>
            </a:r>
            <a:r>
              <a:rPr lang="en-US" dirty="0"/>
              <a:t>(int length)</a:t>
            </a:r>
            <a:endParaRPr lang="en-IN" dirty="0"/>
          </a:p>
          <a:p>
            <a:pPr marL="0" indent="0">
              <a:buNone/>
            </a:pPr>
            <a:r>
              <a:rPr lang="en-US" dirty="0"/>
              <a:t>  length : length of the packet</a:t>
            </a:r>
            <a:endParaRPr lang="en-IN" dirty="0"/>
          </a:p>
        </p:txBody>
      </p:sp>
    </p:spTree>
    <p:extLst>
      <p:ext uri="{BB962C8B-B14F-4D97-AF65-F5344CB8AC3E}">
        <p14:creationId xmlns:p14="http://schemas.microsoft.com/office/powerpoint/2010/main" val="95458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pPr algn="just"/>
            <a:r>
              <a:rPr lang="en-US" dirty="0"/>
              <a:t>Java Networking is a concept of connecting two or more computing devices together so that we can share resources.</a:t>
            </a:r>
          </a:p>
          <a:p>
            <a:pPr algn="just"/>
            <a:r>
              <a:rPr lang="en-US" dirty="0"/>
              <a:t>Java socket programming provides facility to share data between different computing devices.</a:t>
            </a:r>
          </a:p>
          <a:p>
            <a:r>
              <a:rPr lang="en-US" dirty="0"/>
              <a:t>Advantage of Java Networking</a:t>
            </a:r>
          </a:p>
          <a:p>
            <a:pPr lvl="1"/>
            <a:r>
              <a:rPr lang="en-US" dirty="0"/>
              <a:t>sharing resources</a:t>
            </a:r>
          </a:p>
          <a:p>
            <a:pPr lvl="1"/>
            <a:r>
              <a:rPr lang="en-US" dirty="0"/>
              <a:t>centralize software management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11A66-E09E-4383-877E-8069C6FAE287}"/>
              </a:ext>
            </a:extLst>
          </p:cNvPr>
          <p:cNvSpPr>
            <a:spLocks noGrp="1"/>
          </p:cNvSpPr>
          <p:nvPr>
            <p:ph idx="1"/>
          </p:nvPr>
        </p:nvSpPr>
        <p:spPr>
          <a:xfrm>
            <a:off x="838200" y="566530"/>
            <a:ext cx="10515600" cy="5610433"/>
          </a:xfrm>
        </p:spPr>
        <p:txBody>
          <a:bodyPr>
            <a:normAutofit/>
          </a:bodyPr>
          <a:lstStyle/>
          <a:p>
            <a:pPr algn="just"/>
            <a:r>
              <a:rPr lang="en-US" dirty="0"/>
              <a:t>The java.net package of the J2SE APIs contains a collection of classes and interfaces that provide the low-level communication details, allowing you to write programs that focus on solving the problem at hand.</a:t>
            </a:r>
          </a:p>
          <a:p>
            <a:pPr marL="0" indent="0" algn="just">
              <a:buNone/>
            </a:pPr>
            <a:r>
              <a:rPr lang="en-US" dirty="0"/>
              <a:t>The java.net package provides support for the two common network protocols −</a:t>
            </a:r>
          </a:p>
          <a:p>
            <a:pPr algn="just"/>
            <a:r>
              <a:rPr lang="en-US" b="1" dirty="0"/>
              <a:t>TCP</a:t>
            </a:r>
            <a:r>
              <a:rPr lang="en-US" dirty="0"/>
              <a:t> − TCP stands for Transmission Control Protocol, which allows for reliable communication between two applications. </a:t>
            </a:r>
          </a:p>
          <a:p>
            <a:pPr algn="just"/>
            <a:r>
              <a:rPr lang="en-US" b="1" dirty="0"/>
              <a:t>UDP</a:t>
            </a:r>
            <a:r>
              <a:rPr lang="en-US" dirty="0"/>
              <a:t> − UDP stands for User Datagram Protocol, a connection-less protocol that allows for packets of data to be transmitted between applications.</a:t>
            </a:r>
          </a:p>
          <a:p>
            <a:pPr algn="just"/>
            <a:endParaRPr lang="en-IN" dirty="0"/>
          </a:p>
        </p:txBody>
      </p:sp>
    </p:spTree>
    <p:extLst>
      <p:ext uri="{BB962C8B-B14F-4D97-AF65-F5344CB8AC3E}">
        <p14:creationId xmlns:p14="http://schemas.microsoft.com/office/powerpoint/2010/main" val="404923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620BDBA-9C22-4934-8EC2-8927CA350657}"/>
              </a:ext>
            </a:extLst>
          </p:cNvPr>
          <p:cNvGraphicFramePr>
            <a:graphicFrameLocks noGrp="1"/>
          </p:cNvGraphicFramePr>
          <p:nvPr>
            <p:ph idx="1"/>
            <p:extLst>
              <p:ext uri="{D42A27DB-BD31-4B8C-83A1-F6EECF244321}">
                <p14:modId xmlns:p14="http://schemas.microsoft.com/office/powerpoint/2010/main" val="3386244179"/>
              </p:ext>
            </p:extLst>
          </p:nvPr>
        </p:nvGraphicFramePr>
        <p:xfrm>
          <a:off x="1242392" y="775252"/>
          <a:ext cx="9034670" cy="5645426"/>
        </p:xfrm>
        <a:graphic>
          <a:graphicData uri="http://schemas.openxmlformats.org/drawingml/2006/table">
            <a:tbl>
              <a:tblPr/>
              <a:tblGrid>
                <a:gridCol w="2173739">
                  <a:extLst>
                    <a:ext uri="{9D8B030D-6E8A-4147-A177-3AD203B41FA5}">
                      <a16:colId xmlns:a16="http://schemas.microsoft.com/office/drawing/2014/main" val="3548519504"/>
                    </a:ext>
                  </a:extLst>
                </a:gridCol>
                <a:gridCol w="6860931">
                  <a:extLst>
                    <a:ext uri="{9D8B030D-6E8A-4147-A177-3AD203B41FA5}">
                      <a16:colId xmlns:a16="http://schemas.microsoft.com/office/drawing/2014/main" val="2758850527"/>
                    </a:ext>
                  </a:extLst>
                </a:gridCol>
              </a:tblGrid>
              <a:tr h="344438">
                <a:tc gridSpan="2">
                  <a:txBody>
                    <a:bodyPr/>
                    <a:lstStyle/>
                    <a:p>
                      <a:r>
                        <a:rPr lang="en-IN" sz="1600" dirty="0"/>
                        <a:t>Networking Interface Summary </a:t>
                      </a:r>
                    </a:p>
                  </a:txBody>
                  <a:tcPr marL="16188" marR="16188" marT="16188" marB="16188" anchor="ctr">
                    <a:solidFill>
                      <a:srgbClr val="FFFFFF"/>
                    </a:solidFill>
                  </a:tcPr>
                </a:tc>
                <a:tc hMerge="1">
                  <a:txBody>
                    <a:bodyPr/>
                    <a:lstStyle/>
                    <a:p>
                      <a:endParaRPr lang="en-IN"/>
                    </a:p>
                  </a:txBody>
                  <a:tcPr/>
                </a:tc>
                <a:extLst>
                  <a:ext uri="{0D108BD9-81ED-4DB2-BD59-A6C34878D82A}">
                    <a16:rowId xmlns:a16="http://schemas.microsoft.com/office/drawing/2014/main" val="3580532632"/>
                  </a:ext>
                </a:extLst>
              </a:tr>
              <a:tr h="344438">
                <a:tc>
                  <a:txBody>
                    <a:bodyPr/>
                    <a:lstStyle/>
                    <a:p>
                      <a:pPr algn="l" fontAlgn="t"/>
                      <a:r>
                        <a:rPr lang="en-IN" sz="1600" dirty="0">
                          <a:effectLst/>
                        </a:rPr>
                        <a:t>Interface</a:t>
                      </a:r>
                    </a:p>
                  </a:txBody>
                  <a:tcPr marL="37772" marR="107920" marT="16188" marB="16188">
                    <a:lnL w="6350" cap="flat" cmpd="sng" algn="ctr">
                      <a:solidFill>
                        <a:srgbClr val="9EADC0"/>
                      </a:solidFill>
                      <a:prstDash val="solid"/>
                      <a:round/>
                      <a:headEnd type="none" w="med" len="med"/>
                      <a:tailEnd type="none" w="med" len="med"/>
                    </a:lnL>
                    <a:lnR>
                      <a:noFill/>
                    </a:lnR>
                    <a:lnB w="6350" cap="flat" cmpd="sng" algn="ctr">
                      <a:solidFill>
                        <a:srgbClr val="9EADC0"/>
                      </a:solidFill>
                      <a:prstDash val="solid"/>
                      <a:round/>
                      <a:headEnd type="none" w="med" len="med"/>
                      <a:tailEnd type="none" w="med" len="med"/>
                    </a:lnB>
                    <a:solidFill>
                      <a:srgbClr val="DEE3E9"/>
                    </a:solidFill>
                  </a:tcPr>
                </a:tc>
                <a:tc>
                  <a:txBody>
                    <a:bodyPr/>
                    <a:lstStyle/>
                    <a:p>
                      <a:pPr algn="l" fontAlgn="t"/>
                      <a:r>
                        <a:rPr lang="en-IN" sz="1600">
                          <a:effectLst/>
                        </a:rPr>
                        <a:t>Description</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DEE3E9"/>
                    </a:solidFill>
                  </a:tcPr>
                </a:tc>
                <a:extLst>
                  <a:ext uri="{0D108BD9-81ED-4DB2-BD59-A6C34878D82A}">
                    <a16:rowId xmlns:a16="http://schemas.microsoft.com/office/drawing/2014/main" val="969078931"/>
                  </a:ext>
                </a:extLst>
              </a:tr>
              <a:tr h="646872">
                <a:tc>
                  <a:txBody>
                    <a:bodyPr/>
                    <a:lstStyle/>
                    <a:p>
                      <a:pPr algn="l" fontAlgn="t"/>
                      <a:r>
                        <a:rPr lang="en-IN" sz="1600" b="1" u="none" strike="noStrike" dirty="0" err="1">
                          <a:solidFill>
                            <a:srgbClr val="4C6B87"/>
                          </a:solidFill>
                          <a:effectLst/>
                          <a:hlinkClick r:id="rId2" tooltip="interface in java.net"/>
                        </a:rPr>
                        <a:t>ContentHandlerFactory</a:t>
                      </a:r>
                      <a:endParaRPr lang="en-IN" sz="1600" dirty="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a:effectLst/>
                        </a:rPr>
                        <a:t>This interface defines a factory for content handlers.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968072653"/>
                  </a:ext>
                </a:extLst>
              </a:tr>
              <a:tr h="646872">
                <a:tc>
                  <a:txBody>
                    <a:bodyPr/>
                    <a:lstStyle/>
                    <a:p>
                      <a:pPr algn="l" fontAlgn="t"/>
                      <a:r>
                        <a:rPr lang="en-IN" sz="1600" b="1" u="none" strike="noStrike" dirty="0" err="1">
                          <a:solidFill>
                            <a:srgbClr val="4C6B87"/>
                          </a:solidFill>
                          <a:effectLst/>
                          <a:hlinkClick r:id="rId3" tooltip="interface in java.net"/>
                        </a:rPr>
                        <a:t>CookiePolicy</a:t>
                      </a:r>
                      <a:endParaRPr lang="en-IN" sz="1600" dirty="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err="1">
                          <a:effectLst/>
                        </a:rPr>
                        <a:t>CookiePolicy</a:t>
                      </a:r>
                      <a:r>
                        <a:rPr lang="en-US" sz="1600" dirty="0">
                          <a:effectLst/>
                        </a:rPr>
                        <a:t> implementations decide which cookies should be accepted and which should be rejected.</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613442293"/>
                  </a:ext>
                </a:extLst>
              </a:tr>
              <a:tr h="344438">
                <a:tc>
                  <a:txBody>
                    <a:bodyPr/>
                    <a:lstStyle/>
                    <a:p>
                      <a:pPr algn="l" fontAlgn="t"/>
                      <a:r>
                        <a:rPr lang="en-IN" sz="1600" b="1" u="none" strike="noStrike">
                          <a:solidFill>
                            <a:srgbClr val="4C6B87"/>
                          </a:solidFill>
                          <a:effectLst/>
                          <a:hlinkClick r:id="rId4" tooltip="interface in java.net"/>
                        </a:rPr>
                        <a:t>CookieStore</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A </a:t>
                      </a:r>
                      <a:r>
                        <a:rPr lang="en-US" sz="1600" dirty="0" err="1">
                          <a:effectLst/>
                        </a:rPr>
                        <a:t>CookieStore</a:t>
                      </a:r>
                      <a:r>
                        <a:rPr lang="en-US" sz="1600" dirty="0">
                          <a:effectLst/>
                        </a:rPr>
                        <a:t> object represents a storage for cookie.</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030900176"/>
                  </a:ext>
                </a:extLst>
              </a:tr>
              <a:tr h="646872">
                <a:tc>
                  <a:txBody>
                    <a:bodyPr/>
                    <a:lstStyle/>
                    <a:p>
                      <a:pPr algn="l" fontAlgn="t"/>
                      <a:r>
                        <a:rPr lang="en-IN" sz="1600" b="1" u="none" strike="noStrike">
                          <a:solidFill>
                            <a:srgbClr val="4C6B87"/>
                          </a:solidFill>
                          <a:effectLst/>
                          <a:hlinkClick r:id="rId5" tooltip="interface in java.net"/>
                        </a:rPr>
                        <a:t>DatagramSocketImplFactory</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This interface defines a factory for datagram socket implementations.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438615801"/>
                  </a:ext>
                </a:extLst>
              </a:tr>
              <a:tr h="646872">
                <a:tc>
                  <a:txBody>
                    <a:bodyPr/>
                    <a:lstStyle/>
                    <a:p>
                      <a:pPr algn="l" fontAlgn="t"/>
                      <a:r>
                        <a:rPr lang="en-IN" sz="1600" b="1" u="none" strike="noStrike">
                          <a:solidFill>
                            <a:srgbClr val="4C6B87"/>
                          </a:solidFill>
                          <a:effectLst/>
                          <a:hlinkClick r:id="rId6" tooltip="interface in java.net"/>
                        </a:rPr>
                        <a:t>FileNameMap</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A simple interface which provides a mechanism to map between a file name and a MIME type string.</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935139208"/>
                  </a:ext>
                </a:extLst>
              </a:tr>
              <a:tr h="344438">
                <a:tc>
                  <a:txBody>
                    <a:bodyPr/>
                    <a:lstStyle/>
                    <a:p>
                      <a:pPr algn="l" fontAlgn="t"/>
                      <a:r>
                        <a:rPr lang="en-IN" sz="1600" b="1" u="none" strike="noStrike">
                          <a:solidFill>
                            <a:srgbClr val="4C6B87"/>
                          </a:solidFill>
                          <a:effectLst/>
                          <a:hlinkClick r:id="rId7" tooltip="interface in java.net"/>
                        </a:rPr>
                        <a:t>ProtocolFamily</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Represents a family of communication protocols.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8852154"/>
                  </a:ext>
                </a:extLst>
              </a:tr>
              <a:tr h="344438">
                <a:tc>
                  <a:txBody>
                    <a:bodyPr/>
                    <a:lstStyle/>
                    <a:p>
                      <a:pPr algn="l" fontAlgn="t"/>
                      <a:r>
                        <a:rPr lang="en-IN" sz="1600" b="1" u="none" strike="noStrike">
                          <a:solidFill>
                            <a:srgbClr val="4C6B87"/>
                          </a:solidFill>
                          <a:effectLst/>
                          <a:hlinkClick r:id="rId8" tooltip="interface in java.net"/>
                        </a:rPr>
                        <a:t>SocketImplFactory</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This interface defines a factory for socket implementations.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73263899"/>
                  </a:ext>
                </a:extLst>
              </a:tr>
              <a:tr h="344438">
                <a:tc>
                  <a:txBody>
                    <a:bodyPr/>
                    <a:lstStyle/>
                    <a:p>
                      <a:pPr algn="l" fontAlgn="t"/>
                      <a:r>
                        <a:rPr lang="en-IN" sz="1600" b="1" u="none" strike="noStrike">
                          <a:solidFill>
                            <a:srgbClr val="4C6B87"/>
                          </a:solidFill>
                          <a:effectLst/>
                          <a:hlinkClick r:id="rId9" tooltip="interface in java.net"/>
                        </a:rPr>
                        <a:t>SocketOption</a:t>
                      </a:r>
                      <a:r>
                        <a:rPr lang="en-IN" sz="1600">
                          <a:effectLst/>
                        </a:rPr>
                        <a:t>&lt;T&gt;</a:t>
                      </a: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A socket option associated with a socket.</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588753988"/>
                  </a:ext>
                </a:extLst>
              </a:tr>
              <a:tr h="344438">
                <a:tc>
                  <a:txBody>
                    <a:bodyPr/>
                    <a:lstStyle/>
                    <a:p>
                      <a:pPr algn="l" fontAlgn="t"/>
                      <a:r>
                        <a:rPr lang="en-IN" sz="1600" b="1" u="none" strike="noStrike">
                          <a:solidFill>
                            <a:srgbClr val="4C6B87"/>
                          </a:solidFill>
                          <a:effectLst/>
                          <a:hlinkClick r:id="rId10" tooltip="interface in java.net"/>
                        </a:rPr>
                        <a:t>SocketOptions</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Interface of methods to get/set socket options.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18976560"/>
                  </a:ext>
                </a:extLst>
              </a:tr>
              <a:tr h="646872">
                <a:tc>
                  <a:txBody>
                    <a:bodyPr/>
                    <a:lstStyle/>
                    <a:p>
                      <a:pPr algn="l" fontAlgn="t"/>
                      <a:r>
                        <a:rPr lang="en-IN" sz="1600" b="1" u="none" strike="noStrike">
                          <a:solidFill>
                            <a:srgbClr val="4C6B87"/>
                          </a:solidFill>
                          <a:effectLst/>
                          <a:hlinkClick r:id="rId11" tooltip="interface in java.net"/>
                        </a:rPr>
                        <a:t>URLStreamHandlerFactory</a:t>
                      </a:r>
                      <a:endParaRPr lang="en-IN" sz="1600">
                        <a:effectLst/>
                      </a:endParaRPr>
                    </a:p>
                  </a:txBody>
                  <a:tcPr marL="37772" marR="16188" marT="16188" marB="1618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This interface defines a factory for URL stream protocol handlers.</a:t>
                      </a:r>
                    </a:p>
                  </a:txBody>
                  <a:tcPr marL="37772" marR="16188" marT="16188" marB="1618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670083415"/>
                  </a:ext>
                </a:extLst>
              </a:tr>
            </a:tbl>
          </a:graphicData>
        </a:graphic>
      </p:graphicFrame>
    </p:spTree>
    <p:extLst>
      <p:ext uri="{BB962C8B-B14F-4D97-AF65-F5344CB8AC3E}">
        <p14:creationId xmlns:p14="http://schemas.microsoft.com/office/powerpoint/2010/main" val="383629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00A9034-48AB-41E7-A30B-F5225B56B242}"/>
              </a:ext>
            </a:extLst>
          </p:cNvPr>
          <p:cNvGraphicFramePr>
            <a:graphicFrameLocks noGrp="1"/>
          </p:cNvGraphicFramePr>
          <p:nvPr>
            <p:extLst>
              <p:ext uri="{D42A27DB-BD31-4B8C-83A1-F6EECF244321}">
                <p14:modId xmlns:p14="http://schemas.microsoft.com/office/powerpoint/2010/main" val="1770085637"/>
              </p:ext>
            </p:extLst>
          </p:nvPr>
        </p:nvGraphicFramePr>
        <p:xfrm>
          <a:off x="914401" y="109331"/>
          <a:ext cx="10147851" cy="6358634"/>
        </p:xfrm>
        <a:graphic>
          <a:graphicData uri="http://schemas.openxmlformats.org/drawingml/2006/table">
            <a:tbl>
              <a:tblPr/>
              <a:tblGrid>
                <a:gridCol w="2441573">
                  <a:extLst>
                    <a:ext uri="{9D8B030D-6E8A-4147-A177-3AD203B41FA5}">
                      <a16:colId xmlns:a16="http://schemas.microsoft.com/office/drawing/2014/main" val="201930535"/>
                    </a:ext>
                  </a:extLst>
                </a:gridCol>
                <a:gridCol w="7706278">
                  <a:extLst>
                    <a:ext uri="{9D8B030D-6E8A-4147-A177-3AD203B41FA5}">
                      <a16:colId xmlns:a16="http://schemas.microsoft.com/office/drawing/2014/main" val="1046979009"/>
                    </a:ext>
                  </a:extLst>
                </a:gridCol>
              </a:tblGrid>
              <a:tr h="175816">
                <a:tc gridSpan="2">
                  <a:txBody>
                    <a:bodyPr/>
                    <a:lstStyle/>
                    <a:p>
                      <a:r>
                        <a:rPr lang="en-IN" sz="1600" dirty="0"/>
                        <a:t>Networking Class Summary </a:t>
                      </a:r>
                    </a:p>
                  </a:txBody>
                  <a:tcPr marL="10091" marR="10091" marT="10091" marB="10091" anchor="ctr">
                    <a:solidFill>
                      <a:srgbClr val="FFFFFF"/>
                    </a:solidFill>
                  </a:tcPr>
                </a:tc>
                <a:tc hMerge="1">
                  <a:txBody>
                    <a:bodyPr/>
                    <a:lstStyle/>
                    <a:p>
                      <a:endParaRPr lang="en-IN"/>
                    </a:p>
                  </a:txBody>
                  <a:tcPr/>
                </a:tc>
                <a:extLst>
                  <a:ext uri="{0D108BD9-81ED-4DB2-BD59-A6C34878D82A}">
                    <a16:rowId xmlns:a16="http://schemas.microsoft.com/office/drawing/2014/main" val="3171507037"/>
                  </a:ext>
                </a:extLst>
              </a:tr>
              <a:tr h="217404">
                <a:tc>
                  <a:txBody>
                    <a:bodyPr/>
                    <a:lstStyle/>
                    <a:p>
                      <a:pPr algn="l" fontAlgn="t"/>
                      <a:r>
                        <a:rPr lang="en-IN" sz="1600" dirty="0">
                          <a:effectLst/>
                        </a:rPr>
                        <a:t>Class</a:t>
                      </a:r>
                    </a:p>
                  </a:txBody>
                  <a:tcPr marL="23546" marR="67275" marT="10091" marB="10091">
                    <a:lnL w="6350" cap="flat" cmpd="sng" algn="ctr">
                      <a:solidFill>
                        <a:srgbClr val="9EADC0"/>
                      </a:solidFill>
                      <a:prstDash val="solid"/>
                      <a:round/>
                      <a:headEnd type="none" w="med" len="med"/>
                      <a:tailEnd type="none" w="med" len="med"/>
                    </a:lnL>
                    <a:lnR>
                      <a:noFill/>
                    </a:lnR>
                    <a:lnB w="6350" cap="flat" cmpd="sng" algn="ctr">
                      <a:solidFill>
                        <a:srgbClr val="9EADC0"/>
                      </a:solidFill>
                      <a:prstDash val="solid"/>
                      <a:round/>
                      <a:headEnd type="none" w="med" len="med"/>
                      <a:tailEnd type="none" w="med" len="med"/>
                    </a:lnB>
                    <a:solidFill>
                      <a:srgbClr val="DEE3E9"/>
                    </a:solidFill>
                  </a:tcPr>
                </a:tc>
                <a:tc>
                  <a:txBody>
                    <a:bodyPr/>
                    <a:lstStyle/>
                    <a:p>
                      <a:pPr algn="l" fontAlgn="t"/>
                      <a:r>
                        <a:rPr lang="en-IN" sz="1600">
                          <a:effectLst/>
                        </a:rPr>
                        <a:t>Description</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DEE3E9"/>
                    </a:solidFill>
                  </a:tcPr>
                </a:tc>
                <a:extLst>
                  <a:ext uri="{0D108BD9-81ED-4DB2-BD59-A6C34878D82A}">
                    <a16:rowId xmlns:a16="http://schemas.microsoft.com/office/drawing/2014/main" val="3252781462"/>
                  </a:ext>
                </a:extLst>
              </a:tr>
              <a:tr h="409383">
                <a:tc>
                  <a:txBody>
                    <a:bodyPr/>
                    <a:lstStyle/>
                    <a:p>
                      <a:pPr algn="l" fontAlgn="t"/>
                      <a:r>
                        <a:rPr lang="en-IN" sz="1600" b="1" u="none" strike="noStrike" dirty="0">
                          <a:solidFill>
                            <a:srgbClr val="4C6B87"/>
                          </a:solidFill>
                          <a:effectLst/>
                          <a:hlinkClick r:id="rId2" tooltip="class in java.net"/>
                        </a:rPr>
                        <a:t>Authenticator</a:t>
                      </a:r>
                      <a:endParaRPr lang="en-IN" sz="1600" dirty="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a:effectLst/>
                        </a:rPr>
                        <a:t>The class Authenticator represents an object that knows how to obtain authentication for a network connection.</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124767186"/>
                  </a:ext>
                </a:extLst>
              </a:tr>
              <a:tr h="409383">
                <a:tc>
                  <a:txBody>
                    <a:bodyPr/>
                    <a:lstStyle/>
                    <a:p>
                      <a:pPr algn="l" fontAlgn="t"/>
                      <a:r>
                        <a:rPr lang="en-IN" sz="1600" b="1" u="none" strike="noStrike" dirty="0" err="1">
                          <a:solidFill>
                            <a:srgbClr val="4C6B87"/>
                          </a:solidFill>
                          <a:effectLst/>
                          <a:hlinkClick r:id="rId3" tooltip="class in java.net"/>
                        </a:rPr>
                        <a:t>CacheRequest</a:t>
                      </a:r>
                      <a:endParaRPr lang="en-IN" sz="1600" dirty="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a:effectLst/>
                        </a:rPr>
                        <a:t>Represents channels for storing resources in the ResponseCache.</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845247090"/>
                  </a:ext>
                </a:extLst>
              </a:tr>
              <a:tr h="409383">
                <a:tc>
                  <a:txBody>
                    <a:bodyPr/>
                    <a:lstStyle/>
                    <a:p>
                      <a:pPr algn="l" fontAlgn="t"/>
                      <a:r>
                        <a:rPr lang="en-IN" sz="1600" b="1" u="none" strike="noStrike" dirty="0" err="1">
                          <a:solidFill>
                            <a:srgbClr val="4C6B87"/>
                          </a:solidFill>
                          <a:effectLst/>
                          <a:hlinkClick r:id="rId4" tooltip="class in java.net"/>
                        </a:rPr>
                        <a:t>CacheResponse</a:t>
                      </a:r>
                      <a:endParaRPr lang="en-IN" sz="1600" dirty="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a:effectLst/>
                        </a:rPr>
                        <a:t>Represent channels for retrieving resources from the ResponseCache.</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227077509"/>
                  </a:ext>
                </a:extLst>
              </a:tr>
              <a:tr h="409383">
                <a:tc>
                  <a:txBody>
                    <a:bodyPr/>
                    <a:lstStyle/>
                    <a:p>
                      <a:pPr algn="l" fontAlgn="t"/>
                      <a:r>
                        <a:rPr lang="en-IN" sz="1600" b="1" u="none" strike="noStrike">
                          <a:solidFill>
                            <a:srgbClr val="4C6B87"/>
                          </a:solidFill>
                          <a:effectLst/>
                          <a:hlinkClick r:id="rId5" tooltip="class in java.net"/>
                        </a:rPr>
                        <a:t>ContentHandler</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The abstract class </a:t>
                      </a:r>
                      <a:r>
                        <a:rPr lang="en-US" sz="1600" dirty="0" err="1">
                          <a:effectLst/>
                        </a:rPr>
                        <a:t>ContentHandler</a:t>
                      </a:r>
                      <a:r>
                        <a:rPr lang="en-US" sz="1600" dirty="0">
                          <a:effectLst/>
                        </a:rPr>
                        <a:t> is the superclass of all classes that read an Object from a </a:t>
                      </a:r>
                      <a:r>
                        <a:rPr lang="en-US" sz="1600" dirty="0" err="1">
                          <a:effectLst/>
                        </a:rPr>
                        <a:t>URLConnection</a:t>
                      </a:r>
                      <a:r>
                        <a:rPr lang="en-US" sz="1600" dirty="0">
                          <a:effectLst/>
                        </a:rPr>
                        <a:t>.</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568170759"/>
                  </a:ext>
                </a:extLst>
              </a:tr>
              <a:tr h="601362">
                <a:tc>
                  <a:txBody>
                    <a:bodyPr/>
                    <a:lstStyle/>
                    <a:p>
                      <a:pPr algn="l" fontAlgn="t"/>
                      <a:r>
                        <a:rPr lang="en-IN" sz="1600" b="1" u="none" strike="noStrike">
                          <a:solidFill>
                            <a:srgbClr val="4C6B87"/>
                          </a:solidFill>
                          <a:effectLst/>
                          <a:hlinkClick r:id="rId6" tooltip="class in java.net"/>
                        </a:rPr>
                        <a:t>CookieHandler</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A </a:t>
                      </a:r>
                      <a:r>
                        <a:rPr lang="en-US" sz="1600" dirty="0" err="1">
                          <a:effectLst/>
                        </a:rPr>
                        <a:t>CookieHandler</a:t>
                      </a:r>
                      <a:r>
                        <a:rPr lang="en-US" sz="1600" dirty="0">
                          <a:effectLst/>
                        </a:rPr>
                        <a:t> object provides a callback mechanism to hook up a HTTP state management policy implementation into the HTTP protocol handler.</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786068024"/>
                  </a:ext>
                </a:extLst>
              </a:tr>
              <a:tr h="793343">
                <a:tc>
                  <a:txBody>
                    <a:bodyPr/>
                    <a:lstStyle/>
                    <a:p>
                      <a:pPr algn="l" fontAlgn="t"/>
                      <a:r>
                        <a:rPr lang="en-IN" sz="1600" b="1" u="none" strike="noStrike">
                          <a:solidFill>
                            <a:srgbClr val="4C6B87"/>
                          </a:solidFill>
                          <a:effectLst/>
                          <a:hlinkClick r:id="rId7" tooltip="class in java.net"/>
                        </a:rPr>
                        <a:t>CookieManager</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err="1">
                          <a:effectLst/>
                        </a:rPr>
                        <a:t>CookieManager</a:t>
                      </a:r>
                      <a:r>
                        <a:rPr lang="en-US" sz="1600" dirty="0">
                          <a:effectLst/>
                        </a:rPr>
                        <a:t> provides a concrete implementation of </a:t>
                      </a:r>
                      <a:r>
                        <a:rPr lang="en-US" sz="1600" b="1" u="none" strike="noStrike" dirty="0" err="1">
                          <a:solidFill>
                            <a:srgbClr val="4C6B87"/>
                          </a:solidFill>
                          <a:effectLst/>
                          <a:hlinkClick r:id="rId6" tooltip="class in java.net"/>
                        </a:rPr>
                        <a:t>CookieHandler</a:t>
                      </a:r>
                      <a:r>
                        <a:rPr lang="en-US" sz="1600" dirty="0">
                          <a:effectLst/>
                        </a:rPr>
                        <a:t>, which separates the storage of cookies from the policy surrounding accepting and rejecting cookies.</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997814046"/>
                  </a:ext>
                </a:extLst>
              </a:tr>
              <a:tr h="217404">
                <a:tc>
                  <a:txBody>
                    <a:bodyPr/>
                    <a:lstStyle/>
                    <a:p>
                      <a:pPr algn="l" fontAlgn="t"/>
                      <a:r>
                        <a:rPr lang="en-IN" sz="1600" b="1" u="none" strike="noStrike">
                          <a:solidFill>
                            <a:srgbClr val="4C6B87"/>
                          </a:solidFill>
                          <a:effectLst/>
                          <a:hlinkClick r:id="rId8" tooltip="class in java.net"/>
                        </a:rPr>
                        <a:t>DatagramPacket</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This class represents a datagram packet.</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29148543"/>
                  </a:ext>
                </a:extLst>
              </a:tr>
              <a:tr h="409383">
                <a:tc>
                  <a:txBody>
                    <a:bodyPr/>
                    <a:lstStyle/>
                    <a:p>
                      <a:pPr algn="l" fontAlgn="t"/>
                      <a:r>
                        <a:rPr lang="en-IN" sz="1600" b="1" u="none" strike="noStrike">
                          <a:solidFill>
                            <a:srgbClr val="4C6B87"/>
                          </a:solidFill>
                          <a:effectLst/>
                          <a:hlinkClick r:id="rId9" tooltip="class in java.net"/>
                        </a:rPr>
                        <a:t>DatagramSocket</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This class represents a socket for sending and receiving datagram packets.</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538276493"/>
                  </a:ext>
                </a:extLst>
              </a:tr>
              <a:tr h="409383">
                <a:tc>
                  <a:txBody>
                    <a:bodyPr/>
                    <a:lstStyle/>
                    <a:p>
                      <a:pPr algn="l" fontAlgn="t"/>
                      <a:r>
                        <a:rPr lang="en-IN" sz="1600" b="1" u="none" strike="noStrike">
                          <a:solidFill>
                            <a:srgbClr val="4C6B87"/>
                          </a:solidFill>
                          <a:effectLst/>
                          <a:hlinkClick r:id="rId10" tooltip="class in java.net"/>
                        </a:rPr>
                        <a:t>DatagramSocketImpl</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Abstract datagram and multicast socket implementation base class.</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37408155"/>
                  </a:ext>
                </a:extLst>
              </a:tr>
              <a:tr h="409383">
                <a:tc>
                  <a:txBody>
                    <a:bodyPr/>
                    <a:lstStyle/>
                    <a:p>
                      <a:pPr algn="l" fontAlgn="t"/>
                      <a:r>
                        <a:rPr lang="en-IN" sz="1600" b="1" u="none" strike="noStrike">
                          <a:solidFill>
                            <a:srgbClr val="4C6B87"/>
                          </a:solidFill>
                          <a:effectLst/>
                          <a:hlinkClick r:id="rId11" tooltip="class in java.net"/>
                        </a:rPr>
                        <a:t>HttpCookie</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An </a:t>
                      </a:r>
                      <a:r>
                        <a:rPr lang="en-US" sz="1600" dirty="0" err="1">
                          <a:effectLst/>
                        </a:rPr>
                        <a:t>HttpCookie</a:t>
                      </a:r>
                      <a:r>
                        <a:rPr lang="en-US" sz="1600" dirty="0">
                          <a:effectLst/>
                        </a:rPr>
                        <a:t> object represents an http cookie, which carries state information between server and user agent.</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746913625"/>
                  </a:ext>
                </a:extLst>
              </a:tr>
              <a:tr h="409383">
                <a:tc>
                  <a:txBody>
                    <a:bodyPr/>
                    <a:lstStyle/>
                    <a:p>
                      <a:pPr algn="l" fontAlgn="t"/>
                      <a:r>
                        <a:rPr lang="en-IN" sz="1600" b="1" u="none" strike="noStrike">
                          <a:solidFill>
                            <a:srgbClr val="4C6B87"/>
                          </a:solidFill>
                          <a:effectLst/>
                          <a:hlinkClick r:id="rId12" tooltip="class in java.net"/>
                        </a:rPr>
                        <a:t>HttpURLConnection</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A </a:t>
                      </a:r>
                      <a:r>
                        <a:rPr lang="en-US" sz="1600" dirty="0" err="1">
                          <a:effectLst/>
                        </a:rPr>
                        <a:t>URLConnection</a:t>
                      </a:r>
                      <a:r>
                        <a:rPr lang="en-US" sz="1600" dirty="0">
                          <a:effectLst/>
                        </a:rPr>
                        <a:t> with support for HTTP-specific features.</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152865645"/>
                  </a:ext>
                </a:extLst>
              </a:tr>
              <a:tr h="601362">
                <a:tc>
                  <a:txBody>
                    <a:bodyPr/>
                    <a:lstStyle/>
                    <a:p>
                      <a:pPr algn="l" fontAlgn="t"/>
                      <a:r>
                        <a:rPr lang="en-IN" sz="1600" b="1" u="none" strike="noStrike">
                          <a:solidFill>
                            <a:srgbClr val="4C6B87"/>
                          </a:solidFill>
                          <a:effectLst/>
                          <a:hlinkClick r:id="rId13" tooltip="class in java.net"/>
                        </a:rPr>
                        <a:t>IDN</a:t>
                      </a:r>
                      <a:endParaRPr lang="en-IN" sz="1600">
                        <a:effectLst/>
                      </a:endParaRPr>
                    </a:p>
                  </a:txBody>
                  <a:tcPr marL="23546" marR="10091" marT="10091" marB="10091">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Provides methods to convert internationalized domain names (IDNs) between a normal Unicode representation and an ASCII Compatible Encoding (ACE) representation.</a:t>
                      </a:r>
                    </a:p>
                  </a:txBody>
                  <a:tcPr marL="23546" marR="10091" marT="10091" marB="10091">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403856644"/>
                  </a:ext>
                </a:extLst>
              </a:tr>
            </a:tbl>
          </a:graphicData>
        </a:graphic>
      </p:graphicFrame>
    </p:spTree>
    <p:extLst>
      <p:ext uri="{BB962C8B-B14F-4D97-AF65-F5344CB8AC3E}">
        <p14:creationId xmlns:p14="http://schemas.microsoft.com/office/powerpoint/2010/main" val="239694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8D4887D-CDF9-485D-888D-C37E7586A485}"/>
              </a:ext>
            </a:extLst>
          </p:cNvPr>
          <p:cNvGraphicFramePr>
            <a:graphicFrameLocks noGrp="1"/>
          </p:cNvGraphicFramePr>
          <p:nvPr>
            <p:ph idx="1"/>
            <p:extLst>
              <p:ext uri="{D42A27DB-BD31-4B8C-83A1-F6EECF244321}">
                <p14:modId xmlns:p14="http://schemas.microsoft.com/office/powerpoint/2010/main" val="4049120022"/>
              </p:ext>
            </p:extLst>
          </p:nvPr>
        </p:nvGraphicFramePr>
        <p:xfrm>
          <a:off x="735496" y="318052"/>
          <a:ext cx="11082130" cy="6331224"/>
        </p:xfrm>
        <a:graphic>
          <a:graphicData uri="http://schemas.openxmlformats.org/drawingml/2006/table">
            <a:tbl>
              <a:tblPr/>
              <a:tblGrid>
                <a:gridCol w="2666359">
                  <a:extLst>
                    <a:ext uri="{9D8B030D-6E8A-4147-A177-3AD203B41FA5}">
                      <a16:colId xmlns:a16="http://schemas.microsoft.com/office/drawing/2014/main" val="3361182371"/>
                    </a:ext>
                  </a:extLst>
                </a:gridCol>
                <a:gridCol w="8415771">
                  <a:extLst>
                    <a:ext uri="{9D8B030D-6E8A-4147-A177-3AD203B41FA5}">
                      <a16:colId xmlns:a16="http://schemas.microsoft.com/office/drawing/2014/main" val="324941917"/>
                    </a:ext>
                  </a:extLst>
                </a:gridCol>
              </a:tblGrid>
              <a:tr h="905628">
                <a:tc>
                  <a:txBody>
                    <a:bodyPr/>
                    <a:lstStyle/>
                    <a:p>
                      <a:pPr algn="l" fontAlgn="t"/>
                      <a:r>
                        <a:rPr lang="en-IN" sz="1400" b="1" u="none" strike="noStrike" dirty="0">
                          <a:solidFill>
                            <a:srgbClr val="4C6B87"/>
                          </a:solidFill>
                          <a:effectLst/>
                          <a:hlinkClick r:id="rId2" tooltip="class in java.net"/>
                        </a:rPr>
                        <a:t>Inet4Address</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a:noFill/>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a:effectLst/>
                        </a:rPr>
                        <a:t>This class represents an Internet Protocol version 4 (IPv4) address.</a:t>
                      </a:r>
                    </a:p>
                  </a:txBody>
                  <a:tcPr marL="21788" marR="9338" marT="9338" marB="9338">
                    <a:lnL>
                      <a:noFill/>
                    </a:lnL>
                    <a:lnR w="6350" cap="flat" cmpd="sng" algn="ctr">
                      <a:solidFill>
                        <a:srgbClr val="9EADC0"/>
                      </a:solidFill>
                      <a:prstDash val="solid"/>
                      <a:round/>
                      <a:headEnd type="none" w="med" len="med"/>
                      <a:tailEnd type="none" w="med" len="med"/>
                    </a:lnR>
                    <a:lnT>
                      <a:noFill/>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843212638"/>
                  </a:ext>
                </a:extLst>
              </a:tr>
              <a:tr h="362814">
                <a:tc>
                  <a:txBody>
                    <a:bodyPr/>
                    <a:lstStyle/>
                    <a:p>
                      <a:pPr algn="l" fontAlgn="t"/>
                      <a:r>
                        <a:rPr lang="en-IN" sz="1400" b="1" u="none" strike="noStrike" dirty="0">
                          <a:solidFill>
                            <a:srgbClr val="4C6B87"/>
                          </a:solidFill>
                          <a:effectLst/>
                          <a:hlinkClick r:id="rId3" tooltip="class in java.net"/>
                        </a:rPr>
                        <a:t>Inet6Address</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a:effectLst/>
                        </a:rPr>
                        <a:t>This class represents an Internet Protocol version 6 (IPv6) address.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703922076"/>
                  </a:ext>
                </a:extLst>
              </a:tr>
              <a:tr h="235221">
                <a:tc>
                  <a:txBody>
                    <a:bodyPr/>
                    <a:lstStyle/>
                    <a:p>
                      <a:pPr algn="l" fontAlgn="t"/>
                      <a:r>
                        <a:rPr lang="en-IN" sz="1400" b="1" u="none" strike="noStrike" dirty="0" err="1">
                          <a:solidFill>
                            <a:srgbClr val="4C6B87"/>
                          </a:solidFill>
                          <a:effectLst/>
                          <a:hlinkClick r:id="rId4" tooltip="class in java.net"/>
                        </a:rPr>
                        <a:t>InetAddress</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a:effectLst/>
                        </a:rPr>
                        <a:t>This class represents an Internet Protocol (IP) address.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778899925"/>
                  </a:ext>
                </a:extLst>
              </a:tr>
              <a:tr h="532657">
                <a:tc>
                  <a:txBody>
                    <a:bodyPr/>
                    <a:lstStyle/>
                    <a:p>
                      <a:pPr algn="l" fontAlgn="t"/>
                      <a:r>
                        <a:rPr lang="en-IN" sz="1400" b="1" u="none" strike="noStrike" dirty="0" err="1">
                          <a:solidFill>
                            <a:srgbClr val="4C6B87"/>
                          </a:solidFill>
                          <a:effectLst/>
                          <a:hlinkClick r:id="rId5" tooltip="class in java.net"/>
                        </a:rPr>
                        <a:t>InetSocketAddress</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a:effectLst/>
                        </a:rPr>
                        <a:t>This class implements an IP Socket Address (IP address + port number) It can also be a pair (hostname + port number), in which case an attempt will be made to resolve the hostname.</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673338876"/>
                  </a:ext>
                </a:extLst>
              </a:tr>
              <a:tr h="235221">
                <a:tc>
                  <a:txBody>
                    <a:bodyPr/>
                    <a:lstStyle/>
                    <a:p>
                      <a:pPr algn="l" fontAlgn="t"/>
                      <a:r>
                        <a:rPr lang="en-IN" sz="1400" b="1" u="none" strike="noStrike" dirty="0" err="1">
                          <a:solidFill>
                            <a:srgbClr val="4C6B87"/>
                          </a:solidFill>
                          <a:effectLst/>
                          <a:hlinkClick r:id="rId6" tooltip="class in java.net"/>
                        </a:rPr>
                        <a:t>InterfaceAddress</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a:effectLst/>
                        </a:rPr>
                        <a:t>This class represents a Network Interface address.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602243073"/>
                  </a:ext>
                </a:extLst>
              </a:tr>
              <a:tr h="362814">
                <a:tc>
                  <a:txBody>
                    <a:bodyPr/>
                    <a:lstStyle/>
                    <a:p>
                      <a:pPr algn="l" fontAlgn="t"/>
                      <a:r>
                        <a:rPr lang="en-IN" sz="1400" b="1" u="none" strike="noStrike" dirty="0" err="1">
                          <a:solidFill>
                            <a:srgbClr val="4C6B87"/>
                          </a:solidFill>
                          <a:effectLst/>
                          <a:hlinkClick r:id="rId7" tooltip="class in java.net"/>
                        </a:rPr>
                        <a:t>JarURLConnection</a:t>
                      </a:r>
                      <a:endParaRPr lang="en-IN" sz="1400" dirty="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A URL Connection to a Java </a:t>
                      </a:r>
                      <a:r>
                        <a:rPr lang="en-US" sz="1400" dirty="0" err="1">
                          <a:effectLst/>
                        </a:rPr>
                        <a:t>ARchive</a:t>
                      </a:r>
                      <a:r>
                        <a:rPr lang="en-US" sz="1400" dirty="0">
                          <a:effectLst/>
                        </a:rPr>
                        <a:t> (JAR) file or an entry in a JAR file.</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31111789"/>
                  </a:ext>
                </a:extLst>
              </a:tr>
              <a:tr h="362814">
                <a:tc>
                  <a:txBody>
                    <a:bodyPr/>
                    <a:lstStyle/>
                    <a:p>
                      <a:pPr algn="l" fontAlgn="t"/>
                      <a:r>
                        <a:rPr lang="en-IN" sz="1400" b="1" u="none" strike="noStrike">
                          <a:solidFill>
                            <a:srgbClr val="4C6B87"/>
                          </a:solidFill>
                          <a:effectLst/>
                          <a:hlinkClick r:id="rId8" tooltip="class in java.net"/>
                        </a:rPr>
                        <a:t>MulticastSocket</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The multicast datagram socket class is useful for sending and receiving IP multicast packets.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291090565"/>
                  </a:ext>
                </a:extLst>
              </a:tr>
              <a:tr h="235221">
                <a:tc>
                  <a:txBody>
                    <a:bodyPr/>
                    <a:lstStyle/>
                    <a:p>
                      <a:pPr algn="l" fontAlgn="t"/>
                      <a:r>
                        <a:rPr lang="en-IN" sz="1400" b="1" u="none" strike="noStrike">
                          <a:solidFill>
                            <a:srgbClr val="4C6B87"/>
                          </a:solidFill>
                          <a:effectLst/>
                          <a:hlinkClick r:id="rId9" tooltip="class in java.net"/>
                        </a:rPr>
                        <a:t>NetPermission</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This class is for various network permissions.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041179398"/>
                  </a:ext>
                </a:extLst>
              </a:tr>
              <a:tr h="451508">
                <a:tc>
                  <a:txBody>
                    <a:bodyPr/>
                    <a:lstStyle/>
                    <a:p>
                      <a:pPr algn="l" fontAlgn="t"/>
                      <a:r>
                        <a:rPr lang="en-IN" sz="1400" b="1" u="none" strike="noStrike">
                          <a:solidFill>
                            <a:srgbClr val="4C6B87"/>
                          </a:solidFill>
                          <a:effectLst/>
                          <a:hlinkClick r:id="rId10" tooltip="class in java.net"/>
                        </a:rPr>
                        <a:t>NetworkInterface</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This class represents a Network Interface made up of a name, and a list of IP addresses assigned to this interface.</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236230366"/>
                  </a:ext>
                </a:extLst>
              </a:tr>
              <a:tr h="362814">
                <a:tc>
                  <a:txBody>
                    <a:bodyPr/>
                    <a:lstStyle/>
                    <a:p>
                      <a:pPr algn="l" fontAlgn="t"/>
                      <a:r>
                        <a:rPr lang="en-IN" sz="1400" b="1" u="none" strike="noStrike">
                          <a:solidFill>
                            <a:srgbClr val="4C6B87"/>
                          </a:solidFill>
                          <a:effectLst/>
                          <a:hlinkClick r:id="rId11" tooltip="class in java.net"/>
                        </a:rPr>
                        <a:t>PasswordAuthentication</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The class </a:t>
                      </a:r>
                      <a:r>
                        <a:rPr lang="en-US" sz="1400" dirty="0" err="1">
                          <a:effectLst/>
                        </a:rPr>
                        <a:t>PasswordAuthentication</a:t>
                      </a:r>
                      <a:r>
                        <a:rPr lang="en-US" sz="1400" dirty="0">
                          <a:effectLst/>
                        </a:rPr>
                        <a:t> is a data holder that is used by Authenticator.</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604035484"/>
                  </a:ext>
                </a:extLst>
              </a:tr>
              <a:tr h="362814">
                <a:tc>
                  <a:txBody>
                    <a:bodyPr/>
                    <a:lstStyle/>
                    <a:p>
                      <a:pPr algn="l" fontAlgn="t"/>
                      <a:r>
                        <a:rPr lang="en-IN" sz="1400" b="1" u="none" strike="noStrike">
                          <a:solidFill>
                            <a:srgbClr val="4C6B87"/>
                          </a:solidFill>
                          <a:effectLst/>
                          <a:hlinkClick r:id="rId12" tooltip="class in java.net"/>
                        </a:rPr>
                        <a:t>Proxy</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This class represents a proxy setting, typically a type (http, socks) and a socket address.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769428403"/>
                  </a:ext>
                </a:extLst>
              </a:tr>
              <a:tr h="362814">
                <a:tc>
                  <a:txBody>
                    <a:bodyPr/>
                    <a:lstStyle/>
                    <a:p>
                      <a:pPr algn="l" fontAlgn="t"/>
                      <a:r>
                        <a:rPr lang="en-IN" sz="1400" b="1" u="none" strike="noStrike">
                          <a:solidFill>
                            <a:srgbClr val="4C6B87"/>
                          </a:solidFill>
                          <a:effectLst/>
                          <a:hlinkClick r:id="rId13" tooltip="class in java.net"/>
                        </a:rPr>
                        <a:t>ProxySelector</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Selects the proxy server to use, if any, when connecting to the network resource referenced by a URL.</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35015211"/>
                  </a:ext>
                </a:extLst>
              </a:tr>
              <a:tr h="235221">
                <a:tc>
                  <a:txBody>
                    <a:bodyPr/>
                    <a:lstStyle/>
                    <a:p>
                      <a:pPr algn="l" fontAlgn="t"/>
                      <a:r>
                        <a:rPr lang="en-IN" sz="1400" b="1" u="none" strike="noStrike">
                          <a:solidFill>
                            <a:srgbClr val="4C6B87"/>
                          </a:solidFill>
                          <a:effectLst/>
                          <a:hlinkClick r:id="rId14" tooltip="class in java.net"/>
                        </a:rPr>
                        <a:t>ResponseCache</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IN" sz="1400" dirty="0">
                          <a:effectLst/>
                        </a:rPr>
                        <a:t>Represents implementations of </a:t>
                      </a:r>
                      <a:r>
                        <a:rPr lang="en-IN" sz="1400" dirty="0" err="1">
                          <a:effectLst/>
                        </a:rPr>
                        <a:t>URLConnection</a:t>
                      </a:r>
                      <a:r>
                        <a:rPr lang="en-IN" sz="1400" dirty="0">
                          <a:effectLst/>
                        </a:rPr>
                        <a:t> caches.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37225723"/>
                  </a:ext>
                </a:extLst>
              </a:tr>
              <a:tr h="362814">
                <a:tc>
                  <a:txBody>
                    <a:bodyPr/>
                    <a:lstStyle/>
                    <a:p>
                      <a:pPr algn="l" fontAlgn="t"/>
                      <a:r>
                        <a:rPr lang="en-IN" sz="1400" b="1" u="none" strike="noStrike">
                          <a:solidFill>
                            <a:srgbClr val="4C6B87"/>
                          </a:solidFill>
                          <a:effectLst/>
                          <a:hlinkClick r:id="rId15" tooltip="class in java.net"/>
                        </a:rPr>
                        <a:t>SecureCacheResponse</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Represents a cache response originally retrieved through secure means, such as TLS.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028163519"/>
                  </a:ext>
                </a:extLst>
              </a:tr>
              <a:tr h="235221">
                <a:tc>
                  <a:txBody>
                    <a:bodyPr/>
                    <a:lstStyle/>
                    <a:p>
                      <a:pPr algn="l" fontAlgn="t"/>
                      <a:r>
                        <a:rPr lang="en-IN" sz="1400" b="1" u="none" strike="noStrike">
                          <a:solidFill>
                            <a:srgbClr val="4C6B87"/>
                          </a:solidFill>
                          <a:effectLst/>
                          <a:hlinkClick r:id="rId16" tooltip="class in java.net"/>
                        </a:rPr>
                        <a:t>ServerSocket</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This class implements server sockets.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765395804"/>
                  </a:ext>
                </a:extLst>
              </a:tr>
              <a:tr h="362814">
                <a:tc>
                  <a:txBody>
                    <a:bodyPr/>
                    <a:lstStyle/>
                    <a:p>
                      <a:pPr algn="l" fontAlgn="t"/>
                      <a:r>
                        <a:rPr lang="en-IN" sz="1400" b="1" u="none" strike="noStrike">
                          <a:solidFill>
                            <a:srgbClr val="4C6B87"/>
                          </a:solidFill>
                          <a:effectLst/>
                          <a:hlinkClick r:id="rId17" tooltip="class in java.net"/>
                        </a:rPr>
                        <a:t>Socket</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This class implements client sockets (also called just "sockets").</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488474163"/>
                  </a:ext>
                </a:extLst>
              </a:tr>
              <a:tr h="362814">
                <a:tc>
                  <a:txBody>
                    <a:bodyPr/>
                    <a:lstStyle/>
                    <a:p>
                      <a:pPr algn="l" fontAlgn="t"/>
                      <a:r>
                        <a:rPr lang="en-IN" sz="1400" b="1" u="none" strike="noStrike">
                          <a:solidFill>
                            <a:srgbClr val="4C6B87"/>
                          </a:solidFill>
                          <a:effectLst/>
                          <a:hlinkClick r:id="rId18" tooltip="class in java.net"/>
                        </a:rPr>
                        <a:t>SocketAddress</a:t>
                      </a:r>
                      <a:endParaRPr lang="en-IN" sz="1400">
                        <a:effectLst/>
                      </a:endParaRPr>
                    </a:p>
                  </a:txBody>
                  <a:tcPr marL="21788" marR="9338" marT="9338" marB="9338">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This class represents a Socket Address with no protocol attachment.</a:t>
                      </a:r>
                    </a:p>
                  </a:txBody>
                  <a:tcPr marL="21788" marR="9338" marT="9338" marB="9338">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163612333"/>
                  </a:ext>
                </a:extLst>
              </a:tr>
            </a:tbl>
          </a:graphicData>
        </a:graphic>
      </p:graphicFrame>
    </p:spTree>
    <p:extLst>
      <p:ext uri="{BB962C8B-B14F-4D97-AF65-F5344CB8AC3E}">
        <p14:creationId xmlns:p14="http://schemas.microsoft.com/office/powerpoint/2010/main" val="25935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6758-D16B-48B2-930F-76BBEE66F85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8EAD4307-7F77-4740-8E58-6FCB7C7217EB}"/>
              </a:ext>
            </a:extLst>
          </p:cNvPr>
          <p:cNvGraphicFramePr>
            <a:graphicFrameLocks noGrp="1"/>
          </p:cNvGraphicFramePr>
          <p:nvPr>
            <p:ph idx="1"/>
            <p:extLst>
              <p:ext uri="{D42A27DB-BD31-4B8C-83A1-F6EECF244321}">
                <p14:modId xmlns:p14="http://schemas.microsoft.com/office/powerpoint/2010/main" val="3310558753"/>
              </p:ext>
            </p:extLst>
          </p:nvPr>
        </p:nvGraphicFramePr>
        <p:xfrm>
          <a:off x="838200" y="365125"/>
          <a:ext cx="10515600" cy="5807078"/>
        </p:xfrm>
        <a:graphic>
          <a:graphicData uri="http://schemas.openxmlformats.org/drawingml/2006/table">
            <a:tbl>
              <a:tblPr/>
              <a:tblGrid>
                <a:gridCol w="2530053">
                  <a:extLst>
                    <a:ext uri="{9D8B030D-6E8A-4147-A177-3AD203B41FA5}">
                      <a16:colId xmlns:a16="http://schemas.microsoft.com/office/drawing/2014/main" val="197460604"/>
                    </a:ext>
                  </a:extLst>
                </a:gridCol>
                <a:gridCol w="7985547">
                  <a:extLst>
                    <a:ext uri="{9D8B030D-6E8A-4147-A177-3AD203B41FA5}">
                      <a16:colId xmlns:a16="http://schemas.microsoft.com/office/drawing/2014/main" val="543143966"/>
                    </a:ext>
                  </a:extLst>
                </a:gridCol>
              </a:tblGrid>
              <a:tr h="277812">
                <a:tc>
                  <a:txBody>
                    <a:bodyPr/>
                    <a:lstStyle/>
                    <a:p>
                      <a:pPr algn="l" fontAlgn="t"/>
                      <a:r>
                        <a:rPr lang="en-IN" sz="1600" b="1" u="none" strike="noStrike" dirty="0" err="1">
                          <a:solidFill>
                            <a:srgbClr val="4C6B87"/>
                          </a:solidFill>
                          <a:effectLst/>
                          <a:hlinkClick r:id="rId2" tooltip="class in java.net"/>
                        </a:rPr>
                        <a:t>ServerSocket</a:t>
                      </a:r>
                      <a:endParaRPr lang="en-IN" sz="1600" dirty="0">
                        <a:effectLst/>
                      </a:endParaRPr>
                    </a:p>
                  </a:txBody>
                  <a:tcPr marL="29618" marR="12694" marT="12694" marB="12694">
                    <a:lnL w="6350" cap="flat" cmpd="sng" algn="ctr">
                      <a:solidFill>
                        <a:srgbClr val="9EADC0"/>
                      </a:solidFill>
                      <a:prstDash val="solid"/>
                      <a:round/>
                      <a:headEnd type="none" w="med" len="med"/>
                      <a:tailEnd type="none" w="med" len="med"/>
                    </a:lnL>
                    <a:lnR>
                      <a:noFill/>
                    </a:lnR>
                    <a:lnT>
                      <a:noFill/>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a:effectLst/>
                        </a:rPr>
                        <a:t>This class implements server sockets.</a:t>
                      </a:r>
                    </a:p>
                  </a:txBody>
                  <a:tcPr marL="29618" marR="12694" marT="12694" marB="12694">
                    <a:lnL>
                      <a:noFill/>
                    </a:lnL>
                    <a:lnR w="6350" cap="flat" cmpd="sng" algn="ctr">
                      <a:solidFill>
                        <a:srgbClr val="9EADC0"/>
                      </a:solidFill>
                      <a:prstDash val="solid"/>
                      <a:round/>
                      <a:headEnd type="none" w="med" len="med"/>
                      <a:tailEnd type="none" w="med" len="med"/>
                    </a:lnR>
                    <a:lnT>
                      <a:noFill/>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700080444"/>
                  </a:ext>
                </a:extLst>
              </a:tr>
              <a:tr h="521759">
                <a:tc>
                  <a:txBody>
                    <a:bodyPr/>
                    <a:lstStyle/>
                    <a:p>
                      <a:pPr algn="l" fontAlgn="t"/>
                      <a:r>
                        <a:rPr lang="en-IN" sz="1600" b="1" u="none" strike="noStrike" dirty="0">
                          <a:solidFill>
                            <a:srgbClr val="4C6B87"/>
                          </a:solidFill>
                          <a:effectLst/>
                          <a:hlinkClick r:id="rId3" tooltip="class in java.net"/>
                        </a:rPr>
                        <a:t>Socket</a:t>
                      </a:r>
                      <a:endParaRPr lang="en-IN" sz="1600" dirty="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a:effectLst/>
                        </a:rPr>
                        <a:t>This class implements client sockets (also called just "sockets").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719076702"/>
                  </a:ext>
                </a:extLst>
              </a:tr>
              <a:tr h="521759">
                <a:tc>
                  <a:txBody>
                    <a:bodyPr/>
                    <a:lstStyle/>
                    <a:p>
                      <a:pPr algn="l" fontAlgn="t"/>
                      <a:r>
                        <a:rPr lang="en-IN" sz="1600" b="1" u="none" strike="noStrike" dirty="0" err="1">
                          <a:solidFill>
                            <a:srgbClr val="4C6B87"/>
                          </a:solidFill>
                          <a:effectLst/>
                          <a:hlinkClick r:id="rId4" tooltip="class in java.net"/>
                        </a:rPr>
                        <a:t>SocketAddress</a:t>
                      </a:r>
                      <a:endParaRPr lang="en-IN" sz="1600" dirty="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This class represents a Socket Address with no protocol attachment.</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136062401"/>
                  </a:ext>
                </a:extLst>
              </a:tr>
              <a:tr h="521759">
                <a:tc>
                  <a:txBody>
                    <a:bodyPr/>
                    <a:lstStyle/>
                    <a:p>
                      <a:pPr algn="l" fontAlgn="t"/>
                      <a:r>
                        <a:rPr lang="en-IN" sz="1600" b="1" u="none" strike="noStrike">
                          <a:solidFill>
                            <a:srgbClr val="4C6B87"/>
                          </a:solidFill>
                          <a:effectLst/>
                          <a:hlinkClick r:id="rId5" tooltip="class in java.net"/>
                        </a:rPr>
                        <a:t>SocketImpl</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The abstract class </a:t>
                      </a:r>
                      <a:r>
                        <a:rPr lang="en-US" sz="1600" dirty="0" err="1">
                          <a:effectLst/>
                        </a:rPr>
                        <a:t>SocketImpl</a:t>
                      </a:r>
                      <a:r>
                        <a:rPr lang="en-US" sz="1600" dirty="0">
                          <a:effectLst/>
                        </a:rPr>
                        <a:t> is a common superclass of all classes that actually implement sockets.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788716442"/>
                  </a:ext>
                </a:extLst>
              </a:tr>
              <a:tr h="277812">
                <a:tc>
                  <a:txBody>
                    <a:bodyPr/>
                    <a:lstStyle/>
                    <a:p>
                      <a:pPr algn="l" fontAlgn="t"/>
                      <a:r>
                        <a:rPr lang="en-IN" sz="1600" b="1" u="none" strike="noStrike">
                          <a:solidFill>
                            <a:srgbClr val="4C6B87"/>
                          </a:solidFill>
                          <a:effectLst/>
                          <a:hlinkClick r:id="rId6" tooltip="class in java.net"/>
                        </a:rPr>
                        <a:t>SocketPermission</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a:effectLst/>
                        </a:rPr>
                        <a:t>This class represents access to a network via sockets.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5240947"/>
                  </a:ext>
                </a:extLst>
              </a:tr>
              <a:tr h="521759">
                <a:tc>
                  <a:txBody>
                    <a:bodyPr/>
                    <a:lstStyle/>
                    <a:p>
                      <a:pPr algn="l" fontAlgn="t"/>
                      <a:r>
                        <a:rPr lang="en-IN" sz="1600" b="1" u="none" strike="noStrike">
                          <a:solidFill>
                            <a:srgbClr val="4C6B87"/>
                          </a:solidFill>
                          <a:effectLst/>
                          <a:hlinkClick r:id="rId7" tooltip="class in java.net"/>
                        </a:rPr>
                        <a:t>StandardSocketOptions</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Defines the </a:t>
                      </a:r>
                      <a:r>
                        <a:rPr lang="en-US" sz="1600" i="1" dirty="0">
                          <a:effectLst/>
                        </a:rPr>
                        <a:t>standard</a:t>
                      </a:r>
                      <a:r>
                        <a:rPr lang="en-US" sz="1600" dirty="0">
                          <a:effectLst/>
                        </a:rPr>
                        <a:t> socket options.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406162994"/>
                  </a:ext>
                </a:extLst>
              </a:tr>
              <a:tr h="277812">
                <a:tc>
                  <a:txBody>
                    <a:bodyPr/>
                    <a:lstStyle/>
                    <a:p>
                      <a:pPr algn="l" fontAlgn="t"/>
                      <a:r>
                        <a:rPr lang="en-IN" sz="1600" b="1" u="none" strike="noStrike">
                          <a:solidFill>
                            <a:srgbClr val="4C6B87"/>
                          </a:solidFill>
                          <a:effectLst/>
                          <a:hlinkClick r:id="rId8" tooltip="class in java.net"/>
                        </a:rPr>
                        <a:t>URI</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Represents a Uniform Resource Identifier (URI) reference.</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45025886"/>
                  </a:ext>
                </a:extLst>
              </a:tr>
              <a:tr h="521759">
                <a:tc>
                  <a:txBody>
                    <a:bodyPr/>
                    <a:lstStyle/>
                    <a:p>
                      <a:pPr algn="l" fontAlgn="t"/>
                      <a:r>
                        <a:rPr lang="en-IN" sz="1600" b="1" u="none" strike="noStrike">
                          <a:solidFill>
                            <a:srgbClr val="4C6B87"/>
                          </a:solidFill>
                          <a:effectLst/>
                          <a:hlinkClick r:id="rId9" tooltip="class in java.net"/>
                        </a:rPr>
                        <a:t>URL</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Class URL represents a Uniform Resource Locator, a pointer to a "resource" on the World Wide Web.</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516878604"/>
                  </a:ext>
                </a:extLst>
              </a:tr>
              <a:tr h="521759">
                <a:tc>
                  <a:txBody>
                    <a:bodyPr/>
                    <a:lstStyle/>
                    <a:p>
                      <a:pPr algn="l" fontAlgn="t"/>
                      <a:r>
                        <a:rPr lang="en-IN" sz="1600" b="1" u="none" strike="noStrike">
                          <a:solidFill>
                            <a:srgbClr val="4C6B87"/>
                          </a:solidFill>
                          <a:effectLst/>
                          <a:hlinkClick r:id="rId10" tooltip="class in java.net"/>
                        </a:rPr>
                        <a:t>URLClassLoader</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This class loader is used to load classes and resources from a search path of URLs referring to both JAR files and directories.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18538032"/>
                  </a:ext>
                </a:extLst>
              </a:tr>
              <a:tr h="765705">
                <a:tc>
                  <a:txBody>
                    <a:bodyPr/>
                    <a:lstStyle/>
                    <a:p>
                      <a:pPr algn="l" fontAlgn="t"/>
                      <a:r>
                        <a:rPr lang="en-IN" sz="1600" b="1" u="none" strike="noStrike">
                          <a:solidFill>
                            <a:srgbClr val="4C6B87"/>
                          </a:solidFill>
                          <a:effectLst/>
                          <a:hlinkClick r:id="rId11" tooltip="class in java.net"/>
                        </a:rPr>
                        <a:t>URLConnection</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The abstract class </a:t>
                      </a:r>
                      <a:r>
                        <a:rPr lang="en-US" sz="1600" dirty="0" err="1">
                          <a:effectLst/>
                        </a:rPr>
                        <a:t>URLConnection</a:t>
                      </a:r>
                      <a:r>
                        <a:rPr lang="en-US" sz="1600" dirty="0">
                          <a:effectLst/>
                        </a:rPr>
                        <a:t> is the superclass of all classes that represent a communications link between the application and a URL.</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3576961441"/>
                  </a:ext>
                </a:extLst>
              </a:tr>
              <a:tr h="277812">
                <a:tc>
                  <a:txBody>
                    <a:bodyPr/>
                    <a:lstStyle/>
                    <a:p>
                      <a:pPr algn="l" fontAlgn="t"/>
                      <a:r>
                        <a:rPr lang="en-IN" sz="1600" b="1" u="none" strike="noStrike">
                          <a:solidFill>
                            <a:srgbClr val="4C6B87"/>
                          </a:solidFill>
                          <a:effectLst/>
                          <a:hlinkClick r:id="rId12" tooltip="class in java.net"/>
                        </a:rPr>
                        <a:t>URLDecoder</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Utility class for HTML form decoding.</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858527066"/>
                  </a:ext>
                </a:extLst>
              </a:tr>
              <a:tr h="277812">
                <a:tc>
                  <a:txBody>
                    <a:bodyPr/>
                    <a:lstStyle/>
                    <a:p>
                      <a:pPr algn="l" fontAlgn="t"/>
                      <a:r>
                        <a:rPr lang="en-IN" sz="1600" b="1" u="none" strike="noStrike">
                          <a:solidFill>
                            <a:srgbClr val="4C6B87"/>
                          </a:solidFill>
                          <a:effectLst/>
                          <a:hlinkClick r:id="rId13" tooltip="class in java.net"/>
                        </a:rPr>
                        <a:t>URLEncoder</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600" dirty="0">
                          <a:effectLst/>
                        </a:rPr>
                        <a:t>Utility class for HTML form encoding.</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530418546"/>
                  </a:ext>
                </a:extLst>
              </a:tr>
              <a:tr h="521759">
                <a:tc>
                  <a:txBody>
                    <a:bodyPr/>
                    <a:lstStyle/>
                    <a:p>
                      <a:pPr algn="l" fontAlgn="t"/>
                      <a:r>
                        <a:rPr lang="en-IN" sz="1600" b="1" u="none" strike="noStrike">
                          <a:solidFill>
                            <a:srgbClr val="4C6B87"/>
                          </a:solidFill>
                          <a:effectLst/>
                          <a:hlinkClick r:id="rId14" tooltip="class in java.net"/>
                        </a:rPr>
                        <a:t>URLStreamHandler</a:t>
                      </a:r>
                      <a:endParaRPr lang="en-IN" sz="1600">
                        <a:effectLst/>
                      </a:endParaRPr>
                    </a:p>
                  </a:txBody>
                  <a:tcPr marL="29618" marR="12694" marT="12694" marB="12694">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600" dirty="0">
                          <a:effectLst/>
                        </a:rPr>
                        <a:t>The abstract class </a:t>
                      </a:r>
                      <a:r>
                        <a:rPr lang="en-US" sz="1600" dirty="0" err="1">
                          <a:effectLst/>
                        </a:rPr>
                        <a:t>URLStreamHandler</a:t>
                      </a:r>
                      <a:r>
                        <a:rPr lang="en-US" sz="1600" dirty="0">
                          <a:effectLst/>
                        </a:rPr>
                        <a:t> is the common superclass for all stream protocol handlers.</a:t>
                      </a:r>
                    </a:p>
                  </a:txBody>
                  <a:tcPr marL="29618" marR="12694" marT="12694" marB="12694">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479629178"/>
                  </a:ext>
                </a:extLst>
              </a:tr>
            </a:tbl>
          </a:graphicData>
        </a:graphic>
      </p:graphicFrame>
    </p:spTree>
    <p:extLst>
      <p:ext uri="{BB962C8B-B14F-4D97-AF65-F5344CB8AC3E}">
        <p14:creationId xmlns:p14="http://schemas.microsoft.com/office/powerpoint/2010/main" val="285327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DA7B-9DA4-46CE-8FD7-334CF6E9F99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4756A83F-3D84-4624-8C69-0DCFB33F9907}"/>
              </a:ext>
            </a:extLst>
          </p:cNvPr>
          <p:cNvGraphicFramePr>
            <a:graphicFrameLocks noGrp="1"/>
          </p:cNvGraphicFramePr>
          <p:nvPr>
            <p:ph idx="1"/>
            <p:extLst>
              <p:ext uri="{D42A27DB-BD31-4B8C-83A1-F6EECF244321}">
                <p14:modId xmlns:p14="http://schemas.microsoft.com/office/powerpoint/2010/main" val="3277319896"/>
              </p:ext>
            </p:extLst>
          </p:nvPr>
        </p:nvGraphicFramePr>
        <p:xfrm>
          <a:off x="1311966" y="365125"/>
          <a:ext cx="9581322" cy="6333855"/>
        </p:xfrm>
        <a:graphic>
          <a:graphicData uri="http://schemas.openxmlformats.org/drawingml/2006/table">
            <a:tbl>
              <a:tblPr/>
              <a:tblGrid>
                <a:gridCol w="2305264">
                  <a:extLst>
                    <a:ext uri="{9D8B030D-6E8A-4147-A177-3AD203B41FA5}">
                      <a16:colId xmlns:a16="http://schemas.microsoft.com/office/drawing/2014/main" val="281400996"/>
                    </a:ext>
                  </a:extLst>
                </a:gridCol>
                <a:gridCol w="7276058">
                  <a:extLst>
                    <a:ext uri="{9D8B030D-6E8A-4147-A177-3AD203B41FA5}">
                      <a16:colId xmlns:a16="http://schemas.microsoft.com/office/drawing/2014/main" val="1025630630"/>
                    </a:ext>
                  </a:extLst>
                </a:gridCol>
              </a:tblGrid>
              <a:tr h="249036">
                <a:tc gridSpan="2">
                  <a:txBody>
                    <a:bodyPr/>
                    <a:lstStyle/>
                    <a:p>
                      <a:r>
                        <a:rPr lang="en-IN" sz="1400" dirty="0"/>
                        <a:t>Exception Summary </a:t>
                      </a:r>
                    </a:p>
                  </a:txBody>
                  <a:tcPr marL="10440" marR="10440" marT="10440" marB="10440" anchor="ctr">
                    <a:solidFill>
                      <a:srgbClr val="FFFFFF"/>
                    </a:solidFill>
                  </a:tcPr>
                </a:tc>
                <a:tc hMerge="1">
                  <a:txBody>
                    <a:bodyPr/>
                    <a:lstStyle/>
                    <a:p>
                      <a:endParaRPr lang="en-IN"/>
                    </a:p>
                  </a:txBody>
                  <a:tcPr/>
                </a:tc>
                <a:extLst>
                  <a:ext uri="{0D108BD9-81ED-4DB2-BD59-A6C34878D82A}">
                    <a16:rowId xmlns:a16="http://schemas.microsoft.com/office/drawing/2014/main" val="991927505"/>
                  </a:ext>
                </a:extLst>
              </a:tr>
              <a:tr h="249036">
                <a:tc>
                  <a:txBody>
                    <a:bodyPr/>
                    <a:lstStyle/>
                    <a:p>
                      <a:pPr algn="l" fontAlgn="t"/>
                      <a:r>
                        <a:rPr lang="en-IN" sz="1400" dirty="0">
                          <a:effectLst/>
                        </a:rPr>
                        <a:t>Exception</a:t>
                      </a:r>
                    </a:p>
                  </a:txBody>
                  <a:tcPr marL="24360" marR="69599" marT="10440" marB="10440">
                    <a:lnL w="6350" cap="flat" cmpd="sng" algn="ctr">
                      <a:solidFill>
                        <a:srgbClr val="9EADC0"/>
                      </a:solidFill>
                      <a:prstDash val="solid"/>
                      <a:round/>
                      <a:headEnd type="none" w="med" len="med"/>
                      <a:tailEnd type="none" w="med" len="med"/>
                    </a:lnL>
                    <a:lnR>
                      <a:noFill/>
                    </a:lnR>
                    <a:lnB w="6350" cap="flat" cmpd="sng" algn="ctr">
                      <a:solidFill>
                        <a:srgbClr val="9EADC0"/>
                      </a:solidFill>
                      <a:prstDash val="solid"/>
                      <a:round/>
                      <a:headEnd type="none" w="med" len="med"/>
                      <a:tailEnd type="none" w="med" len="med"/>
                    </a:lnB>
                    <a:solidFill>
                      <a:srgbClr val="DEE3E9"/>
                    </a:solidFill>
                  </a:tcPr>
                </a:tc>
                <a:tc>
                  <a:txBody>
                    <a:bodyPr/>
                    <a:lstStyle/>
                    <a:p>
                      <a:pPr algn="l" fontAlgn="t"/>
                      <a:r>
                        <a:rPr lang="en-IN" sz="1400">
                          <a:effectLst/>
                        </a:rPr>
                        <a:t>Description</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DEE3E9"/>
                    </a:solidFill>
                  </a:tcPr>
                </a:tc>
                <a:extLst>
                  <a:ext uri="{0D108BD9-81ED-4DB2-BD59-A6C34878D82A}">
                    <a16:rowId xmlns:a16="http://schemas.microsoft.com/office/drawing/2014/main" val="2077642675"/>
                  </a:ext>
                </a:extLst>
              </a:tr>
              <a:tr h="468063">
                <a:tc>
                  <a:txBody>
                    <a:bodyPr/>
                    <a:lstStyle/>
                    <a:p>
                      <a:pPr algn="l" fontAlgn="t"/>
                      <a:r>
                        <a:rPr lang="en-IN" sz="1400" b="1" u="none" strike="noStrike" dirty="0" err="1">
                          <a:solidFill>
                            <a:srgbClr val="4C6B87"/>
                          </a:solidFill>
                          <a:effectLst/>
                          <a:hlinkClick r:id="rId2" tooltip="class in java.net"/>
                        </a:rPr>
                        <a:t>BindException</a:t>
                      </a:r>
                      <a:endParaRPr lang="en-IN" sz="1400" dirty="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a:effectLst/>
                        </a:rPr>
                        <a:t>Signals that an error occurred while attempting to bind a socket to a local address and port.</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561064839"/>
                  </a:ext>
                </a:extLst>
              </a:tr>
              <a:tr h="468063">
                <a:tc>
                  <a:txBody>
                    <a:bodyPr/>
                    <a:lstStyle/>
                    <a:p>
                      <a:pPr algn="l" fontAlgn="t"/>
                      <a:r>
                        <a:rPr lang="en-IN" sz="1400" b="1" u="none" strike="noStrike" dirty="0" err="1">
                          <a:solidFill>
                            <a:srgbClr val="4C6B87"/>
                          </a:solidFill>
                          <a:effectLst/>
                          <a:hlinkClick r:id="rId3" tooltip="class in java.net"/>
                        </a:rPr>
                        <a:t>ConnectException</a:t>
                      </a:r>
                      <a:endParaRPr lang="en-IN" sz="1400" dirty="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a:effectLst/>
                        </a:rPr>
                        <a:t>Signals that an error occurred while attempting to connect a socket to a remote address and port.</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639553885"/>
                  </a:ext>
                </a:extLst>
              </a:tr>
              <a:tr h="687090">
                <a:tc>
                  <a:txBody>
                    <a:bodyPr/>
                    <a:lstStyle/>
                    <a:p>
                      <a:pPr algn="l" fontAlgn="t"/>
                      <a:r>
                        <a:rPr lang="en-IN" sz="1400" b="1" u="none" strike="noStrike" dirty="0" err="1">
                          <a:solidFill>
                            <a:srgbClr val="4C6B87"/>
                          </a:solidFill>
                          <a:effectLst/>
                          <a:hlinkClick r:id="rId4" tooltip="class in java.net"/>
                        </a:rPr>
                        <a:t>HttpRetryException</a:t>
                      </a:r>
                      <a:endParaRPr lang="en-IN" sz="1400" dirty="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Thrown to indicate that a HTTP request needs to be retried but cannot be retried automatically, due to streaming mode being enabled.</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904542782"/>
                  </a:ext>
                </a:extLst>
              </a:tr>
              <a:tr h="468063">
                <a:tc>
                  <a:txBody>
                    <a:bodyPr/>
                    <a:lstStyle/>
                    <a:p>
                      <a:pPr algn="l" fontAlgn="t"/>
                      <a:r>
                        <a:rPr lang="en-IN" sz="1400" b="1" u="none" strike="noStrike">
                          <a:solidFill>
                            <a:srgbClr val="4C6B87"/>
                          </a:solidFill>
                          <a:effectLst/>
                          <a:hlinkClick r:id="rId5" tooltip="class in java.net"/>
                        </a:rPr>
                        <a:t>MalformedURLException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Thrown to indicate that a malformed URL has occurred.</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642718409"/>
                  </a:ext>
                </a:extLst>
              </a:tr>
              <a:tr h="468063">
                <a:tc>
                  <a:txBody>
                    <a:bodyPr/>
                    <a:lstStyle/>
                    <a:p>
                      <a:pPr algn="l" fontAlgn="t"/>
                      <a:r>
                        <a:rPr lang="en-IN" sz="1400" b="1" u="none" strike="noStrike">
                          <a:solidFill>
                            <a:srgbClr val="4C6B87"/>
                          </a:solidFill>
                          <a:effectLst/>
                          <a:hlinkClick r:id="rId6" tooltip="class in java.net"/>
                        </a:rPr>
                        <a:t>NoRouteToHostException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Signals that an error occurred while attempting to connect a socket to a remote address and port.</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836391700"/>
                  </a:ext>
                </a:extLst>
              </a:tr>
              <a:tr h="468063">
                <a:tc>
                  <a:txBody>
                    <a:bodyPr/>
                    <a:lstStyle/>
                    <a:p>
                      <a:pPr algn="l" fontAlgn="t"/>
                      <a:r>
                        <a:rPr lang="en-IN" sz="1400" b="1" u="none" strike="noStrike">
                          <a:solidFill>
                            <a:srgbClr val="4C6B87"/>
                          </a:solidFill>
                          <a:effectLst/>
                          <a:hlinkClick r:id="rId7" tooltip="class in java.net"/>
                        </a:rPr>
                        <a:t>PortUnreachableException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Signals that an ICMP Port Unreachable message has been received on a connected datagram.</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136948769"/>
                  </a:ext>
                </a:extLst>
              </a:tr>
              <a:tr h="468063">
                <a:tc>
                  <a:txBody>
                    <a:bodyPr/>
                    <a:lstStyle/>
                    <a:p>
                      <a:pPr algn="l" fontAlgn="t"/>
                      <a:r>
                        <a:rPr lang="en-IN" sz="1400" b="1" u="none" strike="noStrike">
                          <a:solidFill>
                            <a:srgbClr val="4C6B87"/>
                          </a:solidFill>
                          <a:effectLst/>
                          <a:hlinkClick r:id="rId8" tooltip="class in java.net"/>
                        </a:rPr>
                        <a:t>ProtocolException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Thrown to indicate that there is an error in the underlying protocol, such as a TCP error.</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586989191"/>
                  </a:ext>
                </a:extLst>
              </a:tr>
              <a:tr h="468063">
                <a:tc>
                  <a:txBody>
                    <a:bodyPr/>
                    <a:lstStyle/>
                    <a:p>
                      <a:pPr algn="l" fontAlgn="t"/>
                      <a:r>
                        <a:rPr lang="en-IN" sz="1400" b="1" u="none" strike="noStrike">
                          <a:solidFill>
                            <a:srgbClr val="4C6B87"/>
                          </a:solidFill>
                          <a:effectLst/>
                          <a:hlinkClick r:id="rId9" tooltip="class in java.net"/>
                        </a:rPr>
                        <a:t>SocketException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Thrown to indicate that there is an error creating or accessing a Socket.</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2892636313"/>
                  </a:ext>
                </a:extLst>
              </a:tr>
              <a:tr h="468063">
                <a:tc>
                  <a:txBody>
                    <a:bodyPr/>
                    <a:lstStyle/>
                    <a:p>
                      <a:pPr algn="l" fontAlgn="t"/>
                      <a:r>
                        <a:rPr lang="en-IN" sz="1400" b="1" u="none" strike="noStrike">
                          <a:solidFill>
                            <a:srgbClr val="4C6B87"/>
                          </a:solidFill>
                          <a:effectLst/>
                          <a:hlinkClick r:id="rId10" tooltip="class in java.net"/>
                        </a:rPr>
                        <a:t>SocketTimeoutException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Signals that a timeout has occurred on a socket read or accept.</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767799529"/>
                  </a:ext>
                </a:extLst>
              </a:tr>
              <a:tr h="468063">
                <a:tc>
                  <a:txBody>
                    <a:bodyPr/>
                    <a:lstStyle/>
                    <a:p>
                      <a:pPr algn="l" fontAlgn="t"/>
                      <a:r>
                        <a:rPr lang="en-IN" sz="1400" b="1" u="none" strike="noStrike">
                          <a:solidFill>
                            <a:srgbClr val="4C6B87"/>
                          </a:solidFill>
                          <a:effectLst/>
                          <a:hlinkClick r:id="rId11" tooltip="class in java.net"/>
                        </a:rPr>
                        <a:t>UnknownHostException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Thrown to indicate that the IP address of a host could not be determined.</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163662343"/>
                  </a:ext>
                </a:extLst>
              </a:tr>
              <a:tr h="468063">
                <a:tc>
                  <a:txBody>
                    <a:bodyPr/>
                    <a:lstStyle/>
                    <a:p>
                      <a:pPr algn="l" fontAlgn="t"/>
                      <a:r>
                        <a:rPr lang="en-IN" sz="1400" b="1" u="none" strike="noStrike">
                          <a:solidFill>
                            <a:srgbClr val="4C6B87"/>
                          </a:solidFill>
                          <a:effectLst/>
                          <a:hlinkClick r:id="rId12" tooltip="class in java.net"/>
                        </a:rPr>
                        <a:t>UnknownServiceException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400" dirty="0">
                          <a:effectLst/>
                        </a:rPr>
                        <a:t>Thrown to indicate that an unknown service exception has occurred.</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125311287"/>
                  </a:ext>
                </a:extLst>
              </a:tr>
              <a:tr h="468063">
                <a:tc>
                  <a:txBody>
                    <a:bodyPr/>
                    <a:lstStyle/>
                    <a:p>
                      <a:pPr algn="l" fontAlgn="t"/>
                      <a:r>
                        <a:rPr lang="en-IN" sz="1400" b="1" u="none" strike="noStrike">
                          <a:solidFill>
                            <a:srgbClr val="4C6B87"/>
                          </a:solidFill>
                          <a:effectLst/>
                          <a:hlinkClick r:id="rId13" tooltip="class in java.net"/>
                        </a:rPr>
                        <a:t>URISyntaxException</a:t>
                      </a:r>
                      <a:endParaRPr lang="en-IN" sz="1400">
                        <a:effectLst/>
                      </a:endParaRPr>
                    </a:p>
                  </a:txBody>
                  <a:tcPr marL="24360" marR="10440" marT="10440" marB="10440">
                    <a:lnL w="6350" cap="flat" cmpd="sng" algn="ctr">
                      <a:solidFill>
                        <a:srgbClr val="9EADC0"/>
                      </a:solidFill>
                      <a:prstDash val="solid"/>
                      <a:round/>
                      <a:headEnd type="none" w="med" len="med"/>
                      <a:tailEnd type="none" w="med" len="med"/>
                    </a:lnL>
                    <a:lnR>
                      <a:noFill/>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400" dirty="0">
                          <a:effectLst/>
                        </a:rPr>
                        <a:t>Checked exception thrown to indicate that a string could not be parsed as a URI reference.</a:t>
                      </a:r>
                    </a:p>
                  </a:txBody>
                  <a:tcPr marL="24360" marR="10440" marT="10440" marB="10440">
                    <a:lnL>
                      <a:noFill/>
                    </a:lnL>
                    <a:lnR w="6350" cap="flat" cmpd="sng" algn="ctr">
                      <a:solidFill>
                        <a:srgbClr val="9EADC0"/>
                      </a:solidFill>
                      <a:prstDash val="solid"/>
                      <a:round/>
                      <a:headEnd type="none" w="med" len="med"/>
                      <a:tailEnd type="none" w="med" len="med"/>
                    </a:lnR>
                    <a:lnT w="6350" cap="flat" cmpd="sng" algn="ctr">
                      <a:solidFill>
                        <a:srgbClr val="9EADC0"/>
                      </a:solidFill>
                      <a:prstDash val="solid"/>
                      <a:round/>
                      <a:headEnd type="none" w="med" len="med"/>
                      <a:tailEnd type="none" w="med" len="med"/>
                    </a:lnT>
                    <a:lnB w="635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4154715710"/>
                  </a:ext>
                </a:extLst>
              </a:tr>
            </a:tbl>
          </a:graphicData>
        </a:graphic>
      </p:graphicFrame>
    </p:spTree>
    <p:extLst>
      <p:ext uri="{BB962C8B-B14F-4D97-AF65-F5344CB8AC3E}">
        <p14:creationId xmlns:p14="http://schemas.microsoft.com/office/powerpoint/2010/main" val="1550853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3051</Words>
  <Application>Microsoft Office PowerPoint</Application>
  <PresentationFormat>Widescreen</PresentationFormat>
  <Paragraphs>342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verdana</vt:lpstr>
      <vt:lpstr>Office Theme</vt:lpstr>
      <vt:lpstr>Networking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InetAddress</vt:lpstr>
      <vt:lpstr>Factory Methods</vt:lpstr>
      <vt:lpstr>Instance Methods</vt:lpstr>
      <vt:lpstr>PowerPoint Presentation</vt:lpstr>
      <vt:lpstr>TCP/IP Client Sockets </vt:lpstr>
      <vt:lpstr>PowerPoint Presentation</vt:lpstr>
      <vt:lpstr>Java URL </vt:lpstr>
      <vt:lpstr>Commonly used methods of Java URL class</vt:lpstr>
      <vt:lpstr>URLConnection</vt:lpstr>
      <vt:lpstr>PowerPoint Presentation</vt:lpstr>
      <vt:lpstr>DatagramPacket</vt:lpstr>
      <vt:lpstr>PowerPoint Presentation</vt:lpstr>
      <vt:lpstr>For sending purpose, following constructors are used </vt:lpstr>
      <vt:lpstr>For receiving purpose, following constructors are used : </vt:lpstr>
      <vt:lpstr>Methods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Sumana</dc:creator>
  <cp:lastModifiedBy>Sumana</cp:lastModifiedBy>
  <cp:revision>23</cp:revision>
  <dcterms:created xsi:type="dcterms:W3CDTF">2020-05-13T07:19:47Z</dcterms:created>
  <dcterms:modified xsi:type="dcterms:W3CDTF">2020-05-14T06:27:15Z</dcterms:modified>
</cp:coreProperties>
</file>