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5" r:id="rId6"/>
    <p:sldId id="260" r:id="rId7"/>
    <p:sldId id="259" r:id="rId8"/>
    <p:sldId id="261" r:id="rId9"/>
    <p:sldId id="262" r:id="rId10"/>
    <p:sldId id="258"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7606FA4-5D01-4CB4-BB7A-8452FF1CA78E}" type="datetimeFigureOut">
              <a:rPr lang="en-US" smtClean="0"/>
              <a:t>3/12/2020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137339C-EE31-4006-ACAB-CDE10C95D44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06FA4-5D01-4CB4-BB7A-8452FF1CA78E}"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7339C-EE31-4006-ACAB-CDE10C95D4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06FA4-5D01-4CB4-BB7A-8452FF1CA78E}"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7339C-EE31-4006-ACAB-CDE10C95D4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7606FA4-5D01-4CB4-BB7A-8452FF1CA78E}" type="datetimeFigureOut">
              <a:rPr lang="en-US" smtClean="0"/>
              <a:t>3/12/2020</a:t>
            </a:fld>
            <a:endParaRPr lang="en-US"/>
          </a:p>
        </p:txBody>
      </p:sp>
      <p:sp>
        <p:nvSpPr>
          <p:cNvPr id="9" name="Slide Number Placeholder 8"/>
          <p:cNvSpPr>
            <a:spLocks noGrp="1"/>
          </p:cNvSpPr>
          <p:nvPr>
            <p:ph type="sldNum" sz="quarter" idx="15"/>
          </p:nvPr>
        </p:nvSpPr>
        <p:spPr/>
        <p:txBody>
          <a:bodyPr rtlCol="0"/>
          <a:lstStyle/>
          <a:p>
            <a:fld id="{0137339C-EE31-4006-ACAB-CDE10C95D44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7606FA4-5D01-4CB4-BB7A-8452FF1CA78E}" type="datetimeFigureOut">
              <a:rPr lang="en-US" smtClean="0"/>
              <a:t>3/12/2020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137339C-EE31-4006-ACAB-CDE10C95D44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7606FA4-5D01-4CB4-BB7A-8452FF1CA78E}"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7339C-EE31-4006-ACAB-CDE10C95D44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7606FA4-5D01-4CB4-BB7A-8452FF1CA78E}" type="datetimeFigureOut">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7339C-EE31-4006-ACAB-CDE10C95D44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7606FA4-5D01-4CB4-BB7A-8452FF1CA78E}" type="datetimeFigureOut">
              <a:rPr lang="en-US" smtClean="0"/>
              <a:t>3/12/2020</a:t>
            </a:fld>
            <a:endParaRPr lang="en-US"/>
          </a:p>
        </p:txBody>
      </p:sp>
      <p:sp>
        <p:nvSpPr>
          <p:cNvPr id="7" name="Slide Number Placeholder 6"/>
          <p:cNvSpPr>
            <a:spLocks noGrp="1"/>
          </p:cNvSpPr>
          <p:nvPr>
            <p:ph type="sldNum" sz="quarter" idx="11"/>
          </p:nvPr>
        </p:nvSpPr>
        <p:spPr/>
        <p:txBody>
          <a:bodyPr rtlCol="0"/>
          <a:lstStyle/>
          <a:p>
            <a:fld id="{0137339C-EE31-4006-ACAB-CDE10C95D44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06FA4-5D01-4CB4-BB7A-8452FF1CA78E}" type="datetimeFigureOut">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7339C-EE31-4006-ACAB-CDE10C95D4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7606FA4-5D01-4CB4-BB7A-8452FF1CA78E}" type="datetimeFigureOut">
              <a:rPr lang="en-US" smtClean="0"/>
              <a:t>3/12/2020</a:t>
            </a:fld>
            <a:endParaRPr lang="en-US"/>
          </a:p>
        </p:txBody>
      </p:sp>
      <p:sp>
        <p:nvSpPr>
          <p:cNvPr id="22" name="Slide Number Placeholder 21"/>
          <p:cNvSpPr>
            <a:spLocks noGrp="1"/>
          </p:cNvSpPr>
          <p:nvPr>
            <p:ph type="sldNum" sz="quarter" idx="15"/>
          </p:nvPr>
        </p:nvSpPr>
        <p:spPr/>
        <p:txBody>
          <a:bodyPr rtlCol="0"/>
          <a:lstStyle/>
          <a:p>
            <a:fld id="{0137339C-EE31-4006-ACAB-CDE10C95D44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7606FA4-5D01-4CB4-BB7A-8452FF1CA78E}" type="datetimeFigureOut">
              <a:rPr lang="en-US" smtClean="0"/>
              <a:t>3/12/2020</a:t>
            </a:fld>
            <a:endParaRPr lang="en-US"/>
          </a:p>
        </p:txBody>
      </p:sp>
      <p:sp>
        <p:nvSpPr>
          <p:cNvPr id="18" name="Slide Number Placeholder 17"/>
          <p:cNvSpPr>
            <a:spLocks noGrp="1"/>
          </p:cNvSpPr>
          <p:nvPr>
            <p:ph type="sldNum" sz="quarter" idx="11"/>
          </p:nvPr>
        </p:nvSpPr>
        <p:spPr/>
        <p:txBody>
          <a:bodyPr rtlCol="0"/>
          <a:lstStyle/>
          <a:p>
            <a:fld id="{0137339C-EE31-4006-ACAB-CDE10C95D44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7606FA4-5D01-4CB4-BB7A-8452FF1CA78E}" type="datetimeFigureOut">
              <a:rPr lang="en-US" smtClean="0"/>
              <a:t>3/12/2020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137339C-EE31-4006-ACAB-CDE10C95D44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Gradient descent</a:t>
            </a:r>
            <a:endParaRPr lang="en-US" dirty="0"/>
          </a:p>
        </p:txBody>
      </p:sp>
      <p:sp>
        <p:nvSpPr>
          <p:cNvPr id="3" name="Subtitle 2"/>
          <p:cNvSpPr>
            <a:spLocks noGrp="1"/>
          </p:cNvSpPr>
          <p:nvPr>
            <p:ph type="subTitle" idx="1"/>
          </p:nvPr>
        </p:nvSpPr>
        <p:spPr/>
        <p:txBody>
          <a:bodyPr/>
          <a:lstStyle/>
          <a:p>
            <a:r>
              <a:rPr lang="en-US" dirty="0" smtClean="0"/>
              <a:t>Stochastic gradient descent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Gradient descent </a:t>
            </a:r>
            <a:r>
              <a:rPr lang="en-US" dirty="0" err="1" smtClean="0"/>
              <a:t>vs</a:t>
            </a:r>
            <a:r>
              <a:rPr lang="en-US" dirty="0" smtClean="0"/>
              <a:t> stochastic GD</a:t>
            </a:r>
            <a:endParaRPr lang="en-US" dirty="0"/>
          </a:p>
        </p:txBody>
      </p:sp>
      <p:sp>
        <p:nvSpPr>
          <p:cNvPr id="3" name="Content Placeholder 2"/>
          <p:cNvSpPr>
            <a:spLocks noGrp="1"/>
          </p:cNvSpPr>
          <p:nvPr>
            <p:ph sz="quarter" idx="1"/>
          </p:nvPr>
        </p:nvSpPr>
        <p:spPr/>
        <p:txBody>
          <a:bodyPr/>
          <a:lstStyle/>
          <a:p>
            <a:r>
              <a:rPr lang="en-US" dirty="0" smtClean="0"/>
              <a:t>While in Gradient Descent (GD) the whole Training Set is considered before taking one Model Parameters Update Step, in Stochastic Gradient Descent (SGD) only one Data Point is considered for each Model Parameters Update Step, cycling over the Training Set.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amount of data for training neural networks</a:t>
            </a:r>
            <a:endParaRPr lang="en-US" dirty="0"/>
          </a:p>
        </p:txBody>
      </p:sp>
      <p:sp>
        <p:nvSpPr>
          <p:cNvPr id="3" name="Content Placeholder 2"/>
          <p:cNvSpPr>
            <a:spLocks noGrp="1"/>
          </p:cNvSpPr>
          <p:nvPr>
            <p:ph sz="quarter" idx="1"/>
          </p:nvPr>
        </p:nvSpPr>
        <p:spPr/>
        <p:txBody>
          <a:bodyPr/>
          <a:lstStyle/>
          <a:p>
            <a:pPr fontAlgn="base">
              <a:buNone/>
            </a:pPr>
            <a:r>
              <a:rPr lang="en-US" dirty="0" smtClean="0"/>
              <a:t>The amount of data required for machine learning depends on many factors, such as:</a:t>
            </a:r>
          </a:p>
          <a:p>
            <a:pPr fontAlgn="base"/>
            <a:r>
              <a:rPr lang="en-US" b="1" dirty="0" smtClean="0"/>
              <a:t>The complexity of the problem</a:t>
            </a:r>
            <a:r>
              <a:rPr lang="en-US" dirty="0" smtClean="0"/>
              <a:t>, nominally the unknown underlying function that best relates your input variables to the output variable.</a:t>
            </a:r>
          </a:p>
          <a:p>
            <a:pPr fontAlgn="base"/>
            <a:r>
              <a:rPr lang="en-US" b="1" dirty="0" smtClean="0"/>
              <a:t>The complexity of the learning algorithm</a:t>
            </a:r>
            <a:r>
              <a:rPr lang="en-US" dirty="0" smtClean="0"/>
              <a:t>, nominally the algorithm used to inductively learn the unknown underlying mapping function from specific examples</a:t>
            </a:r>
            <a:r>
              <a:rPr lang="en-US" dirty="0" smtClean="0"/>
              <a:t>.</a:t>
            </a:r>
          </a:p>
          <a:p>
            <a:pPr lvl="1" fontAlgn="base"/>
            <a:r>
              <a:rPr lang="en-US" dirty="0" smtClean="0"/>
              <a:t> it is common to perform studies on how algorithm performance scales with dataset size</a:t>
            </a:r>
          </a:p>
          <a:p>
            <a:pPr>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hidden layers </a:t>
            </a:r>
            <a:r>
              <a:rPr lang="en-US" dirty="0" smtClean="0"/>
              <a:t>required</a:t>
            </a:r>
            <a:endParaRPr lang="en-US" dirty="0"/>
          </a:p>
        </p:txBody>
      </p:sp>
      <p:sp>
        <p:nvSpPr>
          <p:cNvPr id="3" name="Content Placeholder 2"/>
          <p:cNvSpPr>
            <a:spLocks noGrp="1"/>
          </p:cNvSpPr>
          <p:nvPr>
            <p:ph sz="quarter" idx="1"/>
          </p:nvPr>
        </p:nvSpPr>
        <p:spPr>
          <a:xfrm>
            <a:off x="457200" y="1600200"/>
            <a:ext cx="8229600" cy="4873752"/>
          </a:xfrm>
        </p:spPr>
        <p:txBody>
          <a:bodyPr>
            <a:normAutofit fontScale="92500" lnSpcReduction="10000"/>
          </a:bodyPr>
          <a:lstStyle/>
          <a:p>
            <a:r>
              <a:rPr lang="en-US" dirty="0" smtClean="0"/>
              <a:t>Artificial neural networks have two main </a:t>
            </a:r>
            <a:r>
              <a:rPr lang="en-US" dirty="0" smtClean="0"/>
              <a:t>hyper-parameters </a:t>
            </a:r>
            <a:r>
              <a:rPr lang="en-US" dirty="0" smtClean="0"/>
              <a:t>that control the architecture or topology of the network: the number of layers and the number of nodes in each hidden </a:t>
            </a:r>
            <a:r>
              <a:rPr lang="en-US" dirty="0" smtClean="0"/>
              <a:t>layer</a:t>
            </a:r>
          </a:p>
          <a:p>
            <a:r>
              <a:rPr lang="en-US" dirty="0" smtClean="0"/>
              <a:t>A single-layer neural network can only be used to represent linearly separable </a:t>
            </a:r>
            <a:r>
              <a:rPr lang="en-US" dirty="0" smtClean="0"/>
              <a:t>functions</a:t>
            </a:r>
          </a:p>
          <a:p>
            <a:endParaRPr lang="en-US" dirty="0" smtClean="0"/>
          </a:p>
          <a:p>
            <a:r>
              <a:rPr lang="en-US" b="1" dirty="0" smtClean="0"/>
              <a:t>How Many Layers and Nodes to Use?</a:t>
            </a:r>
          </a:p>
          <a:p>
            <a:r>
              <a:rPr lang="en-US" i="1" dirty="0" smtClean="0"/>
              <a:t>Use </a:t>
            </a:r>
            <a:r>
              <a:rPr lang="en-US" i="1" dirty="0" smtClean="0"/>
              <a:t>systematic experimentation to discover what works best for your specific dataset</a:t>
            </a:r>
            <a:r>
              <a:rPr lang="en-US" i="1" dirty="0" smtClean="0"/>
              <a:t>.</a:t>
            </a:r>
          </a:p>
          <a:p>
            <a:r>
              <a:rPr lang="en-US" dirty="0" smtClean="0"/>
              <a:t>The </a:t>
            </a:r>
            <a:r>
              <a:rPr lang="en-US" dirty="0" smtClean="0"/>
              <a:t>intuition can come from experience with the domain, experience with modeling problems with neural networks, or some mixture of the two</a:t>
            </a:r>
            <a:r>
              <a:rPr lang="en-US" dirty="0" smtClean="0"/>
              <a:t>.</a:t>
            </a:r>
          </a:p>
          <a:p>
            <a:pPr lvl="1"/>
            <a:r>
              <a:rPr lang="en-US" dirty="0" smtClean="0"/>
              <a:t>intuitions are often invalidated via experiments.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lstStyle/>
          <a:p>
            <a:r>
              <a:rPr lang="en-US" dirty="0" smtClean="0"/>
              <a:t>when to stop training neural networks</a:t>
            </a:r>
            <a:endParaRPr lang="en-US" dirty="0"/>
          </a:p>
        </p:txBody>
      </p:sp>
      <p:sp>
        <p:nvSpPr>
          <p:cNvPr id="3" name="Content Placeholder 2"/>
          <p:cNvSpPr>
            <a:spLocks noGrp="1"/>
          </p:cNvSpPr>
          <p:nvPr>
            <p:ph sz="quarter" idx="1"/>
          </p:nvPr>
        </p:nvSpPr>
        <p:spPr>
          <a:xfrm>
            <a:off x="152400" y="1600200"/>
            <a:ext cx="8686800" cy="3048000"/>
          </a:xfrm>
        </p:spPr>
        <p:txBody>
          <a:bodyPr>
            <a:normAutofit fontScale="85000" lnSpcReduction="10000"/>
          </a:bodyPr>
          <a:lstStyle/>
          <a:p>
            <a:r>
              <a:rPr lang="en-US" dirty="0" smtClean="0"/>
              <a:t>Stop training when the validation error is the minimum</a:t>
            </a:r>
            <a:r>
              <a:rPr lang="en-US" dirty="0" smtClean="0"/>
              <a:t>.</a:t>
            </a:r>
          </a:p>
          <a:p>
            <a:pPr>
              <a:buNone/>
            </a:pPr>
            <a:endParaRPr lang="en-US" b="1" smtClean="0"/>
          </a:p>
          <a:p>
            <a:pPr>
              <a:buNone/>
            </a:pPr>
            <a:r>
              <a:rPr lang="en-US" b="1" smtClean="0"/>
              <a:t>What </a:t>
            </a:r>
            <a:r>
              <a:rPr lang="en-US" b="1" dirty="0" smtClean="0"/>
              <a:t>determines the number of epoch?</a:t>
            </a:r>
          </a:p>
          <a:p>
            <a:r>
              <a:rPr lang="en-US" dirty="0" smtClean="0"/>
              <a:t>If </a:t>
            </a:r>
            <a:r>
              <a:rPr lang="en-US" b="1" dirty="0" smtClean="0"/>
              <a:t>training and validation are both low</a:t>
            </a:r>
            <a:r>
              <a:rPr lang="en-US" dirty="0" smtClean="0"/>
              <a:t>, you are probably under fitting and you can probably increase the capacity of your network and train more or longer (increase the number of epochs).</a:t>
            </a:r>
          </a:p>
          <a:p>
            <a:r>
              <a:rPr lang="en-US" dirty="0" smtClean="0"/>
              <a:t>If there is an inflection point when </a:t>
            </a:r>
            <a:r>
              <a:rPr lang="en-US" b="1" dirty="0" smtClean="0"/>
              <a:t>training goes above the validation</a:t>
            </a:r>
            <a:r>
              <a:rPr lang="en-US" dirty="0" smtClean="0"/>
              <a:t>, you might be able to use </a:t>
            </a:r>
            <a:r>
              <a:rPr lang="en-US" b="1" dirty="0" smtClean="0"/>
              <a:t>early stopping</a:t>
            </a:r>
            <a:r>
              <a:rPr lang="en-US" dirty="0" smtClean="0"/>
              <a:t>(stop training)</a:t>
            </a:r>
            <a:r>
              <a:rPr lang="en-US" b="1" dirty="0" smtClean="0"/>
              <a:t>.</a:t>
            </a:r>
            <a:endParaRPr lang="en-US" dirty="0" smtClean="0"/>
          </a:p>
          <a:p>
            <a:endParaRPr lang="en-US" dirty="0"/>
          </a:p>
        </p:txBody>
      </p:sp>
      <p:pic>
        <p:nvPicPr>
          <p:cNvPr id="5123" name="Picture 3"/>
          <p:cNvPicPr>
            <a:picLocks noChangeAspect="1" noChangeArrowheads="1"/>
          </p:cNvPicPr>
          <p:nvPr/>
        </p:nvPicPr>
        <p:blipFill>
          <a:blip r:embed="rId2"/>
          <a:srcRect/>
          <a:stretch>
            <a:fillRect/>
          </a:stretch>
        </p:blipFill>
        <p:spPr bwMode="auto">
          <a:xfrm>
            <a:off x="5181599" y="4551586"/>
            <a:ext cx="3006255" cy="215401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Gradient descent is a first-order iterative optimization algorithm for finding a local minimum of a differentiable </a:t>
            </a:r>
            <a:r>
              <a:rPr lang="en-US" dirty="0" smtClean="0"/>
              <a:t>function</a:t>
            </a:r>
          </a:p>
          <a:p>
            <a:pPr fontAlgn="base"/>
            <a:r>
              <a:rPr lang="en-US" dirty="0" smtClean="0"/>
              <a:t>Gradient descent is an optimization algorithm used to find the values of parameters (coefficients) of a function (f) that minimizes a cost function (cost).</a:t>
            </a:r>
          </a:p>
          <a:p>
            <a:pPr fontAlgn="base"/>
            <a:r>
              <a:rPr lang="en-US" dirty="0" smtClean="0"/>
              <a:t>Gradient descent is best used when the parameters cannot be calculated analytically (e.g. using linear algebra) and must be searched for by an optimization algorithm.</a:t>
            </a:r>
          </a:p>
          <a:p>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gradient descent</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smtClean="0"/>
              <a:t>Batch Gradient Descent </a:t>
            </a:r>
            <a:r>
              <a:rPr lang="en-US" dirty="0" smtClean="0"/>
              <a:t>is when we sum up over all examples on each iteration when </a:t>
            </a:r>
            <a:r>
              <a:rPr lang="en-US" dirty="0" smtClean="0"/>
              <a:t>performing </a:t>
            </a:r>
            <a:r>
              <a:rPr lang="en-US" dirty="0" smtClean="0"/>
              <a:t>the updates to the </a:t>
            </a:r>
            <a:r>
              <a:rPr lang="en-US" dirty="0" smtClean="0"/>
              <a:t>parameters</a:t>
            </a:r>
          </a:p>
          <a:p>
            <a:r>
              <a:rPr lang="en-US" dirty="0" smtClean="0"/>
              <a:t>The main advantages:</a:t>
            </a:r>
          </a:p>
          <a:p>
            <a:r>
              <a:rPr lang="en-US" dirty="0" smtClean="0"/>
              <a:t>We can use fixed learning rate during training without worrying about learning rate decay.</a:t>
            </a:r>
          </a:p>
          <a:p>
            <a:r>
              <a:rPr lang="en-US" dirty="0" smtClean="0"/>
              <a:t>It has straight trajectory towards the minimum and it is guaranteed to converge in theory to the global minimum if the loss function is convex and to a local minimum if the loss function is not convex.</a:t>
            </a:r>
          </a:p>
          <a:p>
            <a:r>
              <a:rPr lang="en-US" dirty="0" smtClean="0"/>
              <a:t>It has unbiased estimate of gradients. The more the examples, the lower the standard error.</a:t>
            </a:r>
          </a:p>
          <a:p>
            <a:r>
              <a:rPr lang="en-US" dirty="0" smtClean="0"/>
              <a:t>The main disadvantages:</a:t>
            </a:r>
          </a:p>
          <a:p>
            <a:r>
              <a:rPr lang="en-US" dirty="0" smtClean="0"/>
              <a:t>Even though we can use </a:t>
            </a:r>
            <a:r>
              <a:rPr lang="en-US" dirty="0" err="1" smtClean="0"/>
              <a:t>vectorized</a:t>
            </a:r>
            <a:r>
              <a:rPr lang="en-US" dirty="0" smtClean="0"/>
              <a:t> implementation, it may still be slow to go over all examples especially when we have large datasets.</a:t>
            </a:r>
          </a:p>
          <a:p>
            <a:r>
              <a:rPr lang="en-US" dirty="0" smtClean="0"/>
              <a:t>Each step of learning happens after going over all examples where some examples may be redundant and don’t contribute much to the </a:t>
            </a:r>
            <a:r>
              <a:rPr lang="en-US" dirty="0" smtClean="0"/>
              <a:t>update</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Mini-batch Gradient </a:t>
            </a:r>
            <a:r>
              <a:rPr lang="en-US" b="1" dirty="0" smtClean="0"/>
              <a:t>Descent</a:t>
            </a:r>
            <a:endParaRPr lang="en-US" dirty="0"/>
          </a:p>
        </p:txBody>
      </p:sp>
      <p:sp>
        <p:nvSpPr>
          <p:cNvPr id="3" name="Content Placeholder 2"/>
          <p:cNvSpPr>
            <a:spLocks noGrp="1"/>
          </p:cNvSpPr>
          <p:nvPr>
            <p:ph sz="quarter" idx="1"/>
          </p:nvPr>
        </p:nvSpPr>
        <p:spPr>
          <a:xfrm>
            <a:off x="152400" y="914400"/>
            <a:ext cx="8534400" cy="5559552"/>
          </a:xfrm>
        </p:spPr>
        <p:txBody>
          <a:bodyPr>
            <a:normAutofit fontScale="77500" lnSpcReduction="20000"/>
          </a:bodyPr>
          <a:lstStyle/>
          <a:p>
            <a:r>
              <a:rPr lang="en-US" dirty="0" smtClean="0"/>
              <a:t>Instead </a:t>
            </a:r>
            <a:r>
              <a:rPr lang="en-US" dirty="0" smtClean="0"/>
              <a:t>of going over all examples, Mini-batch Gradient Descent sums up over lower number of examples based </a:t>
            </a:r>
            <a:r>
              <a:rPr lang="en-US" dirty="0" smtClean="0"/>
              <a:t>o</a:t>
            </a:r>
            <a:r>
              <a:rPr lang="en-US" dirty="0" smtClean="0"/>
              <a:t>n the batch </a:t>
            </a:r>
            <a:r>
              <a:rPr lang="en-US" dirty="0" smtClean="0"/>
              <a:t>size</a:t>
            </a:r>
          </a:p>
          <a:p>
            <a:r>
              <a:rPr lang="en-US" dirty="0" smtClean="0"/>
              <a:t>The main advantages:</a:t>
            </a:r>
          </a:p>
          <a:p>
            <a:r>
              <a:rPr lang="en-US" dirty="0" smtClean="0"/>
              <a:t>Faster than Batch version because it goes through a lot less examples than Batch (all examples).</a:t>
            </a:r>
          </a:p>
          <a:p>
            <a:r>
              <a:rPr lang="en-US" dirty="0" smtClean="0"/>
              <a:t>Randomly selecting examples will help avoid redundant examples or examples that are very similar that don’t contribute much to the learning.</a:t>
            </a:r>
          </a:p>
          <a:p>
            <a:r>
              <a:rPr lang="en-US" dirty="0" smtClean="0"/>
              <a:t>With batch size &lt; size of training set, it adds noise to the learning process that helps improving generalization error.</a:t>
            </a:r>
          </a:p>
          <a:p>
            <a:r>
              <a:rPr lang="en-US" dirty="0" smtClean="0"/>
              <a:t>Even though with more examples the estimate would have lower standard error, the return is less than linear compared to the computational burden we incur.</a:t>
            </a:r>
          </a:p>
          <a:p>
            <a:r>
              <a:rPr lang="en-US" dirty="0" smtClean="0"/>
              <a:t>The main disadvantages:</a:t>
            </a:r>
          </a:p>
          <a:p>
            <a:r>
              <a:rPr lang="en-US" dirty="0" smtClean="0"/>
              <a:t>It won’t converge. On each iteration, the learning step may go back and forth due to the noise. Therefore, it wanders around the minimum region but never converges.</a:t>
            </a:r>
          </a:p>
          <a:p>
            <a:r>
              <a:rPr lang="en-US" dirty="0" smtClean="0"/>
              <a:t>Due to the noise, the learning steps have more oscillations (see figure 4) and requires adding learning-decay to decrease the learning rate as we become closer to the minimum</a:t>
            </a:r>
            <a:r>
              <a:rPr lang="en-US" dirty="0" smtClean="0"/>
              <a: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dirty="0" smtClean="0"/>
              <a:t>batch </a:t>
            </a:r>
            <a:r>
              <a:rPr lang="en-US" dirty="0" smtClean="0"/>
              <a:t>versus mini-batch loss function</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942975" y="2927350"/>
            <a:ext cx="6496050" cy="22193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295400" y="2362200"/>
            <a:ext cx="6646157" cy="23701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p:sp>
        <p:nvSpPr>
          <p:cNvPr id="3" name="Content Placeholder 2"/>
          <p:cNvSpPr>
            <a:spLocks noGrp="1"/>
          </p:cNvSpPr>
          <p:nvPr>
            <p:ph sz="quarter" idx="1"/>
          </p:nvPr>
        </p:nvSpPr>
        <p:spPr>
          <a:xfrm>
            <a:off x="457200" y="1600200"/>
            <a:ext cx="8001000" cy="4873752"/>
          </a:xfrm>
        </p:spPr>
        <p:txBody>
          <a:bodyPr>
            <a:normAutofit fontScale="62500" lnSpcReduction="20000"/>
          </a:bodyPr>
          <a:lstStyle/>
          <a:p>
            <a:pPr fontAlgn="base"/>
            <a:r>
              <a:rPr lang="en-US" dirty="0" smtClean="0"/>
              <a:t>Gradient descent can be slow to run on very large datasets.</a:t>
            </a:r>
          </a:p>
          <a:p>
            <a:pPr fontAlgn="base"/>
            <a:r>
              <a:rPr lang="en-US" dirty="0" smtClean="0"/>
              <a:t>Because one iteration of the gradient descent algorithm requires a prediction for each instance in the training dataset, it can take a long time when you have many millions of instances.</a:t>
            </a:r>
          </a:p>
          <a:p>
            <a:pPr fontAlgn="base"/>
            <a:r>
              <a:rPr lang="en-US" dirty="0" smtClean="0"/>
              <a:t>In situations when you have large amounts of data, you can use a variation of gradient descent called stochastic gradient descent.</a:t>
            </a:r>
          </a:p>
          <a:p>
            <a:pPr fontAlgn="base"/>
            <a:r>
              <a:rPr lang="en-US" dirty="0" smtClean="0"/>
              <a:t>In this variation, the gradient descent procedure described above is run but the update to the coefficients is performed for each training instance, rather than at the end of the batch of instances.</a:t>
            </a:r>
          </a:p>
          <a:p>
            <a:pPr fontAlgn="base"/>
            <a:r>
              <a:rPr lang="en-US" dirty="0" smtClean="0"/>
              <a:t>The first step of the procedure requires that the order of the training dataset is randomized. </a:t>
            </a:r>
            <a:endParaRPr lang="en-US" dirty="0" smtClean="0"/>
          </a:p>
          <a:p>
            <a:pPr fontAlgn="base"/>
            <a:r>
              <a:rPr lang="en-US" dirty="0" smtClean="0"/>
              <a:t>This </a:t>
            </a:r>
            <a:r>
              <a:rPr lang="en-US" dirty="0" smtClean="0"/>
              <a:t>is to mix up the order that updates are made to the coefficients. Because the coefficients are updated after every training instance, the updates will be noisy jumping all over the place, and so will the corresponding cost function. </a:t>
            </a:r>
            <a:endParaRPr lang="en-US" dirty="0" smtClean="0"/>
          </a:p>
          <a:p>
            <a:pPr fontAlgn="base"/>
            <a:r>
              <a:rPr lang="en-US" dirty="0" smtClean="0"/>
              <a:t>By </a:t>
            </a:r>
            <a:r>
              <a:rPr lang="en-US" dirty="0" smtClean="0"/>
              <a:t>mixing up the order for the updates to the coefficients, it harnesses this random walk and avoids it getting distracted or stuck.</a:t>
            </a:r>
          </a:p>
          <a:p>
            <a:pPr fontAlgn="base"/>
            <a:r>
              <a:rPr lang="en-US" dirty="0" smtClean="0"/>
              <a:t>The update procedure for the coefficients is the same </a:t>
            </a:r>
            <a:r>
              <a:rPr lang="en-US" dirty="0" smtClean="0"/>
              <a:t>as gradient descent, </a:t>
            </a:r>
            <a:r>
              <a:rPr lang="en-US" dirty="0" smtClean="0"/>
              <a:t>except the cost is not summed over all training patterns, but instead calculated for one training pattern.</a:t>
            </a:r>
          </a:p>
          <a:p>
            <a:pPr fontAlgn="base"/>
            <a:r>
              <a:rPr lang="en-US" dirty="0" smtClean="0"/>
              <a:t>The learning can be much faster with stochastic gradient descent for very large training datasets and often you only need a small number of passes through the dataset to reach a good or good enough set of </a:t>
            </a:r>
            <a:r>
              <a:rPr lang="en-US" dirty="0" smtClean="0"/>
              <a:t>coefficients.</a:t>
            </a: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Local minima</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152400" y="609600"/>
            <a:ext cx="4736704" cy="270668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53001" y="609600"/>
            <a:ext cx="3962400" cy="2714625"/>
          </a:xfrm>
          <a:prstGeom prst="rect">
            <a:avLst/>
          </a:prstGeom>
          <a:noFill/>
          <a:ln w="9525">
            <a:noFill/>
            <a:miter lim="800000"/>
            <a:headEnd/>
            <a:tailEnd/>
          </a:ln>
          <a:effectLst/>
        </p:spPr>
      </p:pic>
      <p:sp>
        <p:nvSpPr>
          <p:cNvPr id="6" name="Rectangle 5"/>
          <p:cNvSpPr/>
          <p:nvPr/>
        </p:nvSpPr>
        <p:spPr>
          <a:xfrm>
            <a:off x="5715000" y="3810000"/>
            <a:ext cx="3276600" cy="2031325"/>
          </a:xfrm>
          <a:prstGeom prst="rect">
            <a:avLst/>
          </a:prstGeom>
        </p:spPr>
        <p:txBody>
          <a:bodyPr wrap="square">
            <a:spAutoFit/>
          </a:bodyPr>
          <a:lstStyle/>
          <a:p>
            <a:r>
              <a:rPr lang="en-US" dirty="0" smtClean="0"/>
              <a:t>Gradient descent. An illustration of how gradient descent algorithm uses the first derivative of the loss function to follow downhill it’s minimum.</a:t>
            </a:r>
            <a:r>
              <a:rPr lang="en-US" dirty="0"/>
              <a:t/>
            </a:r>
            <a:br>
              <a:rPr lang="en-US" dirty="0"/>
            </a:br>
            <a:endParaRPr lang="en-US" dirty="0"/>
          </a:p>
        </p:txBody>
      </p:sp>
      <p:cxnSp>
        <p:nvCxnSpPr>
          <p:cNvPr id="8" name="Straight Arrow Connector 7"/>
          <p:cNvCxnSpPr/>
          <p:nvPr/>
        </p:nvCxnSpPr>
        <p:spPr>
          <a:xfrm rot="5400000" flipH="1" flipV="1">
            <a:off x="6971506" y="3543300"/>
            <a:ext cx="685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052" name="Picture 4"/>
          <p:cNvPicPr>
            <a:picLocks noChangeAspect="1" noChangeArrowheads="1"/>
          </p:cNvPicPr>
          <p:nvPr/>
        </p:nvPicPr>
        <p:blipFill>
          <a:blip r:embed="rId4"/>
          <a:srcRect/>
          <a:stretch>
            <a:fillRect/>
          </a:stretch>
        </p:blipFill>
        <p:spPr bwMode="auto">
          <a:xfrm>
            <a:off x="0" y="3429000"/>
            <a:ext cx="5714999" cy="2733675"/>
          </a:xfrm>
          <a:prstGeom prst="rect">
            <a:avLst/>
          </a:prstGeom>
          <a:noFill/>
          <a:ln w="9525">
            <a:noFill/>
            <a:miter lim="800000"/>
            <a:headEnd/>
            <a:tailEnd/>
          </a:ln>
          <a:effectLst/>
        </p:spPr>
      </p:pic>
      <p:sp>
        <p:nvSpPr>
          <p:cNvPr id="13" name="Rectangle 12"/>
          <p:cNvSpPr/>
          <p:nvPr/>
        </p:nvSpPr>
        <p:spPr>
          <a:xfrm>
            <a:off x="152400" y="6096000"/>
            <a:ext cx="5334000" cy="646331"/>
          </a:xfrm>
          <a:prstGeom prst="rect">
            <a:avLst/>
          </a:prstGeom>
        </p:spPr>
        <p:txBody>
          <a:bodyPr wrap="square">
            <a:spAutoFit/>
          </a:bodyPr>
          <a:lstStyle/>
          <a:p>
            <a:r>
              <a:rPr lang="en-US" dirty="0"/>
              <a:t>Gradient descent variants’ trajectory towards minimum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11162"/>
          </a:xfrm>
        </p:spPr>
        <p:txBody>
          <a:bodyPr>
            <a:normAutofit fontScale="90000"/>
          </a:bodyPr>
          <a:lstStyle/>
          <a:p>
            <a:r>
              <a:rPr lang="en-US" dirty="0" smtClean="0"/>
              <a:t>Gradient descent with momentum</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304800" y="653068"/>
            <a:ext cx="7467600" cy="1632932"/>
          </a:xfrm>
          <a:prstGeom prst="rect">
            <a:avLst/>
          </a:prstGeom>
          <a:noFill/>
          <a:ln w="9525">
            <a:noFill/>
            <a:miter lim="800000"/>
            <a:headEnd/>
            <a:tailEnd/>
          </a:ln>
          <a:effectLst/>
        </p:spPr>
      </p:pic>
      <p:sp>
        <p:nvSpPr>
          <p:cNvPr id="5" name="Rectangle 4"/>
          <p:cNvSpPr/>
          <p:nvPr/>
        </p:nvSpPr>
        <p:spPr>
          <a:xfrm>
            <a:off x="838200" y="2362200"/>
            <a:ext cx="6400800" cy="369332"/>
          </a:xfrm>
          <a:prstGeom prst="rect">
            <a:avLst/>
          </a:prstGeom>
        </p:spPr>
        <p:txBody>
          <a:bodyPr wrap="square">
            <a:spAutoFit/>
          </a:bodyPr>
          <a:lstStyle/>
          <a:p>
            <a:r>
              <a:rPr lang="en-US" dirty="0"/>
              <a:t> SGD without momentum, right— SGD </a:t>
            </a:r>
            <a:r>
              <a:rPr lang="en-US" dirty="0" smtClean="0"/>
              <a:t>with momentum</a:t>
            </a:r>
            <a:endParaRPr lang="en-US" dirty="0"/>
          </a:p>
        </p:txBody>
      </p:sp>
      <p:sp>
        <p:nvSpPr>
          <p:cNvPr id="6" name="Rectangle 5"/>
          <p:cNvSpPr/>
          <p:nvPr/>
        </p:nvSpPr>
        <p:spPr>
          <a:xfrm>
            <a:off x="304800" y="2819400"/>
            <a:ext cx="8229600" cy="923330"/>
          </a:xfrm>
          <a:prstGeom prst="rect">
            <a:avLst/>
          </a:prstGeom>
        </p:spPr>
        <p:txBody>
          <a:bodyPr wrap="square">
            <a:spAutoFit/>
          </a:bodyPr>
          <a:lstStyle/>
          <a:p>
            <a:pPr>
              <a:buFont typeface="Wingdings" pitchFamily="2" charset="2"/>
              <a:buChar char="q"/>
            </a:pPr>
            <a:r>
              <a:rPr lang="en-US" dirty="0" smtClean="0"/>
              <a:t> Techniques </a:t>
            </a:r>
            <a:r>
              <a:rPr lang="en-US" dirty="0"/>
              <a:t>designed to speed up convergence of first order optimization methods</a:t>
            </a:r>
            <a:r>
              <a:rPr lang="en-US" dirty="0" smtClean="0"/>
              <a:t> </a:t>
            </a:r>
          </a:p>
          <a:p>
            <a:pPr>
              <a:buFont typeface="Wingdings" pitchFamily="2" charset="2"/>
              <a:buChar char="q"/>
            </a:pPr>
            <a:r>
              <a:rPr lang="en-US" dirty="0" smtClean="0"/>
              <a:t>Momentum </a:t>
            </a:r>
            <a:r>
              <a:rPr lang="en-US" dirty="0"/>
              <a:t>helps accelerate gradients in the right direction</a:t>
            </a:r>
          </a:p>
        </p:txBody>
      </p:sp>
      <p:sp>
        <p:nvSpPr>
          <p:cNvPr id="7" name="Rectangle 6"/>
          <p:cNvSpPr/>
          <p:nvPr/>
        </p:nvSpPr>
        <p:spPr>
          <a:xfrm>
            <a:off x="152400" y="3967877"/>
            <a:ext cx="8991600" cy="2831544"/>
          </a:xfrm>
          <a:prstGeom prst="rect">
            <a:avLst/>
          </a:prstGeom>
        </p:spPr>
        <p:txBody>
          <a:bodyPr wrap="square">
            <a:spAutoFit/>
          </a:bodyPr>
          <a:lstStyle/>
          <a:p>
            <a:pPr fontAlgn="base"/>
            <a:r>
              <a:rPr lang="en-US" dirty="0"/>
              <a:t>During </a:t>
            </a:r>
            <a:r>
              <a:rPr lang="en-US" b="1" dirty="0"/>
              <a:t>backward propagation</a:t>
            </a:r>
            <a:r>
              <a:rPr lang="en-US" dirty="0"/>
              <a:t>, we use </a:t>
            </a:r>
            <a:r>
              <a:rPr lang="en-US" dirty="0" err="1"/>
              <a:t>dW</a:t>
            </a:r>
            <a:r>
              <a:rPr lang="en-US" dirty="0"/>
              <a:t> </a:t>
            </a:r>
            <a:r>
              <a:rPr lang="en-US" dirty="0" smtClean="0"/>
              <a:t>update </a:t>
            </a:r>
            <a:r>
              <a:rPr lang="en-US" dirty="0"/>
              <a:t>our parameters </a:t>
            </a:r>
            <a:r>
              <a:rPr lang="en-US" dirty="0" smtClean="0"/>
              <a:t>W:</a:t>
            </a:r>
            <a:endParaRPr lang="en-US" dirty="0"/>
          </a:p>
          <a:p>
            <a:pPr fontAlgn="base"/>
            <a:r>
              <a:rPr lang="en-US" dirty="0" smtClean="0"/>
              <a:t>		W </a:t>
            </a:r>
            <a:r>
              <a:rPr lang="en-US" dirty="0"/>
              <a:t>= W – learning rate * </a:t>
            </a:r>
            <a:r>
              <a:rPr lang="en-US" dirty="0" err="1"/>
              <a:t>dW</a:t>
            </a:r>
            <a:endParaRPr lang="en-US" dirty="0"/>
          </a:p>
          <a:p>
            <a:pPr fontAlgn="base"/>
            <a:r>
              <a:rPr lang="en-US" dirty="0" smtClean="0"/>
              <a:t>In </a:t>
            </a:r>
            <a:r>
              <a:rPr lang="en-US" b="1" dirty="0"/>
              <a:t>momentum</a:t>
            </a:r>
            <a:r>
              <a:rPr lang="en-US" dirty="0"/>
              <a:t>, instead of using </a:t>
            </a:r>
            <a:r>
              <a:rPr lang="en-US" dirty="0" err="1"/>
              <a:t>dW</a:t>
            </a:r>
            <a:r>
              <a:rPr lang="en-US" dirty="0"/>
              <a:t> </a:t>
            </a:r>
            <a:r>
              <a:rPr lang="en-US" dirty="0" smtClean="0"/>
              <a:t>independently </a:t>
            </a:r>
            <a:r>
              <a:rPr lang="en-US" dirty="0"/>
              <a:t>for each epoch, we take the exponentially </a:t>
            </a:r>
            <a:r>
              <a:rPr lang="en-US" b="1" dirty="0"/>
              <a:t>weighted averages </a:t>
            </a:r>
            <a:r>
              <a:rPr lang="en-US" dirty="0"/>
              <a:t>of </a:t>
            </a:r>
            <a:r>
              <a:rPr lang="en-US" dirty="0" err="1"/>
              <a:t>dW</a:t>
            </a:r>
            <a:r>
              <a:rPr lang="en-US" dirty="0"/>
              <a:t> </a:t>
            </a:r>
          </a:p>
          <a:p>
            <a:pPr fontAlgn="base"/>
            <a:r>
              <a:rPr lang="en-US" dirty="0" smtClean="0"/>
              <a:t>		</a:t>
            </a:r>
            <a:r>
              <a:rPr lang="en-US" dirty="0" err="1" smtClean="0"/>
              <a:t>V</a:t>
            </a:r>
            <a:r>
              <a:rPr lang="en-US" baseline="-25000" dirty="0" err="1" smtClean="0"/>
              <a:t>dW</a:t>
            </a:r>
            <a:r>
              <a:rPr lang="en-US" dirty="0"/>
              <a:t> = β x </a:t>
            </a:r>
            <a:r>
              <a:rPr lang="en-US" dirty="0" err="1"/>
              <a:t>V</a:t>
            </a:r>
            <a:r>
              <a:rPr lang="en-US" baseline="-25000" dirty="0" err="1"/>
              <a:t>dW</a:t>
            </a:r>
            <a:r>
              <a:rPr lang="en-US" dirty="0"/>
              <a:t> + (1 – β) x </a:t>
            </a:r>
            <a:r>
              <a:rPr lang="en-US" dirty="0" err="1"/>
              <a:t>dW</a:t>
            </a:r>
            <a:endParaRPr lang="en-US" dirty="0"/>
          </a:p>
          <a:p>
            <a:pPr fontAlgn="base"/>
            <a:r>
              <a:rPr lang="en-US" sz="1600" dirty="0" smtClean="0"/>
              <a:t>Where </a:t>
            </a:r>
            <a:r>
              <a:rPr lang="en-US" sz="1600" dirty="0"/>
              <a:t>beta ‘β’ is another </a:t>
            </a:r>
            <a:r>
              <a:rPr lang="en-US" sz="1600" dirty="0" smtClean="0"/>
              <a:t>hyper-parameter </a:t>
            </a:r>
            <a:r>
              <a:rPr lang="en-US" sz="1600" dirty="0"/>
              <a:t>called momentum and ranges from 0 to 1. </a:t>
            </a:r>
          </a:p>
          <a:p>
            <a:pPr fontAlgn="base"/>
            <a:endParaRPr lang="en-US" dirty="0" smtClean="0"/>
          </a:p>
          <a:p>
            <a:pPr fontAlgn="base"/>
            <a:r>
              <a:rPr lang="en-US" dirty="0" smtClean="0"/>
              <a:t>After </a:t>
            </a:r>
            <a:r>
              <a:rPr lang="en-US" dirty="0"/>
              <a:t>calculating </a:t>
            </a:r>
            <a:r>
              <a:rPr lang="en-US" b="1" dirty="0"/>
              <a:t>exponentially weighted averages</a:t>
            </a:r>
            <a:r>
              <a:rPr lang="en-US" dirty="0"/>
              <a:t>, we will update our parameters.</a:t>
            </a:r>
          </a:p>
          <a:p>
            <a:pPr fontAlgn="base"/>
            <a:r>
              <a:rPr lang="en-US" dirty="0" smtClean="0"/>
              <a:t>		W </a:t>
            </a:r>
            <a:r>
              <a:rPr lang="en-US" dirty="0"/>
              <a:t>= W – learning rate *</a:t>
            </a:r>
            <a:r>
              <a:rPr lang="en-US" dirty="0" err="1"/>
              <a:t>V</a:t>
            </a:r>
            <a:r>
              <a:rPr lang="en-US" baseline="-25000" dirty="0" err="1"/>
              <a:t>dW</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109</TotalTime>
  <Words>751</Words>
  <Application>Microsoft Office PowerPoint</Application>
  <PresentationFormat>On-screen Show (4:3)</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Gradient descent</vt:lpstr>
      <vt:lpstr>Definition</vt:lpstr>
      <vt:lpstr>Batch gradient descent</vt:lpstr>
      <vt:lpstr>Mini-batch Gradient Descent</vt:lpstr>
      <vt:lpstr>batch versus mini-batch loss function</vt:lpstr>
      <vt:lpstr>Slide 6</vt:lpstr>
      <vt:lpstr>stochastic gradient descent</vt:lpstr>
      <vt:lpstr>Local minima</vt:lpstr>
      <vt:lpstr>Gradient descent with momentum</vt:lpstr>
      <vt:lpstr>Gradient descent vs stochastic GD</vt:lpstr>
      <vt:lpstr>amount of data for training neural networks</vt:lpstr>
      <vt:lpstr>number of hidden layers required</vt:lpstr>
      <vt:lpstr>when to stop training neural networks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User</dc:creator>
  <cp:lastModifiedBy>User</cp:lastModifiedBy>
  <cp:revision>8</cp:revision>
  <dcterms:created xsi:type="dcterms:W3CDTF">2020-03-12T00:03:01Z</dcterms:created>
  <dcterms:modified xsi:type="dcterms:W3CDTF">2020-03-12T01:52:39Z</dcterms:modified>
</cp:coreProperties>
</file>