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1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58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0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078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8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4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6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32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8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9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4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64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6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046B-1310-44E2-BA4F-0FF1AE308DA2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F2989F-9B02-4E7A-950B-36A6034BF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4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Expectation </a:t>
            </a:r>
            <a:r>
              <a:rPr lang="en-IN" dirty="0" smtClean="0"/>
              <a:t>Maximization </a:t>
            </a:r>
            <a:r>
              <a:rPr lang="en-IN" dirty="0"/>
              <a:t>Algorithm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Bhuvaneshwari</a:t>
            </a:r>
            <a:r>
              <a:rPr lang="en-IN" dirty="0" smtClean="0"/>
              <a:t> </a:t>
            </a:r>
            <a:r>
              <a:rPr lang="en-IN" dirty="0" err="1" smtClean="0"/>
              <a:t>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67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M-step - </a:t>
            </a:r>
            <a:r>
              <a:rPr lang="en-IN" dirty="0"/>
              <a:t>Expectation maximization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48589"/>
            <a:ext cx="8596668" cy="5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2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71" y="217714"/>
            <a:ext cx="8596668" cy="866503"/>
          </a:xfrm>
        </p:spPr>
        <p:txBody>
          <a:bodyPr/>
          <a:lstStyle/>
          <a:p>
            <a:r>
              <a:rPr lang="en-IN" dirty="0" smtClean="0"/>
              <a:t>Both the steps together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90" y="1314937"/>
            <a:ext cx="8202849" cy="53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7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Mixture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531" y="2207547"/>
            <a:ext cx="7602583" cy="37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 with Gaussian mixture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14" y="2338252"/>
            <a:ext cx="7991217" cy="326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791" y="1895339"/>
            <a:ext cx="3655998" cy="142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6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Usage of EM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10386907" cy="3880773"/>
          </a:xfrm>
        </p:spPr>
        <p:txBody>
          <a:bodyPr/>
          <a:lstStyle/>
          <a:p>
            <a:pPr fontAlgn="base"/>
            <a:r>
              <a:rPr lang="en-US" dirty="0"/>
              <a:t>It can be used to fill the missing data in a sample.</a:t>
            </a:r>
          </a:p>
          <a:p>
            <a:pPr fontAlgn="base"/>
            <a:r>
              <a:rPr lang="en-US" dirty="0"/>
              <a:t>It can be used as the basis of unsupervised learning of clusters.</a:t>
            </a:r>
          </a:p>
          <a:p>
            <a:pPr fontAlgn="base"/>
            <a:r>
              <a:rPr lang="en-US" dirty="0"/>
              <a:t>It can be used for the purpose of estimating the parameters of Hidden Markov Model (HMM).</a:t>
            </a:r>
          </a:p>
          <a:p>
            <a:pPr fontAlgn="base"/>
            <a:r>
              <a:rPr lang="en-US" dirty="0"/>
              <a:t>It can be used for discovering the values of latent variables.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41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EM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always guaranteed that likelihood will increase with each iteration.</a:t>
            </a:r>
          </a:p>
          <a:p>
            <a:pPr fontAlgn="base"/>
            <a:r>
              <a:rPr lang="en-US" dirty="0"/>
              <a:t>The E-step and M-step are often pretty easy for many problems in terms of implementation.</a:t>
            </a:r>
          </a:p>
          <a:p>
            <a:pPr fontAlgn="base"/>
            <a:r>
              <a:rPr lang="en-US" dirty="0"/>
              <a:t>Solutions to the M-steps often exist in the closed 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91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EM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has slow convergence.</a:t>
            </a:r>
          </a:p>
          <a:p>
            <a:pPr fontAlgn="base"/>
            <a:r>
              <a:rPr lang="en-US" dirty="0"/>
              <a:t>It makes convergence to the local optima only.</a:t>
            </a:r>
          </a:p>
          <a:p>
            <a:pPr fontAlgn="base"/>
            <a:r>
              <a:rPr lang="en-US" dirty="0"/>
              <a:t>It requires both the probabilities, forward and backward (numerical optimization requires only forward probability).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28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4069"/>
          </a:xfrm>
        </p:spPr>
        <p:txBody>
          <a:bodyPr/>
          <a:lstStyle/>
          <a:p>
            <a:r>
              <a:rPr lang="en-IN" dirty="0" smtClean="0"/>
              <a:t>Two steps in EM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3137"/>
            <a:ext cx="9746826" cy="3880773"/>
          </a:xfrm>
        </p:spPr>
        <p:txBody>
          <a:bodyPr/>
          <a:lstStyle/>
          <a:p>
            <a:r>
              <a:rPr lang="en-IN" dirty="0"/>
              <a:t>The expectation </a:t>
            </a:r>
            <a:r>
              <a:rPr lang="en-IN" dirty="0" smtClean="0"/>
              <a:t>maximization algorithm </a:t>
            </a:r>
            <a:r>
              <a:rPr lang="en-IN" dirty="0"/>
              <a:t>enables parameter </a:t>
            </a:r>
            <a:r>
              <a:rPr lang="en-IN" dirty="0" smtClean="0"/>
              <a:t>estimation in </a:t>
            </a:r>
            <a:r>
              <a:rPr lang="en-IN" dirty="0"/>
              <a:t>probabilistic models with </a:t>
            </a:r>
            <a:r>
              <a:rPr lang="en-IN" b="1" dirty="0"/>
              <a:t>incomplete data</a:t>
            </a:r>
            <a:endParaRPr lang="en-US" b="1" dirty="0" smtClean="0"/>
          </a:p>
          <a:p>
            <a:pPr fontAlgn="base"/>
            <a:r>
              <a:rPr lang="en-US" dirty="0" smtClean="0"/>
              <a:t>Given </a:t>
            </a:r>
            <a:r>
              <a:rPr lang="en-US" dirty="0"/>
              <a:t>a set of incomplete data, consider a set of starting parameters.</a:t>
            </a:r>
          </a:p>
          <a:p>
            <a:pPr fontAlgn="base"/>
            <a:r>
              <a:rPr lang="en-US" b="1" dirty="0"/>
              <a:t>Expectation step (E – step):</a:t>
            </a:r>
            <a:r>
              <a:rPr lang="en-US" dirty="0"/>
              <a:t> Using the observed available data of the dataset, estimate (guess) the values of the missing data.</a:t>
            </a:r>
          </a:p>
          <a:p>
            <a:pPr fontAlgn="base"/>
            <a:r>
              <a:rPr lang="en-US" b="1" dirty="0"/>
              <a:t>Maximization step (M – step):</a:t>
            </a:r>
            <a:r>
              <a:rPr lang="en-US" dirty="0"/>
              <a:t> Complete data generated after the expectation (E) step is used in order to update the parameters.</a:t>
            </a:r>
          </a:p>
          <a:p>
            <a:pPr fontAlgn="base"/>
            <a:r>
              <a:rPr lang="en-US" dirty="0"/>
              <a:t>Repeat step 2 and step 3 until convergence.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115" y="4346782"/>
            <a:ext cx="4648708" cy="23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5833"/>
            <a:ext cx="8596668" cy="740818"/>
          </a:xfrm>
        </p:spPr>
        <p:txBody>
          <a:bodyPr/>
          <a:lstStyle/>
          <a:p>
            <a:r>
              <a:rPr lang="en-IN" dirty="0" smtClean="0"/>
              <a:t>Algorithm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259251"/>
            <a:ext cx="11013923" cy="5350555"/>
          </a:xfrm>
        </p:spPr>
        <p:txBody>
          <a:bodyPr>
            <a:noAutofit/>
          </a:bodyPr>
          <a:lstStyle/>
          <a:p>
            <a:pPr fontAlgn="base"/>
            <a:r>
              <a:rPr lang="en-US" sz="2000" dirty="0"/>
              <a:t>Initially, a set of initial values of the parameters are considered. </a:t>
            </a:r>
            <a:endParaRPr lang="en-US" sz="2000" dirty="0" smtClean="0"/>
          </a:p>
          <a:p>
            <a:pPr lvl="1" fontAlgn="base"/>
            <a:r>
              <a:rPr lang="en-US" sz="1800" dirty="0" smtClean="0"/>
              <a:t>A </a:t>
            </a:r>
            <a:r>
              <a:rPr lang="en-US" sz="1800" dirty="0"/>
              <a:t>set of </a:t>
            </a:r>
            <a:r>
              <a:rPr lang="en-US" sz="1800" b="1" dirty="0"/>
              <a:t>incomplete observed data </a:t>
            </a:r>
            <a:r>
              <a:rPr lang="en-US" sz="1800" dirty="0"/>
              <a:t>is given to the system with the assumption that the observed data comes from a specific model.</a:t>
            </a:r>
          </a:p>
          <a:p>
            <a:pPr fontAlgn="base"/>
            <a:r>
              <a:rPr lang="en-US" sz="2000" dirty="0"/>
              <a:t>The next step is known as “</a:t>
            </a:r>
            <a:r>
              <a:rPr lang="en-US" sz="2000" b="1" dirty="0"/>
              <a:t>Expectation</a:t>
            </a:r>
            <a:r>
              <a:rPr lang="en-US" sz="2000" dirty="0"/>
              <a:t>” – step or </a:t>
            </a:r>
            <a:r>
              <a:rPr lang="en-US" sz="2000" b="1" i="1" dirty="0"/>
              <a:t>E-step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 fontAlgn="base"/>
            <a:r>
              <a:rPr lang="en-US" sz="1800" dirty="0" smtClean="0"/>
              <a:t>In </a:t>
            </a:r>
            <a:r>
              <a:rPr lang="en-US" sz="1800" dirty="0"/>
              <a:t>this step, </a:t>
            </a:r>
            <a:r>
              <a:rPr lang="en-US" sz="1800" dirty="0" smtClean="0"/>
              <a:t>use </a:t>
            </a:r>
            <a:r>
              <a:rPr lang="en-US" sz="1800" dirty="0"/>
              <a:t>the observed data in order to </a:t>
            </a:r>
            <a:r>
              <a:rPr lang="en-US" sz="1800" b="1" dirty="0"/>
              <a:t>estimate or guess the values of the missing or incomplete</a:t>
            </a:r>
            <a:r>
              <a:rPr lang="en-US" sz="1800" dirty="0"/>
              <a:t> data. </a:t>
            </a:r>
            <a:endParaRPr lang="en-US" sz="1800" dirty="0" smtClean="0"/>
          </a:p>
          <a:p>
            <a:pPr lvl="1" fontAlgn="base"/>
            <a:r>
              <a:rPr lang="en-US" sz="1800" dirty="0" smtClean="0"/>
              <a:t>It </a:t>
            </a:r>
            <a:r>
              <a:rPr lang="en-US" sz="1800" dirty="0"/>
              <a:t>is basically used to </a:t>
            </a:r>
            <a:r>
              <a:rPr lang="en-US" sz="1800" b="1" dirty="0"/>
              <a:t>update</a:t>
            </a:r>
            <a:r>
              <a:rPr lang="en-US" sz="1800" dirty="0"/>
              <a:t> </a:t>
            </a:r>
            <a:r>
              <a:rPr lang="en-US" sz="1800" b="1" dirty="0"/>
              <a:t>the variables</a:t>
            </a:r>
            <a:r>
              <a:rPr lang="en-US" sz="1800" dirty="0"/>
              <a:t>.</a:t>
            </a:r>
          </a:p>
          <a:p>
            <a:pPr fontAlgn="base"/>
            <a:r>
              <a:rPr lang="en-US" sz="2000" dirty="0"/>
              <a:t>The next step is known as “</a:t>
            </a:r>
            <a:r>
              <a:rPr lang="en-US" sz="2000" b="1" dirty="0"/>
              <a:t>Maximization</a:t>
            </a:r>
            <a:r>
              <a:rPr lang="en-US" sz="2000" dirty="0"/>
              <a:t>”-step or </a:t>
            </a:r>
            <a:r>
              <a:rPr lang="en-US" sz="2000" i="1" dirty="0"/>
              <a:t>M-step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 fontAlgn="base"/>
            <a:r>
              <a:rPr lang="en-US" sz="1800" dirty="0" smtClean="0"/>
              <a:t>In </a:t>
            </a:r>
            <a:r>
              <a:rPr lang="en-US" sz="1800" dirty="0"/>
              <a:t>this step, we use the </a:t>
            </a:r>
            <a:r>
              <a:rPr lang="en-US" sz="1800" b="1" dirty="0"/>
              <a:t>complete data </a:t>
            </a:r>
            <a:r>
              <a:rPr lang="en-US" sz="1800" dirty="0"/>
              <a:t>generated in the preceding “Expectation” – step in order to update the values of the parameters. </a:t>
            </a:r>
            <a:endParaRPr lang="en-US" sz="1800" dirty="0" smtClean="0"/>
          </a:p>
          <a:p>
            <a:pPr lvl="1" fontAlgn="base"/>
            <a:r>
              <a:rPr lang="en-US" sz="1800" dirty="0" smtClean="0"/>
              <a:t>It </a:t>
            </a:r>
            <a:r>
              <a:rPr lang="en-US" sz="1800" dirty="0"/>
              <a:t>is basically used to </a:t>
            </a:r>
            <a:r>
              <a:rPr lang="en-US" sz="1800" b="1" dirty="0"/>
              <a:t>update the hypothesis</a:t>
            </a:r>
            <a:r>
              <a:rPr lang="en-US" sz="1800" dirty="0"/>
              <a:t>.</a:t>
            </a:r>
          </a:p>
          <a:p>
            <a:pPr fontAlgn="base"/>
            <a:r>
              <a:rPr lang="en-US" sz="2000" dirty="0"/>
              <a:t>Now, in the fourth step, it is checked whether the values are </a:t>
            </a:r>
            <a:r>
              <a:rPr lang="en-US" sz="2000" b="1" dirty="0"/>
              <a:t>converging or not</a:t>
            </a:r>
            <a:r>
              <a:rPr lang="en-US" sz="2000" dirty="0"/>
              <a:t>, if yes, then stop otherwise repeat </a:t>
            </a:r>
            <a:r>
              <a:rPr lang="en-US" sz="2000" i="1" dirty="0"/>
              <a:t>step-2</a:t>
            </a:r>
            <a:r>
              <a:rPr lang="en-US" sz="2000" dirty="0"/>
              <a:t> and </a:t>
            </a:r>
            <a:r>
              <a:rPr lang="en-US" sz="2000" i="1" dirty="0"/>
              <a:t>step-3</a:t>
            </a:r>
            <a:r>
              <a:rPr lang="en-US" sz="2000" dirty="0"/>
              <a:t> </a:t>
            </a:r>
            <a:endParaRPr lang="en-US" sz="2000" dirty="0" smtClean="0"/>
          </a:p>
          <a:p>
            <a:pPr lvl="1" fontAlgn="base"/>
            <a:r>
              <a:rPr lang="en-US" sz="1800" dirty="0" smtClean="0"/>
              <a:t>i.e</a:t>
            </a:r>
            <a:r>
              <a:rPr lang="en-US" sz="1800" dirty="0"/>
              <a:t>. “Expectation” – step and “Maximization” – step until the convergence occurs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4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767" y="1325863"/>
            <a:ext cx="7526416" cy="53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7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r>
              <a:rPr lang="en-IN" dirty="0" smtClean="0"/>
              <a:t>Numerical problem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39139"/>
            <a:ext cx="6212247" cy="1822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13450"/>
            <a:ext cx="5673852" cy="1891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269" y="2142308"/>
            <a:ext cx="3703184" cy="33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3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IN" dirty="0" smtClean="0"/>
              <a:t>Probability estimation for HEAD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336" y="1772110"/>
            <a:ext cx="7210698" cy="34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3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Binomial Distribution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846" y="2262503"/>
            <a:ext cx="7889965" cy="35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04" y="100149"/>
            <a:ext cx="9942769" cy="1320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Two coins are tossed randomly and outcomes are noted.</a:t>
            </a:r>
            <a:br>
              <a:rPr lang="en-IN" sz="2800" dirty="0" smtClean="0"/>
            </a:br>
            <a:r>
              <a:rPr lang="en-IN" sz="2800" dirty="0" smtClean="0"/>
              <a:t>Compute the probability of getting head from each coin.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30400"/>
            <a:ext cx="7550331" cy="4807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704" y="1175657"/>
            <a:ext cx="913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Consider coin A and B are tossed. </a:t>
            </a:r>
            <a:r>
              <a:rPr lang="el-GR" dirty="0" smtClean="0"/>
              <a:t>θ</a:t>
            </a:r>
            <a:r>
              <a:rPr lang="en-IN" dirty="0" smtClean="0"/>
              <a:t>A and </a:t>
            </a:r>
            <a:r>
              <a:rPr lang="el-GR" dirty="0" smtClean="0"/>
              <a:t>θ</a:t>
            </a:r>
            <a:r>
              <a:rPr lang="en-IN" dirty="0" smtClean="0"/>
              <a:t>B are probabilities of getting head by A and B respectively and (</a:t>
            </a:r>
            <a:r>
              <a:rPr lang="el-GR" dirty="0" smtClean="0"/>
              <a:t>θ</a:t>
            </a:r>
            <a:r>
              <a:rPr lang="en-IN" dirty="0" smtClean="0"/>
              <a:t>A-1) and </a:t>
            </a:r>
            <a:r>
              <a:rPr lang="en-IN" dirty="0"/>
              <a:t>(</a:t>
            </a:r>
            <a:r>
              <a:rPr lang="el-GR" dirty="0" smtClean="0"/>
              <a:t>θ</a:t>
            </a:r>
            <a:r>
              <a:rPr lang="en-IN" dirty="0" smtClean="0"/>
              <a:t>B-1</a:t>
            </a:r>
            <a:r>
              <a:rPr lang="en-IN" dirty="0"/>
              <a:t>) </a:t>
            </a:r>
            <a:r>
              <a:rPr lang="en-IN" dirty="0" smtClean="0"/>
              <a:t>for getting tail.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32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E-step - </a:t>
            </a:r>
            <a:r>
              <a:rPr lang="en-IN" dirty="0"/>
              <a:t>Maximum likelihood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155" y="1514709"/>
            <a:ext cx="7903028" cy="52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68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308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Expectation Maximization Algorithm </vt:lpstr>
      <vt:lpstr>Two steps in EM algorithm</vt:lpstr>
      <vt:lpstr>Algorithm Steps</vt:lpstr>
      <vt:lpstr>Flowchart</vt:lpstr>
      <vt:lpstr>Numerical problem</vt:lpstr>
      <vt:lpstr>Probability estimation for HEAD</vt:lpstr>
      <vt:lpstr>Binomial Distribution</vt:lpstr>
      <vt:lpstr>Two coins are tossed randomly and outcomes are noted. Compute the probability of getting head from each coin.</vt:lpstr>
      <vt:lpstr>E-step - Maximum likelihood</vt:lpstr>
      <vt:lpstr>M-step - Expectation maximization </vt:lpstr>
      <vt:lpstr>Both the steps together</vt:lpstr>
      <vt:lpstr>Mixture model</vt:lpstr>
      <vt:lpstr>EM with Gaussian mixture model</vt:lpstr>
      <vt:lpstr>Usage of EM algorithm</vt:lpstr>
      <vt:lpstr>Advantages of EM algorithm</vt:lpstr>
      <vt:lpstr>Disadvantages of EM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Maximization Algorithm</dc:title>
  <dc:creator>Bsp2017 Bsp2017</dc:creator>
  <cp:lastModifiedBy>Bsp2017 Bsp2017</cp:lastModifiedBy>
  <cp:revision>13</cp:revision>
  <dcterms:created xsi:type="dcterms:W3CDTF">2020-05-20T09:16:29Z</dcterms:created>
  <dcterms:modified xsi:type="dcterms:W3CDTF">2020-05-21T07:19:05Z</dcterms:modified>
</cp:coreProperties>
</file>