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4" r:id="rId5"/>
    <p:sldId id="275" r:id="rId6"/>
    <p:sldId id="283" r:id="rId7"/>
    <p:sldId id="282" r:id="rId8"/>
    <p:sldId id="259" r:id="rId9"/>
    <p:sldId id="267" r:id="rId10"/>
    <p:sldId id="261" r:id="rId11"/>
    <p:sldId id="260" r:id="rId12"/>
    <p:sldId id="263" r:id="rId13"/>
    <p:sldId id="276" r:id="rId14"/>
    <p:sldId id="280" r:id="rId15"/>
    <p:sldId id="281" r:id="rId16"/>
    <p:sldId id="278" r:id="rId17"/>
    <p:sldId id="279" r:id="rId18"/>
    <p:sldId id="270" r:id="rId19"/>
    <p:sldId id="268" r:id="rId20"/>
    <p:sldId id="269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8D4417-A60B-4031-873D-AF63E1E2D11B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A00A78-619F-4920-9B7E-773BBBA20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4417-A60B-4031-873D-AF63E1E2D11B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0A78-619F-4920-9B7E-773BBBA20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4417-A60B-4031-873D-AF63E1E2D11B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0A78-619F-4920-9B7E-773BBBA20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4417-A60B-4031-873D-AF63E1E2D11B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0A78-619F-4920-9B7E-773BBBA208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4417-A60B-4031-873D-AF63E1E2D11B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0A78-619F-4920-9B7E-773BBBA208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4417-A60B-4031-873D-AF63E1E2D11B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0A78-619F-4920-9B7E-773BBBA208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4417-A60B-4031-873D-AF63E1E2D11B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0A78-619F-4920-9B7E-773BBBA20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4417-A60B-4031-873D-AF63E1E2D11B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0A78-619F-4920-9B7E-773BBBA208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4417-A60B-4031-873D-AF63E1E2D11B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0A78-619F-4920-9B7E-773BBBA20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0A8D4417-A60B-4031-873D-AF63E1E2D11B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0A78-619F-4920-9B7E-773BBBA20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8D4417-A60B-4031-873D-AF63E1E2D11B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A00A78-619F-4920-9B7E-773BBBA208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A8D4417-A60B-4031-873D-AF63E1E2D11B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0A00A78-619F-4920-9B7E-773BBBA20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K-Nearest Neighbour </a:t>
            </a:r>
            <a:r>
              <a:rPr lang="en-IN" dirty="0" smtClean="0"/>
              <a:t>classifier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Bhuvaneshwari Patil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dirty="0" smtClean="0"/>
              <a:t>1. Load the data</a:t>
            </a:r>
          </a:p>
          <a:p>
            <a:pPr lvl="0">
              <a:buNone/>
            </a:pPr>
            <a:r>
              <a:rPr lang="en-US" dirty="0" smtClean="0"/>
              <a:t>2. Initialize K to your chosen number of neighbors</a:t>
            </a:r>
          </a:p>
          <a:p>
            <a:pPr>
              <a:buNone/>
            </a:pPr>
            <a:r>
              <a:rPr lang="en-US" dirty="0" smtClean="0"/>
              <a:t>3. For each example in the data</a:t>
            </a:r>
          </a:p>
          <a:p>
            <a:pPr lvl="1">
              <a:buNone/>
            </a:pPr>
            <a:r>
              <a:rPr lang="en-US" dirty="0" smtClean="0"/>
              <a:t>3.1 Calculate the distance between the query example and the current example from the data.</a:t>
            </a:r>
          </a:p>
          <a:p>
            <a:pPr lvl="1">
              <a:buNone/>
            </a:pPr>
            <a:r>
              <a:rPr lang="en-US" dirty="0" smtClean="0"/>
              <a:t>3.2 Add the distance and the index of the example to an ordered collection</a:t>
            </a:r>
          </a:p>
          <a:p>
            <a:pPr>
              <a:buNone/>
            </a:pPr>
            <a:r>
              <a:rPr lang="en-US" dirty="0" smtClean="0"/>
              <a:t>4. Sort the ordered collection of distances and indices from smallest to largest by the distances</a:t>
            </a:r>
          </a:p>
          <a:p>
            <a:pPr>
              <a:buNone/>
            </a:pPr>
            <a:r>
              <a:rPr lang="en-US" dirty="0" smtClean="0"/>
              <a:t>5. Pick the first K entries from the sorted collection</a:t>
            </a:r>
          </a:p>
          <a:p>
            <a:pPr>
              <a:buNone/>
            </a:pPr>
            <a:r>
              <a:rPr lang="en-US" dirty="0" smtClean="0"/>
              <a:t>6. Get the labels of the selected K entries</a:t>
            </a:r>
          </a:p>
          <a:p>
            <a:pPr>
              <a:buNone/>
            </a:pPr>
            <a:r>
              <a:rPr lang="en-US" dirty="0" smtClean="0"/>
              <a:t>7. If regression, return the mean of the K labels</a:t>
            </a:r>
          </a:p>
          <a:p>
            <a:pPr>
              <a:buNone/>
            </a:pPr>
            <a:r>
              <a:rPr lang="en-US" dirty="0" smtClean="0"/>
              <a:t>8. If classification, return the mode of the K labels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KNN Algorithm steps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638425" y="1981200"/>
            <a:ext cx="612457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KNN example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143000"/>
            <a:ext cx="8538961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352800"/>
            <a:ext cx="3429000" cy="291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219200" y="2209800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Assume k=3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848600" y="4343400"/>
            <a:ext cx="304800" cy="1524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48600" y="4648200"/>
            <a:ext cx="304800" cy="1524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48600" y="4876800"/>
            <a:ext cx="304800" cy="1524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5867400"/>
            <a:ext cx="426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Therefore, data point </a:t>
            </a:r>
            <a:r>
              <a:rPr lang="en-US" b="1" dirty="0" smtClean="0"/>
              <a:t>(57,170) </a:t>
            </a:r>
            <a:r>
              <a:rPr lang="en-US" dirty="0" smtClean="0"/>
              <a:t>belongs to class </a:t>
            </a:r>
            <a:r>
              <a:rPr lang="en-US" b="1" dirty="0" smtClean="0"/>
              <a:t>Normal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Suppose we have height, weight and T-shirt size of some customers and we need to predict the T-shirt size of a new customer with only height and weight information (161cm, 61kg). Data including height, weight and T-shirt size information is shown below –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H – Height in </a:t>
            </a:r>
            <a:r>
              <a:rPr lang="en-US" sz="2400" dirty="0" err="1" smtClean="0"/>
              <a:t>cms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 – Weight in </a:t>
            </a:r>
            <a:r>
              <a:rPr lang="en-US" sz="2400" dirty="0" err="1" smtClean="0"/>
              <a:t>kgs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 – T – Shirt size                    Assume k=5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" y="3276600"/>
          <a:ext cx="8991598" cy="1219201"/>
        </p:xfrm>
        <a:graphic>
          <a:graphicData uri="http://schemas.openxmlformats.org/drawingml/2006/table">
            <a:tbl>
              <a:tblPr/>
              <a:tblGrid>
                <a:gridCol w="473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2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2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2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32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32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32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32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32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32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32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24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324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24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324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324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810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32323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158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158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158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163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163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163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165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165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165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168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168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168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32323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58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59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63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59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60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61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65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63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66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63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68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0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32323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756" marR="477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1" y="152400"/>
          <a:ext cx="2743201" cy="665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32323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32323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32323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32323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ED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4.2426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59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3.6056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4.2426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59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4.2426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1.4142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2.2361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1.4142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1.4142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3.6056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165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3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165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3.6056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165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65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3.6056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3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7.0711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3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7.2801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3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7.0711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3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7.0711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3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9.4868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3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11.402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57200" y="2209800"/>
            <a:ext cx="25146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3400" y="1143000"/>
            <a:ext cx="25146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" y="2590800"/>
            <a:ext cx="25146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" y="2895600"/>
            <a:ext cx="25146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" y="3276600"/>
            <a:ext cx="25146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91000" y="19050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customer with 161cm height and 61kg weight needs medium </a:t>
            </a:r>
            <a:r>
              <a:rPr lang="en-US" smtClean="0"/>
              <a:t>size t-shirt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KNN Example:</a:t>
            </a:r>
            <a:br>
              <a:rPr lang="en-US" sz="2000" dirty="0" smtClean="0"/>
            </a:br>
            <a:r>
              <a:rPr lang="en-US" sz="2000" b="0" dirty="0" smtClean="0"/>
              <a:t>Consider the following data  and find out to which sports class (</a:t>
            </a:r>
            <a:r>
              <a:rPr lang="en-US" sz="2000" b="0" dirty="0" err="1" smtClean="0"/>
              <a:t>Sudha</a:t>
            </a:r>
            <a:r>
              <a:rPr lang="en-US" sz="2000" b="0" dirty="0" smtClean="0"/>
              <a:t>, 5, female) belongs to, using KNN classifier . Assume K=3</a:t>
            </a:r>
            <a:endParaRPr lang="en-US" sz="2000" b="0" dirty="0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71600"/>
            <a:ext cx="5168244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15000" y="593467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Convert categorical data into numerical data (gender)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rot="10800000">
            <a:off x="3886200" y="5867403"/>
            <a:ext cx="1828800" cy="528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KNN example continued:</a:t>
            </a:r>
            <a:endParaRPr lang="en-US" sz="24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678894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>
            <a:off x="5029200" y="3122612"/>
            <a:ext cx="2286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81600" y="4724400"/>
            <a:ext cx="2286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81600" y="5562600"/>
            <a:ext cx="2286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05200" y="60198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So, </a:t>
            </a:r>
            <a:r>
              <a:rPr lang="en-US" b="1" dirty="0" err="1" smtClean="0"/>
              <a:t>Sudha</a:t>
            </a:r>
            <a:r>
              <a:rPr lang="en-US" dirty="0" smtClean="0"/>
              <a:t> belongs to </a:t>
            </a:r>
            <a:r>
              <a:rPr lang="en-US" b="1" dirty="0" smtClean="0"/>
              <a:t>cricket class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562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Advantages</a:t>
            </a:r>
          </a:p>
          <a:p>
            <a:pPr lvl="0"/>
            <a:r>
              <a:rPr lang="en-US" dirty="0" smtClean="0"/>
              <a:t>The algorithm is </a:t>
            </a:r>
            <a:r>
              <a:rPr lang="en-US" b="1" dirty="0" smtClean="0"/>
              <a:t>simple</a:t>
            </a:r>
            <a:r>
              <a:rPr lang="en-US" dirty="0" smtClean="0"/>
              <a:t> and </a:t>
            </a:r>
            <a:r>
              <a:rPr lang="en-US" b="1" dirty="0" smtClean="0"/>
              <a:t>easy</a:t>
            </a:r>
            <a:r>
              <a:rPr lang="en-US" dirty="0" smtClean="0"/>
              <a:t> to implement</a:t>
            </a:r>
          </a:p>
          <a:p>
            <a:pPr lvl="0"/>
            <a:r>
              <a:rPr lang="en-US" dirty="0" smtClean="0"/>
              <a:t>There’s </a:t>
            </a:r>
            <a:r>
              <a:rPr lang="en-US" b="1" dirty="0" smtClean="0"/>
              <a:t>no need to build a model</a:t>
            </a:r>
            <a:r>
              <a:rPr lang="en-US" dirty="0" smtClean="0"/>
              <a:t>, tune several parameters, or make additional assumptions.</a:t>
            </a:r>
          </a:p>
          <a:p>
            <a:pPr lvl="0"/>
            <a:r>
              <a:rPr lang="en-US" dirty="0" smtClean="0"/>
              <a:t>The algorithm is.</a:t>
            </a:r>
            <a:r>
              <a:rPr lang="en-US" b="1" dirty="0" smtClean="0"/>
              <a:t> versatile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classification, regression, and search</a:t>
            </a:r>
          </a:p>
          <a:p>
            <a:r>
              <a:rPr lang="en-US" dirty="0" smtClean="0"/>
              <a:t>Works easily on </a:t>
            </a:r>
            <a:r>
              <a:rPr lang="en-US" b="1" dirty="0" smtClean="0"/>
              <a:t>multi-class</a:t>
            </a:r>
            <a:r>
              <a:rPr lang="en-US" dirty="0" smtClean="0"/>
              <a:t> problems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Disadvantages</a:t>
            </a:r>
          </a:p>
          <a:p>
            <a:pPr lvl="0" fontAlgn="base"/>
            <a:r>
              <a:rPr lang="en-US" dirty="0" smtClean="0"/>
              <a:t>Memory Intensive / Computationally expensive</a:t>
            </a:r>
          </a:p>
          <a:p>
            <a:pPr lvl="1" fontAlgn="base"/>
            <a:r>
              <a:rPr lang="en-US" b="1" dirty="0" smtClean="0"/>
              <a:t>impractical choice </a:t>
            </a:r>
            <a:r>
              <a:rPr lang="en-US" dirty="0" smtClean="0"/>
              <a:t>in environments where predictions need to be made rapidly</a:t>
            </a:r>
          </a:p>
          <a:p>
            <a:pPr lvl="0" fontAlgn="base"/>
            <a:r>
              <a:rPr lang="en-US" dirty="0" smtClean="0"/>
              <a:t>suffers from the </a:t>
            </a:r>
            <a:r>
              <a:rPr lang="en-US" b="1" dirty="0" smtClean="0"/>
              <a:t>curse of dimensionality</a:t>
            </a:r>
          </a:p>
          <a:p>
            <a:pPr lvl="1" fontAlgn="base"/>
            <a:r>
              <a:rPr lang="en-US" dirty="0" smtClean="0"/>
              <a:t>Sensitive to scale of data, the computational costs get higher as the number of dimensions grows - </a:t>
            </a:r>
            <a:r>
              <a:rPr lang="en-US" b="1" dirty="0" smtClean="0"/>
              <a:t>adaptive nearest neighbor methods</a:t>
            </a:r>
          </a:p>
          <a:p>
            <a:pPr lvl="1" fontAlgn="base"/>
            <a:r>
              <a:rPr lang="en-US" dirty="0" smtClean="0"/>
              <a:t>Struggle when high number of </a:t>
            </a:r>
            <a:r>
              <a:rPr lang="en-US" b="1" dirty="0" smtClean="0"/>
              <a:t>independent variables</a:t>
            </a:r>
          </a:p>
          <a:p>
            <a:pPr lvl="0" fontAlgn="base"/>
            <a:r>
              <a:rPr lang="en-US" dirty="0" smtClean="0"/>
              <a:t>Not work well on rare event (skewed) target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30522"/>
            <a:ext cx="8175829" cy="4623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 Tree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057400"/>
            <a:ext cx="880040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 tree example - splitting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057400"/>
            <a:ext cx="58769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704259"/>
            <a:ext cx="8229600" cy="424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KNN?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5410200"/>
            <a:ext cx="5715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Called as Instance-based learning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lazy algorithm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KD tree example – finding </a:t>
            </a:r>
            <a:r>
              <a:rPr lang="en-US" sz="3200" dirty="0" err="1" smtClean="0"/>
              <a:t>neighbours</a:t>
            </a:r>
            <a:endParaRPr lang="en-US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52587" y="2424906"/>
            <a:ext cx="58388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Non-parametric means not making any assumptions on the underlying data distribution. </a:t>
            </a:r>
          </a:p>
          <a:p>
            <a:r>
              <a:rPr lang="en-US" dirty="0" smtClean="0"/>
              <a:t>Non-parametric methods do not have fixed numbers of parameters in the model. </a:t>
            </a:r>
          </a:p>
          <a:p>
            <a:r>
              <a:rPr lang="en-US" dirty="0" smtClean="0"/>
              <a:t>Similarly in KNN, model parameters actually grows with the training data set - you can imagine each training case as a "parameter" in the model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KNN is non-parametric?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772025" y="1447800"/>
            <a:ext cx="32289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tuning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76400"/>
            <a:ext cx="3200400" cy="260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371600" y="4772561"/>
            <a:ext cx="6934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choice of k is not trivial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it too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sensitive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noise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too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the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 reduces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points that are too far away are considered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5253" y="381000"/>
            <a:ext cx="8518134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8806720" cy="571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rate vs. k value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5269" y="1481138"/>
            <a:ext cx="7853461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mtClean="0"/>
              <a:t>K-value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8605916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25079" y="1143000"/>
            <a:ext cx="8367411" cy="4940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KNN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Training method:</a:t>
            </a:r>
          </a:p>
          <a:p>
            <a:pPr lvl="1"/>
            <a:r>
              <a:rPr lang="en-US" dirty="0" smtClean="0"/>
              <a:t>Save the training examples</a:t>
            </a:r>
          </a:p>
          <a:p>
            <a:r>
              <a:rPr lang="en-US" b="1" dirty="0" smtClean="0"/>
              <a:t>At Prediction time:</a:t>
            </a:r>
          </a:p>
          <a:p>
            <a:pPr lvl="1"/>
            <a:r>
              <a:rPr lang="en-US" dirty="0" smtClean="0"/>
              <a:t>Find the ‘K’ training examples (x</a:t>
            </a:r>
            <a:r>
              <a:rPr lang="en-US" sz="1000" dirty="0" smtClean="0"/>
              <a:t>1</a:t>
            </a:r>
            <a:r>
              <a:rPr lang="en-US" dirty="0" smtClean="0"/>
              <a:t>,y</a:t>
            </a:r>
            <a:r>
              <a:rPr lang="en-US" sz="1000" dirty="0"/>
              <a:t>1</a:t>
            </a:r>
            <a:r>
              <a:rPr lang="en-US" dirty="0" smtClean="0"/>
              <a:t>), (x</a:t>
            </a:r>
            <a:r>
              <a:rPr lang="en-US" sz="1000" dirty="0"/>
              <a:t>2</a:t>
            </a:r>
            <a:r>
              <a:rPr lang="en-US" dirty="0" smtClean="0"/>
              <a:t>,y</a:t>
            </a:r>
            <a:r>
              <a:rPr lang="en-US" sz="1000" dirty="0"/>
              <a:t>2</a:t>
            </a:r>
            <a:r>
              <a:rPr lang="en-US" dirty="0" smtClean="0"/>
              <a:t>),…,(</a:t>
            </a:r>
            <a:r>
              <a:rPr lang="en-US" dirty="0" err="1" smtClean="0"/>
              <a:t>x</a:t>
            </a:r>
            <a:r>
              <a:rPr lang="en-US" sz="1000" dirty="0" err="1"/>
              <a:t>k</a:t>
            </a:r>
            <a:r>
              <a:rPr lang="en-US" dirty="0" err="1" smtClean="0"/>
              <a:t>,y</a:t>
            </a:r>
            <a:r>
              <a:rPr lang="en-US" sz="1000" dirty="0" err="1"/>
              <a:t>k</a:t>
            </a:r>
            <a:r>
              <a:rPr lang="en-US" dirty="0" smtClean="0"/>
              <a:t>) that are closest to the test example ‘x’</a:t>
            </a:r>
          </a:p>
          <a:p>
            <a:pPr lvl="1"/>
            <a:r>
              <a:rPr lang="en-US" b="1" dirty="0" smtClean="0"/>
              <a:t>Classification:</a:t>
            </a:r>
            <a:r>
              <a:rPr lang="en-US" dirty="0" smtClean="0"/>
              <a:t> Predict the most frequent  class among </a:t>
            </a:r>
            <a:r>
              <a:rPr lang="en-US" dirty="0" err="1" smtClean="0"/>
              <a:t>y</a:t>
            </a:r>
            <a:r>
              <a:rPr lang="en-US" sz="1000" dirty="0" err="1"/>
              <a:t>i</a:t>
            </a:r>
            <a:r>
              <a:rPr lang="en-US" dirty="0" err="1" smtClean="0"/>
              <a:t>’s</a:t>
            </a:r>
            <a:endParaRPr lang="en-US" dirty="0" smtClean="0"/>
          </a:p>
          <a:p>
            <a:pPr lvl="1"/>
            <a:r>
              <a:rPr lang="en-US" b="1" dirty="0" smtClean="0"/>
              <a:t>Regression:</a:t>
            </a:r>
            <a:r>
              <a:rPr lang="en-US" dirty="0" smtClean="0"/>
              <a:t> Predict the average of among the </a:t>
            </a:r>
            <a:r>
              <a:rPr lang="en-US" dirty="0" err="1" smtClean="0"/>
              <a:t>y</a:t>
            </a:r>
            <a:r>
              <a:rPr lang="en-US" sz="1000" dirty="0" err="1"/>
              <a:t>i</a:t>
            </a:r>
            <a:r>
              <a:rPr lang="en-US" dirty="0" err="1" smtClean="0"/>
              <a:t>’s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KNN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1324</TotalTime>
  <Words>648</Words>
  <Application>Microsoft Office PowerPoint</Application>
  <PresentationFormat>On-screen Show (4:3)</PresentationFormat>
  <Paragraphs>201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K-Nearest Neighbour classifier</vt:lpstr>
      <vt:lpstr>What is KNN?</vt:lpstr>
      <vt:lpstr>Parameter tuning</vt:lpstr>
      <vt:lpstr>PowerPoint Presentation</vt:lpstr>
      <vt:lpstr>PowerPoint Presentation</vt:lpstr>
      <vt:lpstr>Error rate vs. k value</vt:lpstr>
      <vt:lpstr>Accuracy vs K-value </vt:lpstr>
      <vt:lpstr>When to use KNN</vt:lpstr>
      <vt:lpstr>Basics of KNN</vt:lpstr>
      <vt:lpstr>KNN Algorithm steps</vt:lpstr>
      <vt:lpstr>KNN example</vt:lpstr>
      <vt:lpstr>KNN example</vt:lpstr>
      <vt:lpstr>PowerPoint Presentation</vt:lpstr>
      <vt:lpstr>KNN Example: Consider the following data  and find out to which sports class (Sudha, 5, female) belongs to, using KNN classifier . Assume K=3</vt:lpstr>
      <vt:lpstr>KNN example continued:</vt:lpstr>
      <vt:lpstr>Advantages and Disadvantages</vt:lpstr>
      <vt:lpstr>PowerPoint Presentation</vt:lpstr>
      <vt:lpstr>KD Tree</vt:lpstr>
      <vt:lpstr>KD tree example - splitting</vt:lpstr>
      <vt:lpstr>KD tree example – finding neighbours</vt:lpstr>
      <vt:lpstr>Why KNN is non-parametric?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 Neighbour Methods</dc:title>
  <dc:creator>User</dc:creator>
  <cp:lastModifiedBy>Bsp2017 Bsp2017</cp:lastModifiedBy>
  <cp:revision>27</cp:revision>
  <dcterms:created xsi:type="dcterms:W3CDTF">2020-04-08T07:55:03Z</dcterms:created>
  <dcterms:modified xsi:type="dcterms:W3CDTF">2020-05-05T04:05:25Z</dcterms:modified>
</cp:coreProperties>
</file>