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61" r:id="rId8"/>
    <p:sldId id="265" r:id="rId9"/>
    <p:sldId id="266" r:id="rId10"/>
    <p:sldId id="272" r:id="rId11"/>
    <p:sldId id="264" r:id="rId12"/>
    <p:sldId id="263" r:id="rId13"/>
    <p:sldId id="262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2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8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3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3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5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5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F2FE3-4562-4697-83E9-DCF8B88BF8EB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DEAC0-71D0-4E20-85FD-5EB950481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Kernel PCA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Bhuvaneshawari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5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940" y="111035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 ………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537" y="1071155"/>
            <a:ext cx="10565789" cy="5551714"/>
          </a:xfrm>
        </p:spPr>
        <p:txBody>
          <a:bodyPr>
            <a:noAutofit/>
          </a:bodyPr>
          <a:lstStyle/>
          <a:p>
            <a:pPr fontAlgn="base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become less interpretable: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implementing PCA on the dataset, your original features will turn into Principal Components.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are the linear combination of your original features.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Components are not as readable and interpretable as original features.</a:t>
            </a:r>
          </a:p>
          <a:p>
            <a:pPr fontAlgn="base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standardization is must before PCA: 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must standardize your data before implementing PCA, otherwise PCA will not be able to find the optimal Principal Components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is affected 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</a:t>
            </a:r>
          </a:p>
          <a:p>
            <a:pPr fontAlgn="base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Information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is difficult to be evaluated in an accurate manner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simplest invariance could not be captured by the PCA unless the training data explicitly provides this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46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4097"/>
            <a:ext cx="10707691" cy="146957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features to keep versus how many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828799"/>
            <a:ext cx="10415953" cy="4624252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1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arbitrarily select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dimensions we want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</a:t>
            </a:r>
          </a:p>
          <a:p>
            <a:pPr algn="just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2: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Calculate the proportion of variance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feature, pick 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add features until you hit that threshold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example, if you want to explain 80% of the total variability possibly explained by your model, add features with the largest explained proportion of variance until your proportion of variance explained hits or exceeds 80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 algn="just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3: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is closely related to Method 2. Calculate the proportion of variance explained for each feature,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features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proportion of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variance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05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69" y="188496"/>
            <a:ext cx="10018713" cy="1110916"/>
          </a:xfrm>
        </p:spPr>
        <p:txBody>
          <a:bodyPr/>
          <a:lstStyle/>
          <a:p>
            <a:r>
              <a:rPr lang="en-US" dirty="0"/>
              <a:t>When should I use PCA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2337"/>
            <a:ext cx="10307472" cy="4138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you want to </a:t>
            </a:r>
            <a:r>
              <a:rPr lang="en-US" sz="2800" b="1" dirty="0" smtClean="0"/>
              <a:t>reduce the number of variables</a:t>
            </a:r>
            <a:r>
              <a:rPr lang="en-US" sz="2800" dirty="0" smtClean="0"/>
              <a:t>, but aren’t able to identify variables to completely remove from consideration?</a:t>
            </a:r>
          </a:p>
          <a:p>
            <a:r>
              <a:rPr lang="en-US" sz="2800" dirty="0" smtClean="0"/>
              <a:t>Do </a:t>
            </a:r>
            <a:r>
              <a:rPr lang="en-US" sz="2800" dirty="0"/>
              <a:t>you want to ensure your </a:t>
            </a:r>
            <a:r>
              <a:rPr lang="en-US" sz="2800" b="1" dirty="0"/>
              <a:t>variables are independent </a:t>
            </a:r>
            <a:r>
              <a:rPr lang="en-US" sz="2800" dirty="0"/>
              <a:t>of one another?</a:t>
            </a:r>
          </a:p>
          <a:p>
            <a:r>
              <a:rPr lang="en-US" sz="2800" dirty="0"/>
              <a:t>Are you comfortable making your independent variables </a:t>
            </a:r>
            <a:r>
              <a:rPr lang="en-US" sz="2800" b="1" dirty="0"/>
              <a:t>less interpretable</a:t>
            </a:r>
            <a:r>
              <a:rPr lang="en-US" sz="2800" dirty="0"/>
              <a:t>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449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18" y="32656"/>
            <a:ext cx="10018713" cy="999309"/>
          </a:xfrm>
        </p:spPr>
        <p:txBody>
          <a:bodyPr/>
          <a:lstStyle/>
          <a:p>
            <a:r>
              <a:rPr lang="en-IN" dirty="0" smtClean="0"/>
              <a:t>Not to use PCA…..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3" y="822957"/>
            <a:ext cx="10541725" cy="4349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all the components of PCA have quite a </a:t>
            </a:r>
            <a:r>
              <a:rPr lang="en-US" b="1" dirty="0"/>
              <a:t>high variance</a:t>
            </a:r>
            <a:r>
              <a:rPr lang="en-US" dirty="0"/>
              <a:t>, there is no 'good' </a:t>
            </a:r>
            <a:r>
              <a:rPr lang="en-US" b="1" dirty="0"/>
              <a:t>universal stopping rule </a:t>
            </a:r>
            <a:r>
              <a:rPr lang="en-US" dirty="0"/>
              <a:t>that allows you to discard some exact 'k' Principal Components, with a guarantee that there will be no 'significant' ( for your application) loss of data in the compression.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it is not suitable for some classification problem. Suppose there are 2 classes of your data, but the </a:t>
            </a:r>
            <a:r>
              <a:rPr lang="en-US" b="1" dirty="0"/>
              <a:t>within class variance is very high </a:t>
            </a:r>
            <a:r>
              <a:rPr lang="en-US" dirty="0"/>
              <a:t>as compared to between class variance, PCA might result in you </a:t>
            </a:r>
            <a:r>
              <a:rPr lang="en-US" b="1" dirty="0"/>
              <a:t>discarding the very information</a:t>
            </a:r>
            <a:r>
              <a:rPr lang="en-US" dirty="0"/>
              <a:t> that separates your two classes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 domain knowledge is very important while choosing whether to go forward with PCA or not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you must check what you have after you used the transformation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33" y="5172889"/>
            <a:ext cx="4401142" cy="1685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89" y="5172889"/>
            <a:ext cx="4470109" cy="16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1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9267"/>
            <a:ext cx="10018713" cy="838199"/>
          </a:xfrm>
        </p:spPr>
        <p:txBody>
          <a:bodyPr/>
          <a:lstStyle/>
          <a:p>
            <a:r>
              <a:rPr lang="en-IN" dirty="0" smtClean="0"/>
              <a:t>PCA vs LDA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29900"/>
            <a:ext cx="10546579" cy="3124201"/>
          </a:xfrm>
        </p:spPr>
        <p:txBody>
          <a:bodyPr/>
          <a:lstStyle/>
          <a:p>
            <a:r>
              <a:rPr lang="en-US" dirty="0"/>
              <a:t>LDA is a supervised whereas PCA is unsupervised – PCA ignores class </a:t>
            </a:r>
            <a:r>
              <a:rPr lang="en-US" dirty="0" smtClean="0"/>
              <a:t>labels</a:t>
            </a:r>
          </a:p>
          <a:p>
            <a:r>
              <a:rPr lang="en-US" dirty="0"/>
              <a:t>PCA as a technique that finds the directions of maximal </a:t>
            </a:r>
            <a:r>
              <a:rPr lang="en-US" dirty="0" smtClean="0"/>
              <a:t>variance</a:t>
            </a:r>
          </a:p>
          <a:p>
            <a:r>
              <a:rPr lang="en-US" dirty="0"/>
              <a:t>LDA attempts to find a feature subspace that maximizes class </a:t>
            </a:r>
            <a:r>
              <a:rPr lang="en-US" dirty="0" err="1"/>
              <a:t>separability</a:t>
            </a:r>
            <a:r>
              <a:rPr lang="en-US" dirty="0"/>
              <a:t> (note that LD 2 would be a very bad linear discriminant in the figure above</a:t>
            </a:r>
            <a:r>
              <a:rPr lang="en-US" dirty="0" smtClean="0"/>
              <a:t>).</a:t>
            </a:r>
          </a:p>
          <a:p>
            <a:r>
              <a:rPr lang="en-US" dirty="0"/>
              <a:t>LDA makes assumptions about normally distributed classes and equal class </a:t>
            </a:r>
            <a:r>
              <a:rPr lang="en-US" dirty="0" err="1" smtClean="0"/>
              <a:t>covariences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04" y="3545642"/>
            <a:ext cx="3494995" cy="3064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3320591"/>
            <a:ext cx="3794736" cy="32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76" y="163287"/>
            <a:ext cx="10018713" cy="999308"/>
          </a:xfrm>
        </p:spPr>
        <p:txBody>
          <a:bodyPr/>
          <a:lstStyle/>
          <a:p>
            <a:r>
              <a:rPr lang="en-IN" dirty="0"/>
              <a:t>LDA vs PCA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1" y="1482058"/>
            <a:ext cx="8981892" cy="47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8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97971"/>
            <a:ext cx="10018713" cy="1090749"/>
          </a:xfrm>
        </p:spPr>
        <p:txBody>
          <a:bodyPr/>
          <a:lstStyle/>
          <a:p>
            <a:r>
              <a:rPr lang="en-IN" dirty="0"/>
              <a:t>LDA vs PCA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731" y="1395393"/>
            <a:ext cx="9799513" cy="46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80" y="124098"/>
            <a:ext cx="10018713" cy="986246"/>
          </a:xfrm>
        </p:spPr>
        <p:txBody>
          <a:bodyPr/>
          <a:lstStyle/>
          <a:p>
            <a:r>
              <a:rPr lang="en-IN" dirty="0"/>
              <a:t>LDA vs PCA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37" y="1492461"/>
            <a:ext cx="7724198" cy="52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42" y="150223"/>
            <a:ext cx="10018713" cy="881743"/>
          </a:xfrm>
        </p:spPr>
        <p:txBody>
          <a:bodyPr/>
          <a:lstStyle/>
          <a:p>
            <a:r>
              <a:rPr lang="en-IN" dirty="0" smtClean="0"/>
              <a:t>LDA vs PCA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447" y="1254033"/>
            <a:ext cx="10184154" cy="51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480" y="97429"/>
            <a:ext cx="10018713" cy="1025978"/>
          </a:xfrm>
        </p:spPr>
        <p:txBody>
          <a:bodyPr/>
          <a:lstStyle/>
          <a:p>
            <a:r>
              <a:rPr lang="en-IN" dirty="0" smtClean="0"/>
              <a:t>Linear vs. Non-linear data set / models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59480" y="4807131"/>
            <a:ext cx="4885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has linear relation with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regression, KNN, SVM, K-means, etc.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1874" y="4807131"/>
            <a:ext cx="536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 of data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 new representational space (based on the kernel function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MLP, ANN, KPCA, nonlinear SVM, etc.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80" y="1597646"/>
            <a:ext cx="2030204" cy="2782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84" y="1597646"/>
            <a:ext cx="2310842" cy="2782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04" y="1597646"/>
            <a:ext cx="2765166" cy="2782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601" y="1597647"/>
            <a:ext cx="2433934" cy="27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773" y="541422"/>
            <a:ext cx="10018713" cy="816429"/>
          </a:xfrm>
        </p:spPr>
        <p:txBody>
          <a:bodyPr/>
          <a:lstStyle/>
          <a:p>
            <a:r>
              <a:rPr lang="en-IN" dirty="0" smtClean="0"/>
              <a:t>PCA algorithm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57851"/>
            <a:ext cx="10018713" cy="5123160"/>
          </a:xfrm>
        </p:spPr>
        <p:txBody>
          <a:bodyPr/>
          <a:lstStyle/>
          <a:p>
            <a:r>
              <a:rPr lang="en-US" dirty="0"/>
              <a:t>Standardization of 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Computing the covariance </a:t>
            </a:r>
            <a:r>
              <a:rPr lang="en-US" dirty="0" smtClean="0"/>
              <a:t>matrix</a:t>
            </a:r>
          </a:p>
          <a:p>
            <a:endParaRPr lang="en-US" dirty="0"/>
          </a:p>
          <a:p>
            <a:r>
              <a:rPr lang="en-US" dirty="0"/>
              <a:t>Calculating the eigenvectors and eigenvalues</a:t>
            </a:r>
          </a:p>
          <a:p>
            <a:r>
              <a:rPr lang="en-US" dirty="0"/>
              <a:t>Computing the Principal Components</a:t>
            </a:r>
          </a:p>
          <a:p>
            <a:r>
              <a:rPr lang="en-US" dirty="0"/>
              <a:t>Reducing the dimensions of the data </a:t>
            </a:r>
            <a:r>
              <a:rPr lang="en-US" dirty="0" smtClean="0"/>
              <a:t>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76" y="2150792"/>
            <a:ext cx="2949987" cy="619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25" y="3288935"/>
            <a:ext cx="1976817" cy="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877" y="163285"/>
            <a:ext cx="10018713" cy="816429"/>
          </a:xfrm>
        </p:spPr>
        <p:txBody>
          <a:bodyPr/>
          <a:lstStyle/>
          <a:p>
            <a:r>
              <a:rPr lang="en-IN" dirty="0" smtClean="0"/>
              <a:t>Kernel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21" y="1933302"/>
            <a:ext cx="10754086" cy="4772297"/>
          </a:xfrm>
        </p:spPr>
        <p:txBody>
          <a:bodyPr>
            <a:normAutofit fontScale="925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/>
              <a:t>kernel</a:t>
            </a:r>
            <a:r>
              <a:rPr lang="en-US" dirty="0"/>
              <a:t>” is usually used to refer to the kernel trick, a method of using a linear classifier to solve a non-linear problem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kernel function </a:t>
            </a:r>
            <a:r>
              <a:rPr lang="en-US" dirty="0"/>
              <a:t>is what is applied on each data instance to map the original non-linear observations into a </a:t>
            </a:r>
            <a:r>
              <a:rPr lang="en-US" b="1" dirty="0"/>
              <a:t>higher-dimensional space </a:t>
            </a:r>
            <a:r>
              <a:rPr lang="en-US" dirty="0"/>
              <a:t>in which they become </a:t>
            </a:r>
            <a:r>
              <a:rPr lang="en-US" b="1" dirty="0" smtClean="0"/>
              <a:t>separable</a:t>
            </a:r>
          </a:p>
          <a:p>
            <a:pPr fontAlgn="base"/>
            <a:r>
              <a:rPr lang="en-US" b="1" dirty="0"/>
              <a:t>Polynomial </a:t>
            </a:r>
            <a:r>
              <a:rPr lang="en-US" b="1" dirty="0" smtClean="0"/>
              <a:t>kernel: </a:t>
            </a:r>
            <a:r>
              <a:rPr lang="en-US" dirty="0" smtClean="0"/>
              <a:t>It </a:t>
            </a:r>
            <a:r>
              <a:rPr lang="en-US" dirty="0"/>
              <a:t>is popular in image processing.</a:t>
            </a:r>
            <a:br>
              <a:rPr lang="en-US" dirty="0"/>
            </a:br>
            <a:r>
              <a:rPr lang="en-US" dirty="0"/>
              <a:t>Equation is</a:t>
            </a:r>
            <a:r>
              <a:rPr lang="en-US" dirty="0" smtClean="0"/>
              <a:t>: 						, </a:t>
            </a:r>
            <a:r>
              <a:rPr lang="en-US" dirty="0"/>
              <a:t>where d is the degree of the polynomial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Gaussian </a:t>
            </a:r>
            <a:r>
              <a:rPr lang="en-US" b="1" dirty="0" smtClean="0"/>
              <a:t>kernel: </a:t>
            </a:r>
            <a:r>
              <a:rPr lang="en-US" dirty="0" smtClean="0"/>
              <a:t>It </a:t>
            </a:r>
            <a:r>
              <a:rPr lang="en-US" dirty="0"/>
              <a:t>is a general-purpose kernel; used when there is no prior knowledge about the data.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    Equation is:						</a:t>
            </a:r>
          </a:p>
          <a:p>
            <a:pPr fontAlgn="base"/>
            <a:r>
              <a:rPr lang="en-US" b="1" dirty="0"/>
              <a:t>Hyperbolic tangent </a:t>
            </a:r>
            <a:r>
              <a:rPr lang="en-US" b="1" dirty="0" smtClean="0"/>
              <a:t>kernel</a:t>
            </a:r>
            <a:r>
              <a:rPr lang="en-US" dirty="0" smtClean="0"/>
              <a:t>: We </a:t>
            </a:r>
            <a:r>
              <a:rPr lang="en-US" dirty="0"/>
              <a:t>can use it in neural networks.</a:t>
            </a:r>
            <a:br>
              <a:rPr lang="en-US" dirty="0"/>
            </a:br>
            <a:r>
              <a:rPr lang="en-US" dirty="0"/>
              <a:t>Equation is</a:t>
            </a:r>
            <a:r>
              <a:rPr lang="en-US" dirty="0" smtClean="0"/>
              <a:t>:</a:t>
            </a:r>
            <a:endParaRPr lang="en-US" dirty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243" y="163284"/>
            <a:ext cx="2204347" cy="1639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26" y="3903490"/>
            <a:ext cx="2191910" cy="364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99" y="4940968"/>
            <a:ext cx="2671147" cy="649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363" y="6050452"/>
            <a:ext cx="3308142" cy="3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3366"/>
          </a:xfrm>
        </p:spPr>
        <p:txBody>
          <a:bodyPr/>
          <a:lstStyle/>
          <a:p>
            <a:r>
              <a:rPr lang="en-IN" dirty="0"/>
              <a:t>Kernel PCA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778" y="1828800"/>
            <a:ext cx="89202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5505"/>
          </a:xfrm>
        </p:spPr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197769"/>
            <a:ext cx="10485020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29" y="254726"/>
            <a:ext cx="10018713" cy="1025434"/>
          </a:xfrm>
        </p:spPr>
        <p:txBody>
          <a:bodyPr/>
          <a:lstStyle/>
          <a:p>
            <a:r>
              <a:rPr lang="en-IN" dirty="0" smtClean="0"/>
              <a:t>When to use linear or non-linear data model?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790" y="1280160"/>
            <a:ext cx="10781210" cy="5577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Linear and non-Linear </a:t>
            </a:r>
            <a:r>
              <a:rPr lang="en-US" dirty="0" smtClean="0"/>
              <a:t>data model </a:t>
            </a:r>
            <a:r>
              <a:rPr lang="en-US" dirty="0"/>
              <a:t>under following conditions:</a:t>
            </a:r>
          </a:p>
          <a:p>
            <a:r>
              <a:rPr lang="en-US" dirty="0"/>
              <a:t>1. If </a:t>
            </a:r>
            <a:r>
              <a:rPr lang="en-US" b="1" dirty="0"/>
              <a:t>accuracy is more important </a:t>
            </a:r>
            <a:r>
              <a:rPr lang="en-US" dirty="0"/>
              <a:t>to you than the training time then use Non-linear else use Linear classifier.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because linear classifier uses linear kernels and are </a:t>
            </a:r>
            <a:r>
              <a:rPr lang="en-US" b="1" dirty="0"/>
              <a:t>faster</a:t>
            </a:r>
            <a:r>
              <a:rPr lang="en-US" dirty="0"/>
              <a:t> than non-linear kernels used in the non-linear classifier.</a:t>
            </a:r>
          </a:p>
          <a:p>
            <a:r>
              <a:rPr lang="en-US" dirty="0"/>
              <a:t>2. Linear </a:t>
            </a:r>
            <a:r>
              <a:rPr lang="en-US" dirty="0" smtClean="0"/>
              <a:t>models like SVM </a:t>
            </a:r>
            <a:r>
              <a:rPr lang="en-US" dirty="0"/>
              <a:t>is used when </a:t>
            </a:r>
            <a:r>
              <a:rPr lang="en-US" b="1" dirty="0"/>
              <a:t>number of features are very high</a:t>
            </a:r>
            <a:r>
              <a:rPr lang="en-US" dirty="0"/>
              <a:t>, e.g., document classification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is because Linear SVM gives almost similar accuracy as non linear SVM but Linear </a:t>
            </a:r>
            <a:r>
              <a:rPr lang="en-US" dirty="0" smtClean="0"/>
              <a:t>SVM computes faster </a:t>
            </a:r>
            <a:r>
              <a:rPr lang="en-US" dirty="0"/>
              <a:t>in such cases.</a:t>
            </a:r>
          </a:p>
          <a:p>
            <a:r>
              <a:rPr lang="en-US" dirty="0"/>
              <a:t>3. Use non-linear classifier when data is not linearly separable. Under such conditions, linear classifiers give very poor results (accuracy) and non-linear gives better results.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because non-linear Kernels map (transform) the input data (Input Space) to higher dimensional space( called Feature Space) where a linear hyperplane can be easily found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48127"/>
            <a:ext cx="10018713" cy="849086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major features </a:t>
            </a:r>
            <a:r>
              <a:rPr lang="en-IN" dirty="0"/>
              <a:t>of PCA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80699"/>
            <a:ext cx="5891349" cy="58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940" y="111035"/>
            <a:ext cx="10018713" cy="698863"/>
          </a:xfrm>
        </p:spPr>
        <p:txBody>
          <a:bodyPr>
            <a:normAutofit fontScale="90000"/>
          </a:bodyPr>
          <a:lstStyle/>
          <a:p>
            <a:r>
              <a:rPr lang="en-IN" dirty="0"/>
              <a:t>Pros </a:t>
            </a:r>
            <a:r>
              <a:rPr lang="en-IN" dirty="0" smtClean="0"/>
              <a:t>……….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5" y="1071155"/>
            <a:ext cx="10363701" cy="5551714"/>
          </a:xfrm>
        </p:spPr>
        <p:txBody>
          <a:bodyPr>
            <a:noAutofit/>
          </a:bodyPr>
          <a:lstStyle/>
          <a:p>
            <a:pPr mar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Correlated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  <a:p>
            <a:pPr marL="514350" lvl="1" indent="-34290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redundancy of data given the orthogonal components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Algorithm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  <a:p>
            <a:pPr marL="514350" lvl="1" indent="-34290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reducing dimensions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Reduces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</a:p>
          <a:p>
            <a:pPr marL="457200" lvl="1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</a:p>
          <a:p>
            <a:pPr marL="514350" lvl="1" indent="-34290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data to principal axis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15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967</TotalTime>
  <Words>744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Parallax</vt:lpstr>
      <vt:lpstr>Kernel PCA</vt:lpstr>
      <vt:lpstr>Linear vs. Non-linear data set / models</vt:lpstr>
      <vt:lpstr>PCA algorithm steps</vt:lpstr>
      <vt:lpstr>Kernel functions</vt:lpstr>
      <vt:lpstr>Kernel PCA</vt:lpstr>
      <vt:lpstr>Results</vt:lpstr>
      <vt:lpstr>When to use linear or non-linear data model?</vt:lpstr>
      <vt:lpstr>The major features of PCA</vt:lpstr>
      <vt:lpstr>Pros ……….</vt:lpstr>
      <vt:lpstr>Cons ………</vt:lpstr>
      <vt:lpstr>How many features to keep versus how many to drop?</vt:lpstr>
      <vt:lpstr>When should I use PCA?</vt:lpstr>
      <vt:lpstr>Not to use PCA…..</vt:lpstr>
      <vt:lpstr>PCA vs LDA</vt:lpstr>
      <vt:lpstr>LDA vs PCA</vt:lpstr>
      <vt:lpstr>LDA vs PCA</vt:lpstr>
      <vt:lpstr>LDA vs PCA</vt:lpstr>
      <vt:lpstr>LDA vs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LINEAR PCA</dc:title>
  <dc:creator>Bsp2017 Bsp2017</dc:creator>
  <cp:lastModifiedBy>Bsp2017 Bsp2017</cp:lastModifiedBy>
  <cp:revision>46</cp:revision>
  <dcterms:created xsi:type="dcterms:W3CDTF">2020-05-15T06:01:33Z</dcterms:created>
  <dcterms:modified xsi:type="dcterms:W3CDTF">2020-05-20T06:12:15Z</dcterms:modified>
</cp:coreProperties>
</file>