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74" r:id="rId9"/>
    <p:sldId id="275" r:id="rId10"/>
    <p:sldId id="265" r:id="rId11"/>
    <p:sldId id="259" r:id="rId12"/>
    <p:sldId id="260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9E08574-5652-415B-B886-5434479CB324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67E7BD9-5A74-43CA-9000-50CC1A1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tudy.com/academy/lesson/eigenvalues-eigenvectors-definition-equation-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Bhuvaneshwari Patil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principal </a:t>
            </a:r>
            <a:r>
              <a:rPr lang="en-US" dirty="0" smtClean="0"/>
              <a:t>components analysis (PCA) is a technique that can be used to simplify a dataset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a linear transformation that chooses a new coordinate system for the data set </a:t>
            </a:r>
            <a:endParaRPr lang="en-US" dirty="0" smtClean="0"/>
          </a:p>
          <a:p>
            <a:pPr lvl="1"/>
            <a:r>
              <a:rPr lang="en-US" dirty="0" smtClean="0"/>
              <a:t>greatest </a:t>
            </a:r>
            <a:r>
              <a:rPr lang="en-US" dirty="0" smtClean="0"/>
              <a:t>variance by any projection of the data set comes to lie on the first axis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first principal </a:t>
            </a:r>
            <a:r>
              <a:rPr lang="en-US" dirty="0" smtClean="0"/>
              <a:t>component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second greatest variance on the second axis, and so on. </a:t>
            </a:r>
            <a:endParaRPr lang="en-US" dirty="0" smtClean="0"/>
          </a:p>
          <a:p>
            <a:r>
              <a:rPr lang="en-US" dirty="0" smtClean="0"/>
              <a:t>PCA </a:t>
            </a:r>
            <a:r>
              <a:rPr lang="en-US" dirty="0" smtClean="0"/>
              <a:t>can be used for reducing dimensionality by eliminating the later principal components.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850" y="2166144"/>
            <a:ext cx="5219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Take the whole dataset consisting of </a:t>
            </a:r>
            <a:r>
              <a:rPr lang="en-US" i="1" dirty="0" smtClean="0"/>
              <a:t>d+1 dimensions</a:t>
            </a:r>
            <a:r>
              <a:rPr lang="en-US" dirty="0" smtClean="0"/>
              <a:t> and ignore the labels such that our new dataset becomes </a:t>
            </a:r>
            <a:r>
              <a:rPr lang="en-US" i="1" dirty="0" smtClean="0"/>
              <a:t>d dimensional.</a:t>
            </a:r>
            <a:endParaRPr lang="en-US" dirty="0" smtClean="0"/>
          </a:p>
          <a:p>
            <a:r>
              <a:rPr lang="en-US" dirty="0" smtClean="0"/>
              <a:t>Compute the </a:t>
            </a:r>
            <a:r>
              <a:rPr lang="en-US" i="1" dirty="0" smtClean="0"/>
              <a:t>mean</a:t>
            </a:r>
            <a:r>
              <a:rPr lang="en-US" dirty="0" smtClean="0"/>
              <a:t> for every dimension of the whole dataset.</a:t>
            </a:r>
          </a:p>
          <a:p>
            <a:r>
              <a:rPr lang="en-US" dirty="0" smtClean="0"/>
              <a:t>Compute the </a:t>
            </a:r>
            <a:r>
              <a:rPr lang="en-US" i="1" dirty="0" smtClean="0"/>
              <a:t>covariance matrix</a:t>
            </a:r>
            <a:r>
              <a:rPr lang="en-US" dirty="0" smtClean="0"/>
              <a:t> of the whole dataset.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eigenvectors</a:t>
            </a:r>
            <a:r>
              <a:rPr lang="en-US" dirty="0" smtClean="0"/>
              <a:t> and the corresponding </a:t>
            </a:r>
            <a:r>
              <a:rPr lang="en-US" i="1" dirty="0" err="1" smtClean="0"/>
              <a:t>eigenvalues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Sort the eigenvectors by decreasing </a:t>
            </a:r>
            <a:r>
              <a:rPr lang="en-US" dirty="0" err="1" smtClean="0"/>
              <a:t>eigenvalues</a:t>
            </a:r>
            <a:r>
              <a:rPr lang="en-US" dirty="0" smtClean="0"/>
              <a:t> and choose k eigenvectors with the largest </a:t>
            </a:r>
            <a:r>
              <a:rPr lang="en-US" dirty="0" err="1" smtClean="0"/>
              <a:t>eigenvalues</a:t>
            </a:r>
            <a:r>
              <a:rPr lang="en-US" dirty="0" smtClean="0"/>
              <a:t> to form a </a:t>
            </a:r>
            <a:r>
              <a:rPr lang="en-US" i="1" dirty="0" smtClean="0"/>
              <a:t>d × k dimensional</a:t>
            </a:r>
            <a:r>
              <a:rPr lang="en-US" dirty="0" smtClean="0"/>
              <a:t> matrix </a:t>
            </a:r>
            <a:r>
              <a:rPr lang="en-US" b="1" dirty="0" smtClean="0"/>
              <a:t>W.</a:t>
            </a:r>
            <a:endParaRPr lang="en-US" dirty="0" smtClean="0"/>
          </a:p>
          <a:p>
            <a:r>
              <a:rPr lang="en-US" dirty="0" smtClean="0"/>
              <a:t>Use this </a:t>
            </a:r>
            <a:r>
              <a:rPr lang="en-US" i="1" dirty="0" smtClean="0"/>
              <a:t>d × k eigenvector matrix</a:t>
            </a:r>
            <a:r>
              <a:rPr lang="en-US" dirty="0" smtClean="0"/>
              <a:t> to transform the samples onto the new subspace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20000" cy="4846320"/>
          </a:xfrm>
        </p:spPr>
        <p:txBody>
          <a:bodyPr/>
          <a:lstStyle/>
          <a:p>
            <a:r>
              <a:rPr lang="en-US" dirty="0" smtClean="0"/>
              <a:t>Let our data matrix </a:t>
            </a:r>
            <a:r>
              <a:rPr lang="en-US" b="1" dirty="0" smtClean="0"/>
              <a:t>X</a:t>
            </a:r>
            <a:r>
              <a:rPr lang="en-US" dirty="0" smtClean="0"/>
              <a:t> be the score of </a:t>
            </a:r>
            <a:r>
              <a:rPr lang="en-US" dirty="0" smtClean="0"/>
              <a:t>students: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smtClean="0"/>
              <a:t>the mean of every dimension of the whole dataset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5122" name="Picture 2" descr="https://miro.medium.com/max/299/1*1HD7YIaVhfUjQ2ARKi7g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3429000" cy="2568884"/>
          </a:xfrm>
          <a:prstGeom prst="rect">
            <a:avLst/>
          </a:prstGeom>
          <a:noFill/>
        </p:spPr>
      </p:pic>
      <p:pic>
        <p:nvPicPr>
          <p:cNvPr id="5124" name="Picture 4" descr="https://miro.medium.com/max/182/1*r1zlnStJxBq8buNZLhyT7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867400"/>
            <a:ext cx="2549338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Nulerical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Compute the </a:t>
            </a:r>
            <a:r>
              <a:rPr lang="en-US" i="1" dirty="0" smtClean="0"/>
              <a:t>covariance matrix</a:t>
            </a:r>
            <a:r>
              <a:rPr lang="en-US" dirty="0" smtClean="0"/>
              <a:t> of the whole dataset ( sometimes also called as the variance-covariance matrix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Matrix A				covariance of A</a:t>
            </a:r>
            <a:endParaRPr lang="en-US" dirty="0"/>
          </a:p>
        </p:txBody>
      </p:sp>
      <p:pic>
        <p:nvPicPr>
          <p:cNvPr id="24578" name="Picture 2" descr="https://miro.medium.com/max/435/1*kqEnWDvs366hEGtPsX7xb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00400"/>
            <a:ext cx="4819843" cy="542926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31432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03059"/>
            <a:ext cx="4419600" cy="138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https://miro.medium.com/max/182/1*r1zlnStJxBq8buNZLhyT7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381750"/>
            <a:ext cx="32004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maths</a:t>
            </a:r>
            <a:r>
              <a:rPr lang="en-US" dirty="0" smtClean="0"/>
              <a:t>, </a:t>
            </a:r>
            <a:r>
              <a:rPr lang="en-US" dirty="0" err="1" smtClean="0"/>
              <a:t>maths</a:t>
            </a:r>
            <a:r>
              <a:rPr lang="en-US" dirty="0" smtClean="0"/>
              <a:t>)=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)= )=(1/4)((90-66)(90-66)+(90-66)( 90-66)+(60-66)(60-66)+(60-66)(60-66)+(30-66)(30-66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=504</a:t>
            </a:r>
          </a:p>
          <a:p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maths,English</a:t>
            </a:r>
            <a:r>
              <a:rPr lang="en-US" dirty="0" smtClean="0"/>
              <a:t>)=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)=(1/4)((90-66)(60-60)+(90-66)(60-90)+(60-66)(60-60)+(60-66)(60-60)+(30-66)(30-60))=</a:t>
            </a:r>
            <a:r>
              <a:rPr lang="en-US" dirty="0" smtClean="0"/>
              <a:t>360</a:t>
            </a:r>
          </a:p>
          <a:p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(English, arts)=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)= )=(1/4)((60-60)(90-60)+(90-60)(30-90)+(60-60)(60-60)+(60-60)(90-60)+(30-60)(30-60))=180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67056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Observations from covariance matrix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Shown </a:t>
            </a:r>
            <a:r>
              <a:rPr lang="en-US" dirty="0" smtClean="0"/>
              <a:t>in </a:t>
            </a:r>
            <a:r>
              <a:rPr lang="en-US" i="1" dirty="0" smtClean="0"/>
              <a:t>Blue</a:t>
            </a:r>
            <a:r>
              <a:rPr lang="en-US" dirty="0" smtClean="0"/>
              <a:t> along the diagonal, we see the variance of scores for each test.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art test has the biggest variance (720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English test, the smallest (360). </a:t>
            </a:r>
            <a:endParaRPr lang="en-US" dirty="0" smtClean="0"/>
          </a:p>
          <a:p>
            <a:pPr lvl="1"/>
            <a:r>
              <a:rPr lang="en-US" dirty="0" smtClean="0"/>
              <a:t>i.e., art </a:t>
            </a:r>
            <a:r>
              <a:rPr lang="en-US" dirty="0" smtClean="0"/>
              <a:t>test scores have more variability than English test scores.</a:t>
            </a:r>
          </a:p>
          <a:p>
            <a:r>
              <a:rPr lang="en-US" dirty="0" smtClean="0"/>
              <a:t>The covariance is displayed in black in the off-diagonal elements of the matrix </a:t>
            </a:r>
            <a:r>
              <a:rPr lang="en-US" b="1" dirty="0" smtClean="0"/>
              <a:t>A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covariance between math and English is positive (</a:t>
            </a:r>
            <a:r>
              <a:rPr lang="en-US" dirty="0" smtClean="0"/>
              <a:t>360)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covariance between math and art is positive (180).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means the scores tend to </a:t>
            </a:r>
            <a:r>
              <a:rPr lang="en-US" dirty="0" err="1" smtClean="0"/>
              <a:t>covary</a:t>
            </a:r>
            <a:r>
              <a:rPr lang="en-US" dirty="0" smtClean="0"/>
              <a:t> in a positive way. </a:t>
            </a:r>
            <a:endParaRPr lang="en-US" dirty="0" smtClean="0"/>
          </a:p>
          <a:p>
            <a:pPr lvl="1"/>
            <a:r>
              <a:rPr lang="en-US" dirty="0" smtClean="0"/>
              <a:t>scores </a:t>
            </a:r>
            <a:r>
              <a:rPr lang="en-US" dirty="0" smtClean="0"/>
              <a:t>on math go up, scores on art and English also tend to go up; and vice versa.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covariance between English and </a:t>
            </a:r>
            <a:r>
              <a:rPr lang="en-US" dirty="0" smtClean="0"/>
              <a:t>art </a:t>
            </a:r>
            <a:r>
              <a:rPr lang="en-US" dirty="0" smtClean="0"/>
              <a:t>is </a:t>
            </a:r>
            <a:r>
              <a:rPr lang="en-US" dirty="0" smtClean="0"/>
              <a:t>zero.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means there tends to be no predictable relationship between the movement of English and art scores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96200" cy="822960"/>
          </a:xfrm>
        </p:spPr>
        <p:txBody>
          <a:bodyPr>
            <a:normAutofit fontScale="90000"/>
          </a:bodyPr>
          <a:lstStyle/>
          <a:p>
            <a:r>
              <a:rPr lang="en-US" sz="2800" b="0" dirty="0" smtClean="0"/>
              <a:t>Compute </a:t>
            </a:r>
            <a:r>
              <a:rPr lang="en-US" sz="2800" b="0" dirty="0" smtClean="0"/>
              <a:t>Eigen vectors </a:t>
            </a:r>
            <a:r>
              <a:rPr lang="en-US" sz="2800" b="0" dirty="0" smtClean="0"/>
              <a:t>and corresponding </a:t>
            </a:r>
            <a:r>
              <a:rPr lang="en-US" sz="2800" b="0" dirty="0" smtClean="0"/>
              <a:t>Eigen values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7467600" cy="4931736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b="1" i="1" dirty="0" smtClean="0"/>
              <a:t>A</a:t>
            </a:r>
            <a:r>
              <a:rPr lang="en-US" dirty="0" smtClean="0"/>
              <a:t> be a square matrix, </a:t>
            </a:r>
            <a:r>
              <a:rPr lang="en-US" b="1" dirty="0" smtClean="0"/>
              <a:t>ν</a:t>
            </a:r>
            <a:r>
              <a:rPr lang="en-US" dirty="0" smtClean="0"/>
              <a:t> a vector and </a:t>
            </a:r>
            <a:r>
              <a:rPr lang="en-US" b="1" dirty="0" smtClean="0"/>
              <a:t>λ</a:t>
            </a:r>
            <a:r>
              <a:rPr lang="en-US" dirty="0" smtClean="0"/>
              <a:t> a scalar that satisfies </a:t>
            </a:r>
            <a:r>
              <a:rPr lang="en-US" b="1" i="1" dirty="0" err="1" smtClean="0"/>
              <a:t>A</a:t>
            </a:r>
            <a:r>
              <a:rPr lang="en-US" dirty="0" err="1" smtClean="0"/>
              <a:t>ν</a:t>
            </a:r>
            <a:r>
              <a:rPr lang="en-US" b="1" dirty="0" smtClean="0"/>
              <a:t> = </a:t>
            </a:r>
            <a:r>
              <a:rPr lang="en-US" b="1" dirty="0" err="1" smtClean="0"/>
              <a:t>λ</a:t>
            </a:r>
            <a:r>
              <a:rPr lang="en-US" dirty="0" err="1" smtClean="0"/>
              <a:t>ν</a:t>
            </a:r>
            <a:r>
              <a:rPr lang="en-US" dirty="0" smtClean="0"/>
              <a:t>, then </a:t>
            </a:r>
            <a:r>
              <a:rPr lang="en-US" b="1" dirty="0" smtClean="0"/>
              <a:t>λ</a:t>
            </a:r>
            <a:r>
              <a:rPr lang="en-US" dirty="0" smtClean="0"/>
              <a:t> is called </a:t>
            </a:r>
            <a:r>
              <a:rPr lang="en-US" dirty="0" err="1" smtClean="0"/>
              <a:t>eigenvalue</a:t>
            </a:r>
            <a:r>
              <a:rPr lang="en-US" dirty="0" smtClean="0"/>
              <a:t> associated with eigenvector </a:t>
            </a:r>
            <a:r>
              <a:rPr lang="en-US" b="1" dirty="0" smtClean="0"/>
              <a:t>ν</a:t>
            </a:r>
            <a:r>
              <a:rPr lang="en-US" dirty="0" smtClean="0"/>
              <a:t> of </a:t>
            </a:r>
            <a:r>
              <a:rPr lang="en-US" b="1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b="1" i="1" dirty="0" smtClean="0"/>
              <a:t>A</a:t>
            </a:r>
            <a:r>
              <a:rPr lang="en-US" dirty="0" smtClean="0"/>
              <a:t> are roots of the characteristic equation</a:t>
            </a:r>
          </a:p>
          <a:p>
            <a:endParaRPr lang="en-US" dirty="0"/>
          </a:p>
        </p:txBody>
      </p:sp>
      <p:pic>
        <p:nvPicPr>
          <p:cNvPr id="25602" name="Picture 2" descr="https://miro.medium.com/max/151/1*4NSJKK38x5Db3DlB2TVQc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847342"/>
            <a:ext cx="1981200" cy="419858"/>
          </a:xfrm>
          <a:prstGeom prst="rect">
            <a:avLst/>
          </a:prstGeom>
          <a:noFill/>
        </p:spPr>
      </p:pic>
      <p:pic>
        <p:nvPicPr>
          <p:cNvPr id="25604" name="Picture 4" descr="https://miro.medium.com/max/277/1*DogIPZUWEUpvdT3YZSVw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800600"/>
            <a:ext cx="4797129" cy="1143000"/>
          </a:xfrm>
          <a:prstGeom prst="rect">
            <a:avLst/>
          </a:prstGeom>
          <a:noFill/>
        </p:spPr>
      </p:pic>
      <p:pic>
        <p:nvPicPr>
          <p:cNvPr id="25606" name="Picture 6" descr="https://miro.medium.com/max/213/1*4L8Ip319TwuAdWoLwofxN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4535" y="4876800"/>
            <a:ext cx="3121265" cy="9671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24400" y="50393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pic>
        <p:nvPicPr>
          <p:cNvPr id="25608" name="Picture 8" descr="https://miro.medium.com/max/255/1*pclbXVQlph0muCKfuMg4k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199" y="6172199"/>
            <a:ext cx="4121723" cy="5334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486400" y="3733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Av-lab. V=0</a:t>
            </a:r>
          </a:p>
          <a:p>
            <a:r>
              <a:rPr lang="en-US" dirty="0" smtClean="0"/>
              <a:t>A</a:t>
            </a:r>
            <a:r>
              <a:rPr lang="en-US" dirty="0" smtClean="0"/>
              <a:t>[V1,v2,v3]</a:t>
            </a:r>
            <a:r>
              <a:rPr lang="en-US" sz="800" dirty="0" smtClean="0"/>
              <a:t>T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err="1" smtClean="0"/>
              <a:t>eigen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Equate to zero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solving, we get the values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 for calculating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smtClean="0"/>
              <a:t>value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study.com/academy/lesson/eigenvalues-eigenvectors-definition-equation-examples.html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7650" name="Picture 2" descr="https://miro.medium.com/max/283/1*Gps62pfonm5ZeC5GwD2X6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4439771" cy="533400"/>
          </a:xfrm>
          <a:prstGeom prst="rect">
            <a:avLst/>
          </a:prstGeom>
          <a:noFill/>
        </p:spPr>
      </p:pic>
      <p:pic>
        <p:nvPicPr>
          <p:cNvPr id="27652" name="Picture 4" descr="https://miro.medium.com/max/351/1*6KgzE41U5GTPcFG187zt0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599" y="3810000"/>
            <a:ext cx="5506571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vectors for corresponding </a:t>
            </a:r>
            <a:r>
              <a:rPr lang="en-US" dirty="0" err="1" smtClean="0"/>
              <a:t>eigen</a:t>
            </a:r>
            <a:r>
              <a:rPr lang="en-US" dirty="0" smtClean="0"/>
              <a:t>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 the eigenvectors by decreasing </a:t>
            </a:r>
            <a:r>
              <a:rPr lang="en-US" dirty="0" err="1" smtClean="0"/>
              <a:t>eigen</a:t>
            </a:r>
            <a:r>
              <a:rPr lang="en-US" dirty="0" smtClean="0"/>
              <a:t> values </a:t>
            </a:r>
          </a:p>
          <a:p>
            <a:r>
              <a:rPr lang="en-US" dirty="0" smtClean="0"/>
              <a:t>choose </a:t>
            </a:r>
            <a:r>
              <a:rPr lang="en-US" dirty="0" smtClean="0"/>
              <a:t>k eigenvectors with the largest </a:t>
            </a:r>
            <a:r>
              <a:rPr lang="en-US" dirty="0" err="1" smtClean="0"/>
              <a:t>eigen</a:t>
            </a:r>
            <a:r>
              <a:rPr lang="en-US" dirty="0" smtClean="0"/>
              <a:t> values </a:t>
            </a:r>
            <a:r>
              <a:rPr lang="en-US" dirty="0" smtClean="0"/>
              <a:t>to form a </a:t>
            </a:r>
            <a:r>
              <a:rPr lang="en-US" i="1" dirty="0" smtClean="0"/>
              <a:t>d × k dimensional</a:t>
            </a:r>
            <a:r>
              <a:rPr lang="en-US" dirty="0" smtClean="0"/>
              <a:t> matrix 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8"/>
            <a:r>
              <a:rPr lang="en-US" dirty="0" smtClean="0"/>
              <a:t>                                                      = 0</a:t>
            </a:r>
            <a:endParaRPr lang="en-US" dirty="0"/>
          </a:p>
        </p:txBody>
      </p:sp>
      <p:pic>
        <p:nvPicPr>
          <p:cNvPr id="28674" name="Picture 2" descr="https://miro.medium.com/max/312/1*cfDBspXxFBGJ3yIhm5tXG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5902890" cy="1381125"/>
          </a:xfrm>
          <a:prstGeom prst="rect">
            <a:avLst/>
          </a:prstGeom>
          <a:noFill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638800"/>
            <a:ext cx="3343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Variance and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Variance </a:t>
            </a:r>
            <a:r>
              <a:rPr lang="en-US" dirty="0" smtClean="0"/>
              <a:t>and Covariance are a measure of the “spread” of a set of points around their center of mass (mean) </a:t>
            </a:r>
            <a:endParaRPr lang="en-US" dirty="0" smtClean="0"/>
          </a:p>
          <a:p>
            <a:pPr algn="just"/>
            <a:r>
              <a:rPr lang="en-US" dirty="0" smtClean="0"/>
              <a:t>Variance </a:t>
            </a:r>
            <a:r>
              <a:rPr lang="en-US" dirty="0" smtClean="0"/>
              <a:t>– measure of the deviation from the mean for points in one dimension e.g. heights </a:t>
            </a:r>
            <a:endParaRPr lang="en-US" dirty="0" smtClean="0"/>
          </a:p>
          <a:p>
            <a:pPr algn="just"/>
            <a:r>
              <a:rPr lang="en-US" dirty="0" smtClean="0"/>
              <a:t>Covariance </a:t>
            </a:r>
            <a:r>
              <a:rPr lang="en-US" dirty="0" smtClean="0"/>
              <a:t>as a measure of how much each of the dimensions vary from the mean with respect to each other. </a:t>
            </a:r>
            <a:endParaRPr lang="en-US" dirty="0" smtClean="0"/>
          </a:p>
          <a:p>
            <a:pPr algn="just"/>
            <a:r>
              <a:rPr lang="en-US" dirty="0" smtClean="0"/>
              <a:t>Covariance </a:t>
            </a:r>
            <a:r>
              <a:rPr lang="en-US" dirty="0" smtClean="0"/>
              <a:t>is measured between 2 dimensions to see if there is a relationship between the 2 dimensions e.g. number of hours studied &amp; marks obtained.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covariance between one dimension and itself is the variance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projecting the feature space via PCA onto a smaller subspace,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smtClean="0"/>
              <a:t>the eigenvectors will form the axes of this new feature </a:t>
            </a:r>
            <a:r>
              <a:rPr lang="en-US" dirty="0" smtClean="0"/>
              <a:t>subspace.</a:t>
            </a:r>
          </a:p>
          <a:p>
            <a:pPr lvl="1"/>
            <a:r>
              <a:rPr lang="en-US" dirty="0" smtClean="0"/>
              <a:t>However</a:t>
            </a:r>
            <a:r>
              <a:rPr lang="en-US" dirty="0" smtClean="0"/>
              <a:t>, the eigenvectors only define the directions of the new </a:t>
            </a:r>
            <a:r>
              <a:rPr lang="en-US" dirty="0" smtClean="0"/>
              <a:t>axis,</a:t>
            </a:r>
          </a:p>
          <a:p>
            <a:pPr lvl="2"/>
            <a:r>
              <a:rPr lang="en-US" dirty="0" smtClean="0"/>
              <a:t>they </a:t>
            </a:r>
            <a:r>
              <a:rPr lang="en-US" dirty="0" smtClean="0"/>
              <a:t>have all the same unit length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eigenvectors with the lowest </a:t>
            </a:r>
            <a:r>
              <a:rPr lang="en-US" dirty="0" err="1" smtClean="0"/>
              <a:t>eigenvalues</a:t>
            </a:r>
            <a:r>
              <a:rPr lang="en-US" dirty="0" smtClean="0"/>
              <a:t> bear the least information about the distribution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those </a:t>
            </a:r>
            <a:r>
              <a:rPr lang="en-US" dirty="0" smtClean="0"/>
              <a:t>are the ones we want to drop.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Eigen values in decreasing order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reducing a 3-dimensional feature space to a 2-dimensional feature subspace, we are combining the two eigenvectors with the highest </a:t>
            </a:r>
            <a:r>
              <a:rPr lang="en-US" dirty="0" err="1" smtClean="0"/>
              <a:t>eigen</a:t>
            </a:r>
            <a:r>
              <a:rPr lang="en-US" dirty="0" smtClean="0"/>
              <a:t> values </a:t>
            </a:r>
            <a:r>
              <a:rPr lang="en-US" dirty="0" smtClean="0"/>
              <a:t>to construct our </a:t>
            </a:r>
            <a:r>
              <a:rPr lang="en-US" i="1" dirty="0" err="1" smtClean="0"/>
              <a:t>d×k</a:t>
            </a:r>
            <a:r>
              <a:rPr lang="en-US" i="1" dirty="0" smtClean="0"/>
              <a:t> </a:t>
            </a:r>
            <a:r>
              <a:rPr lang="en-US" dirty="0" smtClean="0"/>
              <a:t>dimensional eigenvector matrix </a:t>
            </a:r>
            <a:r>
              <a:rPr lang="en-US" b="1" dirty="0" smtClean="0"/>
              <a:t>W.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638800"/>
            <a:ext cx="33051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8" name="AutoShape 4" descr="https://miro.medium.com/max/129/1*ZJOOlx0T7JtqIiyD0cgVgw.png"/>
          <p:cNvSpPr>
            <a:spLocks noChangeAspect="1" noChangeArrowheads="1"/>
          </p:cNvSpPr>
          <p:nvPr/>
        </p:nvSpPr>
        <p:spPr bwMode="auto">
          <a:xfrm>
            <a:off x="155575" y="-388938"/>
            <a:ext cx="1228725" cy="819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https://miro.medium.com/max/129/1*ZJOOlx0T7JtqIiyD0cgVgw.png"/>
          <p:cNvSpPr>
            <a:spLocks noChangeAspect="1" noChangeArrowheads="1"/>
          </p:cNvSpPr>
          <p:nvPr/>
        </p:nvSpPr>
        <p:spPr bwMode="auto">
          <a:xfrm>
            <a:off x="155575" y="-388938"/>
            <a:ext cx="1228725" cy="819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AutoShape 8" descr="https://miro.medium.com/max/129/1*ZJOOlx0T7JtqIiyD0cgVgw.png"/>
          <p:cNvSpPr>
            <a:spLocks noChangeAspect="1" noChangeArrowheads="1"/>
          </p:cNvSpPr>
          <p:nvPr/>
        </p:nvSpPr>
        <p:spPr bwMode="auto">
          <a:xfrm>
            <a:off x="155575" y="-388938"/>
            <a:ext cx="1228725" cy="819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86000"/>
            <a:ext cx="1662113" cy="117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/>
          <a:lstStyle/>
          <a:p>
            <a:r>
              <a:rPr lang="en-US" dirty="0" smtClean="0"/>
              <a:t>Transform the samples onto the new </a:t>
            </a:r>
            <a:r>
              <a:rPr lang="en-US" dirty="0" smtClean="0"/>
              <a:t>subspace</a:t>
            </a:r>
          </a:p>
          <a:p>
            <a:endParaRPr lang="en-US" dirty="0" smtClean="0"/>
          </a:p>
          <a:p>
            <a:r>
              <a:rPr lang="en-US" dirty="0" smtClean="0"/>
              <a:t>In the last step, we use the 2×3 dimensional matrix </a:t>
            </a:r>
            <a:r>
              <a:rPr lang="en-US" b="1" i="1" dirty="0" smtClean="0"/>
              <a:t>W </a:t>
            </a:r>
            <a:r>
              <a:rPr lang="en-US" dirty="0" smtClean="0"/>
              <a:t>that we just computed to transform our samples onto the new subspace via the equation </a:t>
            </a:r>
            <a:r>
              <a:rPr lang="en-US" b="1" i="1" dirty="0" smtClean="0"/>
              <a:t>y = W′ × x </a:t>
            </a:r>
            <a:r>
              <a:rPr lang="en-US" dirty="0" smtClean="0"/>
              <a:t>where </a:t>
            </a:r>
            <a:r>
              <a:rPr lang="en-US" b="1" i="1" dirty="0" smtClean="0"/>
              <a:t>W′</a:t>
            </a:r>
            <a:r>
              <a:rPr lang="en-US" dirty="0" smtClean="0"/>
              <a:t> is the </a:t>
            </a:r>
            <a:r>
              <a:rPr lang="en-US" i="1" dirty="0" smtClean="0"/>
              <a:t>transpose</a:t>
            </a:r>
            <a:r>
              <a:rPr lang="en-US" dirty="0" smtClean="0"/>
              <a:t> of the matrix </a:t>
            </a:r>
            <a:r>
              <a:rPr lang="en-US" b="1" i="1" dirty="0" smtClean="0"/>
              <a:t>W.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953000"/>
            <a:ext cx="5638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848600" cy="746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Eigen value and Eigen vector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</a:t>
            </a:r>
            <a:r>
              <a:rPr lang="en-US" dirty="0" smtClean="0"/>
              <a:t>value gives the magnitude of the data</a:t>
            </a:r>
          </a:p>
          <a:p>
            <a:r>
              <a:rPr lang="en-US" dirty="0" smtClean="0"/>
              <a:t>Eigen </a:t>
            </a:r>
            <a:r>
              <a:rPr lang="en-US" dirty="0" smtClean="0"/>
              <a:t>vector give the direction of spread of data </a:t>
            </a:r>
          </a:p>
          <a:p>
            <a:r>
              <a:rPr lang="en-US" dirty="0" smtClean="0"/>
              <a:t>Intuitively, an eigenvector is a vector whose direction remains unchanged when a linear transformation is applied to it.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Covariance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52607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65070"/>
            <a:ext cx="5486400" cy="84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845784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had a 3-dimensional data set 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measure the covariance between the x and y dimensions, the y and z dimensions, and the x and z dimensions.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covariance between x and x , or y and y , or z and z would give you the variance of the x , y and z dimensions respectively.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21336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20000" cy="4846320"/>
          </a:xfrm>
        </p:spPr>
        <p:txBody>
          <a:bodyPr/>
          <a:lstStyle/>
          <a:p>
            <a:r>
              <a:rPr lang="en-US" dirty="0" smtClean="0"/>
              <a:t>Diagonal </a:t>
            </a:r>
            <a:r>
              <a:rPr lang="en-US" dirty="0" smtClean="0"/>
              <a:t>is the variances of x, y and z </a:t>
            </a:r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y,x</a:t>
            </a:r>
            <a:r>
              <a:rPr lang="en-US" dirty="0" smtClean="0"/>
              <a:t>) hence matrix is symmetrical about the diagonal </a:t>
            </a:r>
            <a:endParaRPr lang="en-US" dirty="0" smtClean="0"/>
          </a:p>
          <a:p>
            <a:r>
              <a:rPr lang="en-US" dirty="0" smtClean="0"/>
              <a:t>N-dimensional </a:t>
            </a:r>
            <a:r>
              <a:rPr lang="en-US" dirty="0" smtClean="0"/>
              <a:t>data will result in </a:t>
            </a:r>
            <a:r>
              <a:rPr lang="en-US" dirty="0" err="1" smtClean="0"/>
              <a:t>NxN</a:t>
            </a:r>
            <a:r>
              <a:rPr lang="en-US" dirty="0" smtClean="0"/>
              <a:t> covariance matrix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010025"/>
            <a:ext cx="4781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 </a:t>
            </a:r>
            <a:r>
              <a:rPr lang="en-US" dirty="0" smtClean="0"/>
              <a:t>value is not as important as it’s sign.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positive value of covariance indicates both dimensions increase or decrease together e.g. as the number of hours studied increases, the marks in that subject increase.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negative value indicates while one increases the other decreases, or vice-versa e.g. active social life at PSU </a:t>
            </a:r>
            <a:r>
              <a:rPr lang="en-US" dirty="0" err="1" smtClean="0"/>
              <a:t>vs</a:t>
            </a:r>
            <a:r>
              <a:rPr lang="en-US" dirty="0" smtClean="0"/>
              <a:t> performance in CS dept.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covariance is zero: the two dimensions are independent of each other e.g. heights of students </a:t>
            </a:r>
            <a:r>
              <a:rPr lang="en-US" dirty="0" err="1" smtClean="0"/>
              <a:t>vs</a:t>
            </a:r>
            <a:r>
              <a:rPr lang="en-US" dirty="0" smtClean="0"/>
              <a:t> the marks obtained in a subject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bother with calculating covariance when we could just plot the 2 values to see their relationship? </a:t>
            </a:r>
            <a:endParaRPr lang="en-US" dirty="0" smtClean="0"/>
          </a:p>
          <a:p>
            <a:r>
              <a:rPr lang="en-US" dirty="0" smtClean="0"/>
              <a:t>Covariance </a:t>
            </a:r>
            <a:r>
              <a:rPr lang="en-US" dirty="0" smtClean="0"/>
              <a:t>calculations are used to find relationships between dimensions in high dimensional data sets (usually greater than 3) where visualization is difficult.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00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Singular Value Decomposition </a:t>
            </a:r>
            <a:r>
              <a:rPr lang="en-US" dirty="0" smtClean="0"/>
              <a:t>(</a:t>
            </a:r>
            <a:r>
              <a:rPr lang="en-US" dirty="0" smtClean="0"/>
              <a:t>SVD)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642" y="1828800"/>
            <a:ext cx="7376958" cy="37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Properties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718" y="2057400"/>
            <a:ext cx="6940882" cy="341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381</TotalTime>
  <Words>1138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Principal component analysis</vt:lpstr>
      <vt:lpstr>Variance and covariance</vt:lpstr>
      <vt:lpstr>Eigen value and Eigen vector </vt:lpstr>
      <vt:lpstr>Covariance </vt:lpstr>
      <vt:lpstr>Covariance</vt:lpstr>
      <vt:lpstr>covariance</vt:lpstr>
      <vt:lpstr>covariance</vt:lpstr>
      <vt:lpstr>Singular Value Decomposition (SVD)</vt:lpstr>
      <vt:lpstr>SVD Properties</vt:lpstr>
      <vt:lpstr>Principal component analysis</vt:lpstr>
      <vt:lpstr>Dimension reduction</vt:lpstr>
      <vt:lpstr>Steps involved</vt:lpstr>
      <vt:lpstr>Numerical example</vt:lpstr>
      <vt:lpstr>Nulerical example</vt:lpstr>
      <vt:lpstr>Slide 15</vt:lpstr>
      <vt:lpstr>Observations from covariance matrix</vt:lpstr>
      <vt:lpstr>Compute Eigen vectors and corresponding Eigen values</vt:lpstr>
      <vt:lpstr>Solve for eigen value</vt:lpstr>
      <vt:lpstr>Eigen vector</vt:lpstr>
      <vt:lpstr>Principal axis</vt:lpstr>
      <vt:lpstr>Principal axis</vt:lpstr>
      <vt:lpstr>transformation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User</dc:creator>
  <cp:lastModifiedBy>User</cp:lastModifiedBy>
  <cp:revision>28</cp:revision>
  <dcterms:created xsi:type="dcterms:W3CDTF">2020-05-13T15:19:33Z</dcterms:created>
  <dcterms:modified xsi:type="dcterms:W3CDTF">2020-05-14T05:10:47Z</dcterms:modified>
</cp:coreProperties>
</file>