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5" r:id="rId8"/>
    <p:sldId id="266" r:id="rId9"/>
    <p:sldId id="267" r:id="rId10"/>
    <p:sldId id="261" r:id="rId11"/>
    <p:sldId id="262" r:id="rId12"/>
    <p:sldId id="268" r:id="rId13"/>
    <p:sldId id="269" r:id="rId14"/>
    <p:sldId id="271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301" r:id="rId23"/>
    <p:sldId id="302" r:id="rId24"/>
    <p:sldId id="303" r:id="rId25"/>
    <p:sldId id="299" r:id="rId26"/>
    <p:sldId id="284" r:id="rId27"/>
    <p:sldId id="300" r:id="rId28"/>
    <p:sldId id="27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349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E3FC8-6C32-4237-9AB5-208DE0EDE9A8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62BF9B-1EF5-4E33-9E6D-FEEC320F4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EvLgRJWrE" TargetMode="External"/><Relationship Id="rId2" Type="http://schemas.openxmlformats.org/officeDocument/2006/relationships/hyperlink" Target="https://www.researchgate.net/publication/335099466_Lecture_Notes_on_Machine_Learning_The_Karush-Kuhn-Tucker_Conditions_Part_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305800" cy="1828800"/>
          </a:xfrm>
        </p:spPr>
        <p:txBody>
          <a:bodyPr/>
          <a:lstStyle/>
          <a:p>
            <a:pPr algn="ctr"/>
            <a:r>
              <a:rPr smtClean="0"/>
              <a:t>SUPPORT VECTOR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BHUVANESHWARI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62960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91000"/>
            <a:ext cx="61150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1" y="2667000"/>
            <a:ext cx="2743199" cy="6463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should be as large as possible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257800"/>
            <a:ext cx="23622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support vectors are the most useful data points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7362"/>
            <a:ext cx="6985000" cy="444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 Mathematically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090988" cy="25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4800600"/>
            <a:ext cx="1704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953000"/>
            <a:ext cx="31146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rc 7"/>
          <p:cNvSpPr/>
          <p:nvPr/>
        </p:nvSpPr>
        <p:spPr>
          <a:xfrm>
            <a:off x="4343400" y="2438400"/>
            <a:ext cx="2667000" cy="4038600"/>
          </a:xfrm>
          <a:prstGeom prst="arc">
            <a:avLst>
              <a:gd name="adj1" fmla="val 16941224"/>
              <a:gd name="adj2" fmla="val 8316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94886"/>
            <a:ext cx="7668912" cy="457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- Numerical 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28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SVM to draw a separation line between positive and negative data points given as (1,1),(2,1), (1,-1),(2,-1),(4,0),(5,1),(5,-1) and (6,0)</a:t>
            </a:r>
            <a:endParaRPr lang="en-US" sz="2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4038600" cy="28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971800"/>
            <a:ext cx="4267200" cy="317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905000"/>
            <a:ext cx="1990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5410200" cy="370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support vectors - biasing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921" y="1600200"/>
            <a:ext cx="696310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486" y="2133600"/>
            <a:ext cx="842825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equations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9344" y="1600200"/>
            <a:ext cx="764026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53530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0"/>
            <a:ext cx="8134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076217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plane equation</a:t>
            </a:r>
            <a:endParaRPr 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094" y="1600200"/>
            <a:ext cx="8481906" cy="505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Maximization margin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3867150"/>
            <a:ext cx="42100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676399"/>
            <a:ext cx="6553200" cy="224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905000"/>
            <a:ext cx="3664133" cy="74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9417" y="1887454"/>
            <a:ext cx="3716383" cy="85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26" y="2757059"/>
            <a:ext cx="4758674" cy="303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057" y="5791200"/>
            <a:ext cx="51489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simultaneous equations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828798"/>
            <a:ext cx="6655709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88934"/>
            <a:ext cx="4191000" cy="15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Discriminating hyper plane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20726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905000"/>
            <a:ext cx="4583554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48000"/>
            <a:ext cx="214172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0020" y="2965156"/>
            <a:ext cx="5603456" cy="35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 Linear SVM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</a:t>
            </a:r>
            <a:r>
              <a:rPr lang="en-US" dirty="0" smtClean="0"/>
              <a:t>out how to formulate the problem so</a:t>
            </a:r>
          </a:p>
          <a:p>
            <a:pPr>
              <a:buNone/>
            </a:pPr>
            <a:r>
              <a:rPr lang="en-US" dirty="0" smtClean="0"/>
              <a:t>that it can be presented to a quadratic program </a:t>
            </a:r>
            <a:r>
              <a:rPr lang="en-US" dirty="0" smtClean="0"/>
              <a:t>solver</a:t>
            </a:r>
          </a:p>
          <a:p>
            <a:r>
              <a:rPr lang="en-US" sz="3200" dirty="0" smtClean="0">
                <a:latin typeface="LMRoman10-Regular"/>
              </a:rPr>
              <a:t>Since the problem is quadratic, there is a unique </a:t>
            </a:r>
            <a:r>
              <a:rPr lang="en-US" sz="3200" dirty="0" smtClean="0">
                <a:latin typeface="LMRoman10-Regular"/>
              </a:rPr>
              <a:t>optimum solution</a:t>
            </a:r>
          </a:p>
          <a:p>
            <a:r>
              <a:rPr lang="en-US" sz="3200" dirty="0" smtClean="0">
                <a:latin typeface="LMRoman10-Regular"/>
              </a:rPr>
              <a:t>Introducing </a:t>
            </a:r>
            <a:r>
              <a:rPr lang="en-US" dirty="0" smtClean="0"/>
              <a:t>Slack </a:t>
            </a:r>
            <a:r>
              <a:rPr lang="en-US" dirty="0" smtClean="0"/>
              <a:t>Variables - </a:t>
            </a:r>
            <a:r>
              <a:rPr lang="en-US" dirty="0" smtClean="0"/>
              <a:t>added to an inequality constraint to transform it into an </a:t>
            </a:r>
            <a:r>
              <a:rPr lang="en-US" dirty="0" smtClean="0"/>
              <a:t>equality</a:t>
            </a:r>
          </a:p>
          <a:p>
            <a:r>
              <a:rPr lang="en-US" dirty="0" smtClean="0"/>
              <a:t>Using Kernel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function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1695" y="1986942"/>
            <a:ext cx="6923105" cy="307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525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Convex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25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Convex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04800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Lagrange Multipliers with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inequality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 (KKT conditions)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KKT - </a:t>
            </a:r>
            <a:r>
              <a:rPr lang="en-US" dirty="0" err="1" smtClean="0"/>
              <a:t>Karush</a:t>
            </a:r>
            <a:r>
              <a:rPr lang="en-US" dirty="0" smtClean="0"/>
              <a:t>–Kuhn–Tucker (KKT)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The first </a:t>
            </a:r>
            <a:r>
              <a:rPr lang="en-US" dirty="0" smtClean="0"/>
              <a:t>derivative tests (sometimes called first-order necessary </a:t>
            </a:r>
            <a:r>
              <a:rPr lang="en-US" b="1" dirty="0" smtClean="0"/>
              <a:t>conditions</a:t>
            </a:r>
            <a:r>
              <a:rPr lang="en-US" dirty="0" smtClean="0"/>
              <a:t>) for a solution in nonlinear programming to be </a:t>
            </a:r>
            <a:r>
              <a:rPr lang="en-US" b="1" dirty="0" smtClean="0"/>
              <a:t>optimal</a:t>
            </a:r>
            <a:r>
              <a:rPr lang="en-US" dirty="0" smtClean="0"/>
              <a:t>, provided that some regularity </a:t>
            </a:r>
            <a:r>
              <a:rPr lang="en-US" b="1" dirty="0" smtClean="0"/>
              <a:t>conditions</a:t>
            </a:r>
            <a:r>
              <a:rPr lang="en-US" dirty="0" smtClean="0"/>
              <a:t> are satisfied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KKT conditions are </a:t>
            </a:r>
            <a:r>
              <a:rPr lang="en-US" i="1" dirty="0" smtClean="0"/>
              <a:t>necessary </a:t>
            </a:r>
            <a:r>
              <a:rPr lang="en-US" i="1" dirty="0" smtClean="0"/>
              <a:t>and sufficient</a:t>
            </a:r>
            <a:r>
              <a:rPr lang="en-US" dirty="0" smtClean="0"/>
              <a:t> for </a:t>
            </a:r>
            <a:r>
              <a:rPr lang="en-US" b="1" dirty="0" smtClean="0"/>
              <a:t>w</a:t>
            </a:r>
            <a:r>
              <a:rPr lang="en-US" dirty="0" smtClean="0"/>
              <a:t>, </a:t>
            </a:r>
            <a:r>
              <a:rPr lang="en-US" i="1" dirty="0" smtClean="0"/>
              <a:t>b</a:t>
            </a:r>
            <a:r>
              <a:rPr lang="en-US" dirty="0" smtClean="0"/>
              <a:t>, α to be a </a:t>
            </a:r>
            <a:r>
              <a:rPr lang="en-US" dirty="0" smtClean="0"/>
              <a:t>solution</a:t>
            </a:r>
          </a:p>
          <a:p>
            <a:pPr lvl="1"/>
            <a:r>
              <a:rPr lang="en-US" i="1" dirty="0" smtClean="0"/>
              <a:t>For </a:t>
            </a:r>
            <a:r>
              <a:rPr lang="en-US" i="1" dirty="0" smtClean="0"/>
              <a:t>more details </a:t>
            </a:r>
            <a:r>
              <a:rPr lang="en-US" i="1" dirty="0" smtClean="0"/>
              <a:t>refer</a:t>
            </a:r>
            <a:r>
              <a:rPr lang="en-US" i="1" dirty="0" smtClean="0"/>
              <a:t>: 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www.researchgate.net/publication/335099466_Lecture_Notes_on_Machine_Learning_The_Karush-Kuhn-Tucker_Conditions_Part_2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://www.youtube.com/watch?v=eREvLgRJWrE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775" y="1624445"/>
            <a:ext cx="8153400" cy="444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for nonlinear data - Example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476875"/>
            <a:ext cx="272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5486400"/>
            <a:ext cx="24955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SVM: A New Generation of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classification that has received considerable attention is support vector machine and popularly abbreviated as SVM.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This technique has its roots in statistical learning theory by </a:t>
            </a:r>
            <a:r>
              <a:rPr lang="en-US" dirty="0" err="1" smtClean="0"/>
              <a:t>Vlamidir</a:t>
            </a:r>
            <a:r>
              <a:rPr lang="en-US" dirty="0" smtClean="0"/>
              <a:t> </a:t>
            </a:r>
            <a:r>
              <a:rPr lang="en-US" dirty="0" err="1" smtClean="0"/>
              <a:t>Vapnik</a:t>
            </a:r>
            <a:r>
              <a:rPr lang="en-US" dirty="0" smtClean="0"/>
              <a:t>, 1992.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searches for optimal hyper plane  separating the </a:t>
            </a:r>
            <a:r>
              <a:rPr lang="en-US" dirty="0" err="1" smtClean="0"/>
              <a:t>tuples</a:t>
            </a:r>
            <a:r>
              <a:rPr lang="en-US" dirty="0" smtClean="0"/>
              <a:t> of one class from another.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Works well with higher dimensional data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avoids dimensionality problem.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training time is more however highly accurate.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Testing an unknown data is very fast.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Less prone to over fitting than other methods.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Facilitates compact model for classification.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mapping function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696" y="1905000"/>
            <a:ext cx="8600479" cy="36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299" y="1803063"/>
            <a:ext cx="8869301" cy="444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16765"/>
            <a:ext cx="7239000" cy="493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points after transformation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667563" cy="48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58674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data is converted into linear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separate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742" y="1981200"/>
            <a:ext cx="8960058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 - bias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68340"/>
            <a:ext cx="6476999" cy="42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67196" cy="375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equations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89262"/>
            <a:ext cx="7315199" cy="444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simultaneous equations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4168" y="2286000"/>
            <a:ext cx="743061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Discriminating </a:t>
            </a:r>
            <a:r>
              <a:rPr lang="en-US" dirty="0" err="1" smtClean="0"/>
              <a:t>Hyperplane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691386"/>
            <a:ext cx="7865382" cy="440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85850" y="2133600"/>
            <a:ext cx="6496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505325"/>
            <a:ext cx="6057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52" y="228600"/>
            <a:ext cx="8766048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Equation for discriminating Hyper plane</a:t>
            </a:r>
            <a:endParaRPr lang="en-US" sz="36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707"/>
            <a:ext cx="8164531" cy="403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plane separating two classes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587" y="1681163"/>
            <a:ext cx="7573013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SVM, support vector machine is use for both linear and non linear data points</a:t>
            </a:r>
          </a:p>
          <a:p>
            <a:r>
              <a:rPr lang="en-US" dirty="0" smtClean="0"/>
              <a:t>Two class problem</a:t>
            </a:r>
          </a:p>
          <a:p>
            <a:r>
              <a:rPr lang="en-US" dirty="0" smtClean="0">
                <a:latin typeface="LMRoman10-Regular"/>
              </a:rPr>
              <a:t>Introduced by </a:t>
            </a:r>
            <a:r>
              <a:rPr lang="en-US" b="1" dirty="0" err="1" smtClean="0">
                <a:latin typeface="LMRoman10-Regular"/>
              </a:rPr>
              <a:t>Vapnik</a:t>
            </a:r>
            <a:r>
              <a:rPr lang="en-US" dirty="0" smtClean="0">
                <a:latin typeface="LMRoman10-Regular"/>
              </a:rPr>
              <a:t> in </a:t>
            </a:r>
            <a:r>
              <a:rPr lang="en-US" dirty="0" smtClean="0">
                <a:latin typeface="LMRoman10-Regular"/>
              </a:rPr>
              <a:t>1992</a:t>
            </a:r>
          </a:p>
          <a:p>
            <a:r>
              <a:rPr lang="en-US" dirty="0" smtClean="0">
                <a:latin typeface="LMRoman10-Regular"/>
              </a:rPr>
              <a:t>Discussed the concepts like margin, hyper plane, support vectors, slack variables, kernel function, etc.</a:t>
            </a:r>
          </a:p>
          <a:p>
            <a:r>
              <a:rPr lang="en-US" dirty="0" smtClean="0">
                <a:latin typeface="LMRoman10-Regular"/>
              </a:rPr>
              <a:t>Model is build using support vectors from both +</a:t>
            </a:r>
            <a:r>
              <a:rPr lang="en-US" dirty="0" err="1" smtClean="0">
                <a:latin typeface="LMRoman10-Regular"/>
              </a:rPr>
              <a:t>ve</a:t>
            </a:r>
            <a:r>
              <a:rPr lang="en-US" dirty="0" smtClean="0">
                <a:latin typeface="LMRoman10-Regular"/>
              </a:rPr>
              <a:t> and -</a:t>
            </a:r>
            <a:r>
              <a:rPr lang="en-US" dirty="0" err="1" smtClean="0">
                <a:latin typeface="LMRoman10-Regular"/>
              </a:rPr>
              <a:t>ve</a:t>
            </a:r>
            <a:r>
              <a:rPr lang="en-US" dirty="0" smtClean="0">
                <a:latin typeface="LMRoman10-Regular"/>
              </a:rPr>
              <a:t> classes</a:t>
            </a:r>
          </a:p>
          <a:p>
            <a:r>
              <a:rPr lang="en-US" dirty="0" smtClean="0">
                <a:latin typeface="LMRoman10-Regular"/>
              </a:rPr>
              <a:t>Solved numerical example for both linear and non linear data points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153400" cy="990600"/>
          </a:xfrm>
        </p:spPr>
        <p:txBody>
          <a:bodyPr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different classification lines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6091535"/>
            <a:ext cx="6052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Is there any reason why one is better than the others?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47" y="1600200"/>
            <a:ext cx="7100453" cy="443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en-US" dirty="0" smtClean="0"/>
              <a:t>Maximum Margin (M)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966138" y="1600200"/>
            <a:ext cx="544667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010400" cy="4495800"/>
          </a:xfrm>
        </p:spPr>
        <p:txBody>
          <a:bodyPr/>
          <a:lstStyle/>
          <a:p>
            <a:r>
              <a:rPr lang="en-US" dirty="0" smtClean="0"/>
              <a:t>Support vectors are the data points that lie closest to the decision surface (or hyper plane) </a:t>
            </a:r>
          </a:p>
          <a:p>
            <a:r>
              <a:rPr lang="en-US" dirty="0" smtClean="0"/>
              <a:t>They are the data points most difficult to classify </a:t>
            </a:r>
          </a:p>
          <a:p>
            <a:r>
              <a:rPr lang="en-US" dirty="0" smtClean="0"/>
              <a:t>They have direct bearing on the optimum location of the decision surface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796444"/>
            <a:ext cx="2162175" cy="248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6172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SVM maximize the margin around the separating hyper plane. </a:t>
            </a:r>
          </a:p>
          <a:p>
            <a:r>
              <a:rPr lang="en-US" dirty="0" smtClean="0"/>
              <a:t>The decision function is fully specified by a (usually very small) subset of training samples, the support vectors. </a:t>
            </a:r>
          </a:p>
          <a:p>
            <a:r>
              <a:rPr lang="en-US" dirty="0" smtClean="0"/>
              <a:t>This becomes a Quadratic programming problem that is easy to solve by standard methods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367" y="1905000"/>
            <a:ext cx="272323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5225" y="1628775"/>
            <a:ext cx="70485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1483</TotalTime>
  <Words>517</Words>
  <Application>Microsoft Office PowerPoint</Application>
  <PresentationFormat>On-screen Show (4:3)</PresentationFormat>
  <Paragraphs>83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SUPPORT VECTOR MACHINE</vt:lpstr>
      <vt:lpstr>Introduction</vt:lpstr>
      <vt:lpstr>SVM: A New Generation of Learning Algorithms</vt:lpstr>
      <vt:lpstr>Support Vector Machine</vt:lpstr>
      <vt:lpstr>The different classification lines</vt:lpstr>
      <vt:lpstr>Maximum Margin (M)</vt:lpstr>
      <vt:lpstr>Support Vectors</vt:lpstr>
      <vt:lpstr>Support vectors</vt:lpstr>
      <vt:lpstr>Slide 9</vt:lpstr>
      <vt:lpstr>Criteria</vt:lpstr>
      <vt:lpstr>SVM</vt:lpstr>
      <vt:lpstr>Linear SVM Mathematically</vt:lpstr>
      <vt:lpstr>Steps involved</vt:lpstr>
      <vt:lpstr>SVM - Numerical Example </vt:lpstr>
      <vt:lpstr>Support vectors</vt:lpstr>
      <vt:lpstr>Modifying the support vectors - biasing</vt:lpstr>
      <vt:lpstr>Finding parameters</vt:lpstr>
      <vt:lpstr>Solving linear equations</vt:lpstr>
      <vt:lpstr>Simplification</vt:lpstr>
      <vt:lpstr>Hyper plane equation</vt:lpstr>
      <vt:lpstr>Maximization margin</vt:lpstr>
      <vt:lpstr>Example 2</vt:lpstr>
      <vt:lpstr>Solving simultaneous equations</vt:lpstr>
      <vt:lpstr>Discriminating hyper plane</vt:lpstr>
      <vt:lpstr>Non Linear SVM</vt:lpstr>
      <vt:lpstr>Non-linear SVM</vt:lpstr>
      <vt:lpstr>Convex function</vt:lpstr>
      <vt:lpstr>Lagrange Multipliers with inequality constraints (KKT conditions) </vt:lpstr>
      <vt:lpstr>SVM for nonlinear data - Example</vt:lpstr>
      <vt:lpstr>Identifying mapping function</vt:lpstr>
      <vt:lpstr>Transformation</vt:lpstr>
      <vt:lpstr>Transformation</vt:lpstr>
      <vt:lpstr>Data points after transformation</vt:lpstr>
      <vt:lpstr>Support vectors</vt:lpstr>
      <vt:lpstr>Support vectors - bias</vt:lpstr>
      <vt:lpstr>Finding parameters</vt:lpstr>
      <vt:lpstr>Simultaneous equations</vt:lpstr>
      <vt:lpstr>Solving simultaneous equations</vt:lpstr>
      <vt:lpstr>Discriminating Hyperplane</vt:lpstr>
      <vt:lpstr>Equation for discriminating Hyper plane</vt:lpstr>
      <vt:lpstr>Hyper plane separating two classes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User</dc:creator>
  <cp:lastModifiedBy>User</cp:lastModifiedBy>
  <cp:revision>33</cp:revision>
  <dcterms:created xsi:type="dcterms:W3CDTF">2020-05-06T13:30:08Z</dcterms:created>
  <dcterms:modified xsi:type="dcterms:W3CDTF">2020-05-08T05:20:25Z</dcterms:modified>
</cp:coreProperties>
</file>