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57" r:id="rId5"/>
    <p:sldId id="268" r:id="rId6"/>
    <p:sldId id="272" r:id="rId7"/>
    <p:sldId id="273" r:id="rId8"/>
    <p:sldId id="279" r:id="rId9"/>
    <p:sldId id="258" r:id="rId10"/>
    <p:sldId id="266" r:id="rId11"/>
    <p:sldId id="267" r:id="rId12"/>
    <p:sldId id="259" r:id="rId13"/>
    <p:sldId id="269" r:id="rId14"/>
    <p:sldId id="274" r:id="rId15"/>
    <p:sldId id="275" r:id="rId16"/>
    <p:sldId id="276" r:id="rId17"/>
    <p:sldId id="277" r:id="rId18"/>
    <p:sldId id="278" r:id="rId19"/>
    <p:sldId id="270" r:id="rId20"/>
    <p:sldId id="271" r:id="rId21"/>
    <p:sldId id="287" r:id="rId22"/>
    <p:sldId id="290" r:id="rId23"/>
    <p:sldId id="291" r:id="rId24"/>
    <p:sldId id="292" r:id="rId25"/>
    <p:sldId id="293" r:id="rId26"/>
    <p:sldId id="281" r:id="rId27"/>
    <p:sldId id="280" r:id="rId28"/>
    <p:sldId id="297" r:id="rId29"/>
    <p:sldId id="282" r:id="rId30"/>
    <p:sldId id="283" r:id="rId31"/>
    <p:sldId id="284" r:id="rId32"/>
    <p:sldId id="285" r:id="rId33"/>
    <p:sldId id="288" r:id="rId34"/>
    <p:sldId id="294" r:id="rId35"/>
    <p:sldId id="298" r:id="rId36"/>
    <p:sldId id="299" r:id="rId37"/>
    <p:sldId id="286" r:id="rId38"/>
    <p:sldId id="296" r:id="rId39"/>
    <p:sldId id="295"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9A23C9-214A-4C42-95F4-55D1435FA799}" type="datetimeFigureOut">
              <a:rPr lang="en-US" smtClean="0"/>
              <a:pPr/>
              <a:t>5/27/2020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FCA7B6-A38A-4478-8423-8C575042DF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9A23C9-214A-4C42-95F4-55D1435FA799}"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CA7B6-A38A-4478-8423-8C575042DF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9A23C9-214A-4C42-95F4-55D1435FA799}"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CA7B6-A38A-4478-8423-8C575042DF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9A23C9-214A-4C42-95F4-55D1435FA799}"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CA7B6-A38A-4478-8423-8C575042DF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9A23C9-214A-4C42-95F4-55D1435FA799}" type="datetimeFigureOut">
              <a:rPr lang="en-US" smtClean="0"/>
              <a:pPr/>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CA7B6-A38A-4478-8423-8C575042DF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9A23C9-214A-4C42-95F4-55D1435FA799}" type="datetimeFigureOut">
              <a:rPr lang="en-US" smtClean="0"/>
              <a:pPr/>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CA7B6-A38A-4478-8423-8C575042DF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9A23C9-214A-4C42-95F4-55D1435FA799}" type="datetimeFigureOut">
              <a:rPr lang="en-US" smtClean="0"/>
              <a:pPr/>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CA7B6-A38A-4478-8423-8C575042DF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9A23C9-214A-4C42-95F4-55D1435FA799}" type="datetimeFigureOut">
              <a:rPr lang="en-US" smtClean="0"/>
              <a:pPr/>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CA7B6-A38A-4478-8423-8C575042DF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A23C9-214A-4C42-95F4-55D1435FA799}" type="datetimeFigureOut">
              <a:rPr lang="en-US" smtClean="0"/>
              <a:pPr/>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CA7B6-A38A-4478-8423-8C575042DF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9A23C9-214A-4C42-95F4-55D1435FA799}" type="datetimeFigureOut">
              <a:rPr lang="en-US" smtClean="0"/>
              <a:pPr/>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CA7B6-A38A-4478-8423-8C575042DF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9A23C9-214A-4C42-95F4-55D1435FA799}" type="datetimeFigureOut">
              <a:rPr lang="en-US" smtClean="0"/>
              <a:pPr/>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5FCA7B6-A38A-4478-8423-8C575042DFA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B9A23C9-214A-4C42-95F4-55D1435FA799}" type="datetimeFigureOut">
              <a:rPr lang="en-US" smtClean="0"/>
              <a:pPr/>
              <a:t>5/27/2020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FCA7B6-A38A-4478-8423-8C575042DFA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home.deib.polimi.it/matteucc/Clustering/tutorial_html/hierarchical.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home.deib.polimi.it/matteucc/Clustering/tutorial_html/hierarchica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Hierarchical Clustering</a:t>
            </a:r>
            <a:endParaRPr lang="en-US" dirty="0"/>
          </a:p>
        </p:txBody>
      </p:sp>
      <p:sp>
        <p:nvSpPr>
          <p:cNvPr id="3" name="Subtitle 2"/>
          <p:cNvSpPr>
            <a:spLocks noGrp="1"/>
          </p:cNvSpPr>
          <p:nvPr>
            <p:ph type="subTitle" idx="1"/>
          </p:nvPr>
        </p:nvSpPr>
        <p:spPr/>
        <p:txBody>
          <a:bodyPr/>
          <a:lstStyle/>
          <a:p>
            <a:r>
              <a:rPr lang="en-US" dirty="0" smtClean="0"/>
              <a:t>Bhuvaneshwari Patil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i="1" dirty="0" smtClean="0"/>
              <a:t>How They Work!</a:t>
            </a:r>
            <a:endParaRPr lang="en-US" dirty="0"/>
          </a:p>
        </p:txBody>
      </p:sp>
      <p:sp>
        <p:nvSpPr>
          <p:cNvPr id="3" name="Content Placeholder 2"/>
          <p:cNvSpPr>
            <a:spLocks noGrp="1"/>
          </p:cNvSpPr>
          <p:nvPr>
            <p:ph idx="1"/>
          </p:nvPr>
        </p:nvSpPr>
        <p:spPr>
          <a:xfrm>
            <a:off x="152400" y="1371600"/>
            <a:ext cx="8763000" cy="5410200"/>
          </a:xfrm>
        </p:spPr>
        <p:txBody>
          <a:bodyPr>
            <a:normAutofit fontScale="85000" lnSpcReduction="10000"/>
          </a:bodyPr>
          <a:lstStyle/>
          <a:p>
            <a:pPr algn="just"/>
            <a:r>
              <a:rPr lang="en-US" dirty="0" smtClean="0"/>
              <a:t>Given a set of N items to be clustered, and an N*N distance (or similarity) matrix, the basic process of hierarchical clustering (defined by S.C. Johnson in 1967) is this:</a:t>
            </a:r>
          </a:p>
          <a:p>
            <a:pPr marL="514350" indent="-514350" algn="just">
              <a:buFont typeface="+mj-lt"/>
              <a:buAutoNum type="arabicPeriod"/>
            </a:pPr>
            <a:r>
              <a:rPr lang="en-US" dirty="0" smtClean="0"/>
              <a:t>Start by assigning each item to a cluster, so that if you have N items, you now have N clusters, each containing just one item. </a:t>
            </a:r>
          </a:p>
          <a:p>
            <a:pPr marL="880110" lvl="1" indent="-514350" algn="just"/>
            <a:r>
              <a:rPr lang="en-US" dirty="0" smtClean="0"/>
              <a:t>Let the distances (similarities) between the clusters the same as the distances (similarities) between the items they contain.</a:t>
            </a:r>
          </a:p>
          <a:p>
            <a:pPr marL="514350" indent="-514350" algn="just">
              <a:buFont typeface="+mj-lt"/>
              <a:buAutoNum type="arabicPeriod"/>
            </a:pPr>
            <a:r>
              <a:rPr lang="en-US" dirty="0" smtClean="0"/>
              <a:t>Find the closest (most similar) pair of clusters and merge them into a single cluster, so that now you have one cluster less.</a:t>
            </a:r>
          </a:p>
          <a:p>
            <a:pPr marL="514350" indent="-514350" algn="just">
              <a:buFont typeface="+mj-lt"/>
              <a:buAutoNum type="arabicPeriod"/>
            </a:pPr>
            <a:r>
              <a:rPr lang="en-US" dirty="0" smtClean="0"/>
              <a:t>Compute distances (similarities) between the new cluster and each of the old clusters.</a:t>
            </a:r>
          </a:p>
          <a:p>
            <a:pPr marL="514350" indent="-514350" algn="just">
              <a:buFont typeface="+mj-lt"/>
              <a:buAutoNum type="arabicPeriod"/>
            </a:pPr>
            <a:r>
              <a:rPr lang="en-US" dirty="0" smtClean="0"/>
              <a:t>Repeat steps 2 and 3 until all items are clustered into a single cluster of size N. (*)</a:t>
            </a:r>
          </a:p>
          <a:p>
            <a:pPr algn="just"/>
            <a:r>
              <a:rPr lang="en-US" dirty="0" smtClean="0"/>
              <a:t>Step 3 can be done in different ways, which is what  distinguishes single-linkage from complete-linkage and average-linkage clustering.</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Types of Agglomerative method</a:t>
            </a:r>
            <a:endParaRPr lang="en-US" dirty="0"/>
          </a:p>
        </p:txBody>
      </p:sp>
      <p:sp>
        <p:nvSpPr>
          <p:cNvPr id="3" name="Content Placeholder 2"/>
          <p:cNvSpPr>
            <a:spLocks noGrp="1"/>
          </p:cNvSpPr>
          <p:nvPr>
            <p:ph idx="1"/>
          </p:nvPr>
        </p:nvSpPr>
        <p:spPr>
          <a:xfrm>
            <a:off x="152400" y="1447800"/>
            <a:ext cx="8839200" cy="5029200"/>
          </a:xfrm>
        </p:spPr>
        <p:txBody>
          <a:bodyPr>
            <a:normAutofit fontScale="70000" lnSpcReduction="20000"/>
          </a:bodyPr>
          <a:lstStyle/>
          <a:p>
            <a:pPr marL="514350" indent="-514350" algn="just" fontAlgn="base">
              <a:buFont typeface="+mj-lt"/>
              <a:buAutoNum type="arabicPeriod"/>
            </a:pPr>
            <a:r>
              <a:rPr lang="en-US" dirty="0" smtClean="0"/>
              <a:t>Maximum or </a:t>
            </a:r>
            <a:r>
              <a:rPr lang="en-US" b="1" i="1" dirty="0" smtClean="0"/>
              <a:t>complete linkage</a:t>
            </a:r>
            <a:r>
              <a:rPr lang="en-US" dirty="0" smtClean="0"/>
              <a:t>: The distance between two clusters is defined as the maximum value of all </a:t>
            </a:r>
            <a:r>
              <a:rPr lang="en-US" dirty="0" err="1" smtClean="0"/>
              <a:t>pairwise</a:t>
            </a:r>
            <a:r>
              <a:rPr lang="en-US" dirty="0" smtClean="0"/>
              <a:t> distances between the elements in cluster 1 and the elements in cluster 2. It tends to produce more compact clusters.</a:t>
            </a:r>
          </a:p>
          <a:p>
            <a:pPr marL="514350" indent="-514350" algn="just" fontAlgn="base">
              <a:buFont typeface="+mj-lt"/>
              <a:buAutoNum type="arabicPeriod"/>
            </a:pPr>
            <a:r>
              <a:rPr lang="en-US" dirty="0" smtClean="0"/>
              <a:t>Minimum or </a:t>
            </a:r>
            <a:r>
              <a:rPr lang="en-US" b="1" i="1" dirty="0" smtClean="0"/>
              <a:t>single linkage</a:t>
            </a:r>
            <a:r>
              <a:rPr lang="en-US" dirty="0" smtClean="0"/>
              <a:t>: The distance between two clusters is defined as the minimum value of all </a:t>
            </a:r>
            <a:r>
              <a:rPr lang="en-US" dirty="0" err="1" smtClean="0"/>
              <a:t>pairwise</a:t>
            </a:r>
            <a:r>
              <a:rPr lang="en-US" dirty="0" smtClean="0"/>
              <a:t> distances between the elements in cluster 1 and the elements in cluster 2. It tends to produce long, “loose” clusters.</a:t>
            </a:r>
          </a:p>
          <a:p>
            <a:pPr marL="514350" indent="-514350" algn="just" fontAlgn="base">
              <a:buFont typeface="+mj-lt"/>
              <a:buAutoNum type="arabicPeriod"/>
            </a:pPr>
            <a:r>
              <a:rPr lang="en-US" dirty="0" smtClean="0"/>
              <a:t>Mean or </a:t>
            </a:r>
            <a:r>
              <a:rPr lang="en-US" b="1" i="1" dirty="0" smtClean="0"/>
              <a:t>average linkage</a:t>
            </a:r>
            <a:r>
              <a:rPr lang="en-US" dirty="0" smtClean="0"/>
              <a:t>: The distance between two clusters is defined as the average distance between the elements in cluster 1 and the elements in cluster 2.</a:t>
            </a:r>
          </a:p>
          <a:p>
            <a:pPr marL="514350" indent="-514350" algn="just" fontAlgn="base">
              <a:buFont typeface="+mj-lt"/>
              <a:buAutoNum type="arabicPeriod"/>
            </a:pPr>
            <a:r>
              <a:rPr lang="en-US" b="1" i="1" dirty="0" err="1" smtClean="0"/>
              <a:t>Centroid</a:t>
            </a:r>
            <a:r>
              <a:rPr lang="en-US" b="1" i="1" dirty="0" smtClean="0"/>
              <a:t> linkage</a:t>
            </a:r>
            <a:r>
              <a:rPr lang="en-US" dirty="0" smtClean="0"/>
              <a:t>: The distance between two clusters is defined as the distance between the </a:t>
            </a:r>
            <a:r>
              <a:rPr lang="en-US" dirty="0" err="1" smtClean="0"/>
              <a:t>centroid</a:t>
            </a:r>
            <a:r>
              <a:rPr lang="en-US" dirty="0" smtClean="0"/>
              <a:t> for cluster 1 (a mean vector of length p variables) and the </a:t>
            </a:r>
            <a:r>
              <a:rPr lang="en-US" dirty="0" err="1" smtClean="0"/>
              <a:t>centroid</a:t>
            </a:r>
            <a:r>
              <a:rPr lang="en-US" dirty="0" smtClean="0"/>
              <a:t> for cluster 2.</a:t>
            </a:r>
          </a:p>
          <a:p>
            <a:pPr marL="514350" indent="-514350" algn="just" fontAlgn="base">
              <a:buFont typeface="+mj-lt"/>
              <a:buAutoNum type="arabicPeriod"/>
            </a:pPr>
            <a:r>
              <a:rPr lang="en-US" b="1" i="1" dirty="0" smtClean="0"/>
              <a:t>Ward’s minimum variance method</a:t>
            </a:r>
            <a:r>
              <a:rPr lang="en-US" dirty="0" smtClean="0"/>
              <a:t>: It minimizes the total within-cluster variance. At each step the pair of clusters with minimum between-cluster distance are merged.</a:t>
            </a:r>
          </a:p>
          <a:p>
            <a:pPr marL="514350" indent="-514350" algn="just" fontAlgn="base">
              <a:buFont typeface="+mj-lt"/>
              <a:buAutoNum type="arabicPeriod"/>
            </a:pPr>
            <a:endParaRPr lang="en-US" dirty="0" smtClean="0"/>
          </a:p>
          <a:p>
            <a:r>
              <a:rPr lang="en-US" dirty="0" smtClean="0"/>
              <a:t>This kind of hierarchical clustering is called </a:t>
            </a:r>
            <a:r>
              <a:rPr lang="en-US" i="1" dirty="0" smtClean="0"/>
              <a:t>agglomerative</a:t>
            </a:r>
            <a:r>
              <a:rPr lang="en-US" dirty="0" smtClean="0"/>
              <a:t> because it merges clusters iteratively</a:t>
            </a:r>
          </a:p>
          <a:p>
            <a:r>
              <a:rPr lang="en-US" dirty="0" smtClean="0"/>
              <a:t>once you have got the complete hierarchical tree, if you want k clusters you just have to cut the k-1 longest links.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15400" cy="1143000"/>
          </a:xfrm>
        </p:spPr>
        <p:txBody>
          <a:bodyPr>
            <a:noAutofit/>
          </a:bodyPr>
          <a:lstStyle/>
          <a:p>
            <a:pPr algn="ctr"/>
            <a:r>
              <a:rPr lang="en-US" sz="4000" dirty="0" smtClean="0"/>
              <a:t>Algorithmic steps for Agglomerative Hierarchical clustering</a:t>
            </a:r>
            <a:endParaRPr lang="en-US" sz="4000" dirty="0"/>
          </a:p>
        </p:txBody>
      </p:sp>
      <p:sp>
        <p:nvSpPr>
          <p:cNvPr id="3" name="Content Placeholder 2"/>
          <p:cNvSpPr>
            <a:spLocks noGrp="1"/>
          </p:cNvSpPr>
          <p:nvPr>
            <p:ph idx="1"/>
          </p:nvPr>
        </p:nvSpPr>
        <p:spPr>
          <a:xfrm>
            <a:off x="76200" y="1676400"/>
            <a:ext cx="8915400" cy="4953000"/>
          </a:xfrm>
        </p:spPr>
        <p:txBody>
          <a:bodyPr>
            <a:normAutofit fontScale="77500" lnSpcReduction="20000"/>
          </a:bodyPr>
          <a:lstStyle/>
          <a:p>
            <a:pPr algn="just" fontAlgn="base">
              <a:buNone/>
            </a:pPr>
            <a:r>
              <a:rPr lang="en-US" dirty="0" smtClean="0"/>
              <a:t>Let  X = {x</a:t>
            </a:r>
            <a:r>
              <a:rPr lang="en-US" baseline="-25000" dirty="0" smtClean="0"/>
              <a:t>1</a:t>
            </a:r>
            <a:r>
              <a:rPr lang="en-US" dirty="0" smtClean="0"/>
              <a:t>, x</a:t>
            </a:r>
            <a:r>
              <a:rPr lang="en-US" baseline="-25000" dirty="0" smtClean="0"/>
              <a:t>2</a:t>
            </a:r>
            <a:r>
              <a:rPr lang="en-US" dirty="0" smtClean="0"/>
              <a:t>, x</a:t>
            </a:r>
            <a:r>
              <a:rPr lang="en-US" baseline="-25000" dirty="0" smtClean="0"/>
              <a:t>3</a:t>
            </a:r>
            <a:r>
              <a:rPr lang="en-US" dirty="0" smtClean="0"/>
              <a:t>, ..., </a:t>
            </a:r>
            <a:r>
              <a:rPr lang="en-US" dirty="0" err="1" smtClean="0"/>
              <a:t>x</a:t>
            </a:r>
            <a:r>
              <a:rPr lang="en-US" baseline="-25000" dirty="0" err="1" smtClean="0"/>
              <a:t>n</a:t>
            </a:r>
            <a:r>
              <a:rPr lang="en-US" dirty="0" smtClean="0"/>
              <a:t>} be the set of data points</a:t>
            </a:r>
          </a:p>
          <a:p>
            <a:pPr algn="just" fontAlgn="base">
              <a:buNone/>
            </a:pPr>
            <a:r>
              <a:rPr lang="en-US" dirty="0" smtClean="0"/>
              <a:t>1) Begin with the disjoint clustering having level L(0) = 0 and sequence number m = 0.</a:t>
            </a:r>
          </a:p>
          <a:p>
            <a:pPr algn="just" fontAlgn="base">
              <a:buNone/>
            </a:pPr>
            <a:r>
              <a:rPr lang="en-US" dirty="0" smtClean="0"/>
              <a:t>2) Find the least distance pair of clusters in the current clustering, say pair (r), (s), according to d[(r),(s)] = min d[(</a:t>
            </a:r>
            <a:r>
              <a:rPr lang="en-US" dirty="0" err="1" smtClean="0"/>
              <a:t>i</a:t>
            </a:r>
            <a:r>
              <a:rPr lang="en-US" dirty="0" smtClean="0"/>
              <a:t>),(j)]   where the minimum is over all pairs of clusters in the current clustering.</a:t>
            </a:r>
          </a:p>
          <a:p>
            <a:pPr algn="just" fontAlgn="base">
              <a:buNone/>
            </a:pPr>
            <a:r>
              <a:rPr lang="en-US" dirty="0" smtClean="0"/>
              <a:t>3)</a:t>
            </a:r>
            <a:r>
              <a:rPr lang="en-US" b="1" dirty="0" smtClean="0"/>
              <a:t> </a:t>
            </a:r>
            <a:r>
              <a:rPr lang="en-US" dirty="0" smtClean="0"/>
              <a:t>Increment the sequence number: m = m +1</a:t>
            </a:r>
          </a:p>
          <a:p>
            <a:pPr algn="just" fontAlgn="base"/>
            <a:r>
              <a:rPr lang="en-US" dirty="0" smtClean="0"/>
              <a:t>Merge clusters (r) and (s) into a single cluster to form the next clustering   m. Set the level of this clustering to 				</a:t>
            </a:r>
          </a:p>
          <a:p>
            <a:pPr lvl="1" algn="just" fontAlgn="base"/>
            <a:r>
              <a:rPr lang="en-US" dirty="0" smtClean="0"/>
              <a:t>L(m) = d[(r),(s)]</a:t>
            </a:r>
          </a:p>
          <a:p>
            <a:pPr algn="just" fontAlgn="base">
              <a:buNone/>
            </a:pPr>
            <a:r>
              <a:rPr lang="en-US" dirty="0" smtClean="0"/>
              <a:t>4) Update the distance matrix, D, by deleting the rows and columns corresponding to clusters (r) and (s) and adding a row and column corresponding to the newly formed cluster. </a:t>
            </a:r>
          </a:p>
          <a:p>
            <a:pPr algn="just" fontAlgn="base">
              <a:buNone/>
            </a:pPr>
            <a:r>
              <a:rPr lang="en-US" dirty="0" smtClean="0"/>
              <a:t>The distance between the new cluster, denoted (</a:t>
            </a:r>
            <a:r>
              <a:rPr lang="en-US" dirty="0" err="1" smtClean="0"/>
              <a:t>r,s</a:t>
            </a:r>
            <a:r>
              <a:rPr lang="en-US" dirty="0" smtClean="0"/>
              <a:t>) and old cluster(k) is defined in this way: </a:t>
            </a:r>
          </a:p>
          <a:p>
            <a:pPr algn="just" fontAlgn="base">
              <a:buNone/>
            </a:pPr>
            <a:r>
              <a:rPr lang="en-US" dirty="0" smtClean="0"/>
              <a:t>				d[(k), (</a:t>
            </a:r>
            <a:r>
              <a:rPr lang="en-US" dirty="0" err="1" smtClean="0"/>
              <a:t>r,s</a:t>
            </a:r>
            <a:r>
              <a:rPr lang="en-US" dirty="0" smtClean="0"/>
              <a:t>)] = min (d[(k),(r)], d[(k),(s)]).</a:t>
            </a:r>
          </a:p>
          <a:p>
            <a:pPr algn="just">
              <a:buNone/>
            </a:pPr>
            <a:r>
              <a:rPr lang="en-US" dirty="0" smtClean="0"/>
              <a:t>5)</a:t>
            </a:r>
            <a:r>
              <a:rPr lang="en-US" b="1" dirty="0" smtClean="0"/>
              <a:t> </a:t>
            </a:r>
            <a:r>
              <a:rPr lang="en-US" dirty="0" smtClean="0"/>
              <a:t>If all the data points are in one cluster then stop, else repeat from step 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i="1" dirty="0" smtClean="0"/>
              <a:t>An Example</a:t>
            </a:r>
            <a:endParaRPr lang="en-US" dirty="0"/>
          </a:p>
        </p:txBody>
      </p:sp>
      <p:sp>
        <p:nvSpPr>
          <p:cNvPr id="3" name="Content Placeholder 2"/>
          <p:cNvSpPr>
            <a:spLocks noGrp="1"/>
          </p:cNvSpPr>
          <p:nvPr>
            <p:ph idx="1"/>
          </p:nvPr>
        </p:nvSpPr>
        <p:spPr>
          <a:xfrm>
            <a:off x="228600" y="1447800"/>
            <a:ext cx="8610600" cy="5181600"/>
          </a:xfrm>
        </p:spPr>
        <p:txBody>
          <a:bodyPr>
            <a:normAutofit fontScale="92500"/>
          </a:bodyPr>
          <a:lstStyle/>
          <a:p>
            <a:r>
              <a:rPr lang="en-US" dirty="0" smtClean="0">
                <a:solidFill>
                  <a:srgbClr val="FF0000"/>
                </a:solidFill>
              </a:rPr>
              <a:t>A hierarchical clustering of distances in kilometers between some Italian cities. The method used is </a:t>
            </a:r>
            <a:r>
              <a:rPr lang="en-US" b="1" dirty="0" smtClean="0">
                <a:solidFill>
                  <a:srgbClr val="FF0000"/>
                </a:solidFill>
              </a:rPr>
              <a:t>single-linkage</a:t>
            </a:r>
            <a:r>
              <a:rPr lang="en-US" b="1" dirty="0" smtClean="0"/>
              <a:t>.</a:t>
            </a:r>
          </a:p>
          <a:p>
            <a:r>
              <a:rPr lang="en-US" b="1" dirty="0" smtClean="0"/>
              <a:t>Input distance matrix</a:t>
            </a:r>
            <a:r>
              <a:rPr lang="en-US" dirty="0" smtClean="0"/>
              <a:t> (L = 0 for all the clusters):</a:t>
            </a:r>
          </a:p>
          <a:p>
            <a:pPr>
              <a:buNone/>
            </a:pPr>
            <a:r>
              <a:rPr lang="en-US" sz="1900" dirty="0" smtClean="0">
                <a:effectLst>
                  <a:outerShdw blurRad="38100" dist="38100" dir="2700000" algn="tl">
                    <a:srgbClr val="000000">
                      <a:alpha val="43137"/>
                    </a:srgbClr>
                  </a:outerShdw>
                </a:effectLst>
                <a:hlinkClick r:id="rId2"/>
              </a:rPr>
              <a:t>http://home.deib.polimi.it/matteucc/Clustering/tutorial_html/hierarchical.html</a:t>
            </a:r>
            <a:endParaRPr lang="en-US" sz="1900" dirty="0" smtClean="0">
              <a:effectLst>
                <a:outerShdw blurRad="38100" dist="38100" dir="2700000" algn="tl">
                  <a:srgbClr val="000000">
                    <a:alpha val="43137"/>
                  </a:srgbClr>
                </a:outerShdw>
              </a:effectLst>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a:p>
        </p:txBody>
      </p:sp>
      <p:pic>
        <p:nvPicPr>
          <p:cNvPr id="26626" name="Picture 2"/>
          <p:cNvPicPr>
            <a:picLocks noChangeAspect="1" noChangeArrowheads="1"/>
          </p:cNvPicPr>
          <p:nvPr/>
        </p:nvPicPr>
        <p:blipFill>
          <a:blip r:embed="rId3"/>
          <a:srcRect/>
          <a:stretch>
            <a:fillRect/>
          </a:stretch>
        </p:blipFill>
        <p:spPr bwMode="auto">
          <a:xfrm>
            <a:off x="485722" y="3276600"/>
            <a:ext cx="7667678" cy="2895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nearest pair of cities is MI and TO, at distance 138</a:t>
            </a:r>
          </a:p>
          <a:p>
            <a:r>
              <a:rPr lang="en-US" dirty="0" smtClean="0"/>
              <a:t>The level of the new cluster is L(MI/TO) = 138 and the new sequence number is m = 1.</a:t>
            </a:r>
          </a:p>
          <a:p>
            <a:r>
              <a:rPr lang="en-US" dirty="0" smtClean="0"/>
              <a:t>Then we compute the distance from this new compound object to all other objects</a:t>
            </a:r>
            <a:endParaRPr lang="en-US" dirty="0"/>
          </a:p>
        </p:txBody>
      </p:sp>
      <p:pic>
        <p:nvPicPr>
          <p:cNvPr id="27650" name="Picture 2"/>
          <p:cNvPicPr>
            <a:picLocks noChangeAspect="1" noChangeArrowheads="1"/>
          </p:cNvPicPr>
          <p:nvPr/>
        </p:nvPicPr>
        <p:blipFill>
          <a:blip r:embed="rId2"/>
          <a:srcRect/>
          <a:stretch>
            <a:fillRect/>
          </a:stretch>
        </p:blipFill>
        <p:spPr bwMode="auto">
          <a:xfrm>
            <a:off x="2133600" y="4343400"/>
            <a:ext cx="4457700" cy="14763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min d(</a:t>
            </a:r>
            <a:r>
              <a:rPr lang="en-US" dirty="0" err="1" smtClean="0"/>
              <a:t>i,j</a:t>
            </a:r>
            <a:r>
              <a:rPr lang="en-US" dirty="0" smtClean="0"/>
              <a:t>) = d(NA,RM) = 219 =&gt; merge NA and RM into a new cluster called NA/RM</a:t>
            </a:r>
          </a:p>
          <a:p>
            <a:r>
              <a:rPr lang="en-US" dirty="0" smtClean="0"/>
              <a:t>L(NA/RM) = 219</a:t>
            </a:r>
          </a:p>
          <a:p>
            <a:r>
              <a:rPr lang="en-US" dirty="0" smtClean="0"/>
              <a:t>m = 2</a:t>
            </a:r>
            <a:endParaRPr lang="en-US" dirty="0"/>
          </a:p>
        </p:txBody>
      </p:sp>
      <p:pic>
        <p:nvPicPr>
          <p:cNvPr id="28674" name="Picture 2"/>
          <p:cNvPicPr>
            <a:picLocks noChangeAspect="1" noChangeArrowheads="1"/>
          </p:cNvPicPr>
          <p:nvPr/>
        </p:nvPicPr>
        <p:blipFill>
          <a:blip r:embed="rId2"/>
          <a:srcRect/>
          <a:stretch>
            <a:fillRect/>
          </a:stretch>
        </p:blipFill>
        <p:spPr bwMode="auto">
          <a:xfrm>
            <a:off x="2514600" y="4800600"/>
            <a:ext cx="4505325" cy="12573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min d(</a:t>
            </a:r>
            <a:r>
              <a:rPr lang="en-US" dirty="0" err="1" smtClean="0"/>
              <a:t>i,j</a:t>
            </a:r>
            <a:r>
              <a:rPr lang="en-US" dirty="0" smtClean="0"/>
              <a:t>) = d(BA,NA/RM) = 255 =&gt; merge BA and NA/RM into a new cluster called BA/NA/RM</a:t>
            </a:r>
          </a:p>
          <a:p>
            <a:r>
              <a:rPr lang="en-US" dirty="0" smtClean="0"/>
              <a:t>L(BA/NA/RM) = 255</a:t>
            </a:r>
          </a:p>
          <a:p>
            <a:r>
              <a:rPr lang="en-US" dirty="0" smtClean="0"/>
              <a:t>m = 3</a:t>
            </a:r>
            <a:endParaRPr lang="en-US" dirty="0"/>
          </a:p>
        </p:txBody>
      </p:sp>
      <p:pic>
        <p:nvPicPr>
          <p:cNvPr id="29698" name="Picture 2"/>
          <p:cNvPicPr>
            <a:picLocks noChangeAspect="1" noChangeArrowheads="1"/>
          </p:cNvPicPr>
          <p:nvPr/>
        </p:nvPicPr>
        <p:blipFill>
          <a:blip r:embed="rId2"/>
          <a:srcRect/>
          <a:stretch>
            <a:fillRect/>
          </a:stretch>
        </p:blipFill>
        <p:spPr bwMode="auto">
          <a:xfrm>
            <a:off x="1905000" y="4648200"/>
            <a:ext cx="4495800" cy="10096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min d(</a:t>
            </a:r>
            <a:r>
              <a:rPr lang="en-US" dirty="0" err="1" smtClean="0"/>
              <a:t>i,j</a:t>
            </a:r>
            <a:r>
              <a:rPr lang="en-US" dirty="0" smtClean="0"/>
              <a:t>) = d(BA/NA/RM,FI) = 268 =&gt; merge BA/NA/RM and FI into a new cluster called BA/FI/NA/RM</a:t>
            </a:r>
          </a:p>
          <a:p>
            <a:r>
              <a:rPr lang="en-US" dirty="0" smtClean="0"/>
              <a:t>L(BA/FI/NA/RM) = 268</a:t>
            </a:r>
          </a:p>
          <a:p>
            <a:r>
              <a:rPr lang="en-US" dirty="0" smtClean="0"/>
              <a:t>m = 4</a:t>
            </a:r>
          </a:p>
          <a:p>
            <a:endParaRPr lang="en-US" dirty="0" smtClean="0"/>
          </a:p>
          <a:p>
            <a:endParaRPr lang="en-US" dirty="0" smtClean="0"/>
          </a:p>
          <a:p>
            <a:endParaRPr lang="en-US" dirty="0" smtClean="0"/>
          </a:p>
          <a:p>
            <a:r>
              <a:rPr lang="en-US" dirty="0" smtClean="0"/>
              <a:t>Finally, we merge the last two clusters at level 295.</a:t>
            </a:r>
            <a:endParaRPr lang="en-US" dirty="0"/>
          </a:p>
        </p:txBody>
      </p:sp>
      <p:pic>
        <p:nvPicPr>
          <p:cNvPr id="30722" name="Picture 2"/>
          <p:cNvPicPr>
            <a:picLocks noChangeAspect="1" noChangeArrowheads="1"/>
          </p:cNvPicPr>
          <p:nvPr/>
        </p:nvPicPr>
        <p:blipFill>
          <a:blip r:embed="rId2"/>
          <a:srcRect/>
          <a:stretch>
            <a:fillRect/>
          </a:stretch>
        </p:blipFill>
        <p:spPr bwMode="auto">
          <a:xfrm>
            <a:off x="2209800" y="4267200"/>
            <a:ext cx="4495800" cy="7715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1828800" y="2304336"/>
            <a:ext cx="5562599" cy="370180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No </a:t>
            </a:r>
            <a:r>
              <a:rPr lang="en-US" dirty="0" err="1" smtClean="0"/>
              <a:t>apriori</a:t>
            </a:r>
            <a:r>
              <a:rPr lang="en-US" dirty="0" smtClean="0"/>
              <a:t> information about the number of clusters required.</a:t>
            </a:r>
          </a:p>
          <a:p>
            <a:r>
              <a:rPr lang="en-US" dirty="0" smtClean="0"/>
              <a:t>Easy to implement and gives best result in some cases.</a:t>
            </a:r>
          </a:p>
          <a:p>
            <a:endParaRPr lang="en-US" dirty="0" smtClean="0"/>
          </a:p>
          <a:p>
            <a:r>
              <a:rPr lang="en-US" dirty="0" smtClean="0">
                <a:hlinkClick r:id="rId2"/>
              </a:rPr>
              <a:t>http://home.deib.polimi.it/matteucc/Clustering/tutorial_html/hierarchical.html</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33740"/>
            <a:ext cx="7773338" cy="1596177"/>
          </a:xfrm>
        </p:spPr>
        <p:txBody>
          <a:bodyPr/>
          <a:lstStyle/>
          <a:p>
            <a:r>
              <a:rPr lang="en-IN" dirty="0" smtClean="0"/>
              <a:t>Clustering &amp; types</a:t>
            </a:r>
            <a:endParaRPr lang="en-IN" dirty="0"/>
          </a:p>
        </p:txBody>
      </p:sp>
      <p:pic>
        <p:nvPicPr>
          <p:cNvPr id="4" name="Content Placeholder 3"/>
          <p:cNvPicPr>
            <a:picLocks noGrp="1" noChangeAspect="1"/>
          </p:cNvPicPr>
          <p:nvPr>
            <p:ph sz="quarter" idx="4294967295"/>
          </p:nvPr>
        </p:nvPicPr>
        <p:blipFill>
          <a:blip r:embed="rId2"/>
          <a:stretch>
            <a:fillRect/>
          </a:stretch>
        </p:blipFill>
        <p:spPr>
          <a:xfrm>
            <a:off x="3341003" y="1611087"/>
            <a:ext cx="5779829" cy="4572000"/>
          </a:xfrm>
          <a:prstGeom prst="rect">
            <a:avLst/>
          </a:prstGeom>
        </p:spPr>
      </p:pic>
      <p:sp>
        <p:nvSpPr>
          <p:cNvPr id="5" name="Rectangle 4"/>
          <p:cNvSpPr/>
          <p:nvPr/>
        </p:nvSpPr>
        <p:spPr>
          <a:xfrm>
            <a:off x="0" y="1526906"/>
            <a:ext cx="3429000" cy="4893647"/>
          </a:xfrm>
          <a:prstGeom prst="rect">
            <a:avLst/>
          </a:prstGeom>
        </p:spPr>
        <p:txBody>
          <a:bodyPr wrap="square">
            <a:spAutoFit/>
          </a:bodyPr>
          <a:lstStyle/>
          <a:p>
            <a:r>
              <a:rPr lang="en-US" sz="2400" dirty="0" smtClean="0"/>
              <a:t>– Unsupervised learning </a:t>
            </a:r>
          </a:p>
          <a:p>
            <a:r>
              <a:rPr lang="en-US" sz="2400" dirty="0" smtClean="0"/>
              <a:t>– Requires data, but no labels </a:t>
            </a:r>
          </a:p>
          <a:p>
            <a:r>
              <a:rPr lang="en-US" sz="2400" dirty="0" smtClean="0"/>
              <a:t>– Detect patterns e.g. in </a:t>
            </a:r>
          </a:p>
          <a:p>
            <a:pPr lvl="1"/>
            <a:r>
              <a:rPr lang="en-US" sz="2400" dirty="0" smtClean="0"/>
              <a:t>• Group emails or search results </a:t>
            </a:r>
          </a:p>
          <a:p>
            <a:pPr lvl="1"/>
            <a:r>
              <a:rPr lang="en-US" sz="2400" dirty="0" smtClean="0"/>
              <a:t>• Customer shopping patterns </a:t>
            </a:r>
          </a:p>
          <a:p>
            <a:pPr lvl="1"/>
            <a:r>
              <a:rPr lang="en-US" sz="2400" dirty="0" smtClean="0"/>
              <a:t>• Regions of images</a:t>
            </a:r>
          </a:p>
          <a:p>
            <a:r>
              <a:rPr lang="en-US" sz="2400" dirty="0" smtClean="0"/>
              <a:t> – Useful when don’t know what you’re looking for </a:t>
            </a:r>
          </a:p>
          <a:p>
            <a:r>
              <a:rPr lang="en-US" sz="2400" dirty="0" smtClean="0"/>
              <a:t>– But: can get gibberish </a:t>
            </a:r>
            <a:endParaRPr lang="en-IN" sz="2400" dirty="0"/>
          </a:p>
        </p:txBody>
      </p:sp>
    </p:spTree>
    <p:extLst>
      <p:ext uri="{BB962C8B-B14F-4D97-AF65-F5344CB8AC3E}">
        <p14:creationId xmlns:p14="http://schemas.microsoft.com/office/powerpoint/2010/main" val="2288464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a:bodyPr>
          <a:lstStyle/>
          <a:p>
            <a:r>
              <a:rPr lang="en-US" dirty="0" smtClean="0"/>
              <a:t>Disadvantages</a:t>
            </a:r>
            <a:endParaRPr lang="en-US" dirty="0"/>
          </a:p>
        </p:txBody>
      </p:sp>
      <p:sp>
        <p:nvSpPr>
          <p:cNvPr id="3" name="Content Placeholder 2"/>
          <p:cNvSpPr>
            <a:spLocks noGrp="1"/>
          </p:cNvSpPr>
          <p:nvPr>
            <p:ph idx="1"/>
          </p:nvPr>
        </p:nvSpPr>
        <p:spPr>
          <a:xfrm>
            <a:off x="152400" y="1524000"/>
            <a:ext cx="8763000" cy="5029200"/>
          </a:xfrm>
        </p:spPr>
        <p:txBody>
          <a:bodyPr>
            <a:normAutofit fontScale="92500"/>
          </a:bodyPr>
          <a:lstStyle/>
          <a:p>
            <a:r>
              <a:rPr lang="en-US" dirty="0" smtClean="0"/>
              <a:t>Algorithm can never undo what was done previously.</a:t>
            </a:r>
          </a:p>
          <a:p>
            <a:r>
              <a:rPr lang="en-US" dirty="0" smtClean="0"/>
              <a:t>Time complexity of at least O(</a:t>
            </a:r>
            <a:r>
              <a:rPr lang="en-US" i="1" dirty="0" smtClean="0"/>
              <a:t>n</a:t>
            </a:r>
            <a:r>
              <a:rPr lang="en-US" i="1" baseline="30000" dirty="0" smtClean="0"/>
              <a:t>2 </a:t>
            </a:r>
            <a:r>
              <a:rPr lang="en-US" i="1" dirty="0" smtClean="0"/>
              <a:t>log n</a:t>
            </a:r>
            <a:r>
              <a:rPr lang="en-US" dirty="0" smtClean="0"/>
              <a:t>) is required, where </a:t>
            </a:r>
            <a:r>
              <a:rPr lang="en-US" i="1" dirty="0" smtClean="0"/>
              <a:t>‘n’</a:t>
            </a:r>
            <a:r>
              <a:rPr lang="en-US" dirty="0" smtClean="0"/>
              <a:t> is the number of data points.</a:t>
            </a:r>
          </a:p>
          <a:p>
            <a:r>
              <a:rPr lang="en-US" dirty="0" smtClean="0"/>
              <a:t>Based on the type of distance matrix chosen for merging different algorithms can suffer with one or more of the following:</a:t>
            </a:r>
          </a:p>
          <a:p>
            <a:pPr lvl="1"/>
            <a:r>
              <a:rPr lang="en-US" dirty="0" smtClean="0"/>
              <a:t>Sensitivity to noise and outliers</a:t>
            </a:r>
          </a:p>
          <a:p>
            <a:pPr lvl="1"/>
            <a:r>
              <a:rPr lang="en-US" dirty="0" smtClean="0"/>
              <a:t>Breaking large clusters</a:t>
            </a:r>
          </a:p>
          <a:p>
            <a:pPr lvl="1"/>
            <a:r>
              <a:rPr lang="en-US" dirty="0" smtClean="0"/>
              <a:t>Difficulty handling different sized clusters and convex shapes</a:t>
            </a:r>
          </a:p>
          <a:p>
            <a:r>
              <a:rPr lang="en-US" dirty="0" smtClean="0"/>
              <a:t>No objective function is directly minimized</a:t>
            </a:r>
          </a:p>
          <a:p>
            <a:r>
              <a:rPr lang="en-US" dirty="0" smtClean="0"/>
              <a:t>Sometimes it is difficult to identify the correct number of clusters by the </a:t>
            </a:r>
            <a:r>
              <a:rPr lang="en-US" dirty="0" err="1" smtClean="0"/>
              <a:t>dendogram</a:t>
            </a: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link vs. complete link</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0" y="2514600"/>
            <a:ext cx="8991600" cy="263255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686800" cy="1143000"/>
          </a:xfrm>
        </p:spPr>
        <p:txBody>
          <a:bodyPr>
            <a:noAutofit/>
          </a:bodyPr>
          <a:lstStyle/>
          <a:p>
            <a:r>
              <a:rPr lang="en-US" sz="2000" b="1" dirty="0" smtClean="0"/>
              <a:t>Maximum or complete linkage clustering:</a:t>
            </a:r>
            <a:r>
              <a:rPr lang="en-US" sz="2000" dirty="0" smtClean="0"/>
              <a:t> Computes all </a:t>
            </a:r>
            <a:r>
              <a:rPr lang="en-US" sz="2000" dirty="0" err="1" smtClean="0"/>
              <a:t>pairwise</a:t>
            </a:r>
            <a:r>
              <a:rPr lang="en-US" sz="2000" dirty="0" smtClean="0"/>
              <a:t> dissimilarities between the elements in cluster 1 and the elements in cluster 2, and considers the largest value of these dissimilarities as the distance between the two clusters. It tends to produce more compact clusters</a:t>
            </a:r>
            <a:endParaRPr lang="en-US" sz="2000" dirty="0"/>
          </a:p>
        </p:txBody>
      </p:sp>
      <p:pic>
        <p:nvPicPr>
          <p:cNvPr id="7171" name="Picture 3"/>
          <p:cNvPicPr>
            <a:picLocks noGrp="1" noChangeAspect="1" noChangeArrowheads="1"/>
          </p:cNvPicPr>
          <p:nvPr>
            <p:ph idx="1"/>
          </p:nvPr>
        </p:nvPicPr>
        <p:blipFill>
          <a:blip r:embed="rId2"/>
          <a:srcRect/>
          <a:stretch>
            <a:fillRect/>
          </a:stretch>
        </p:blipFill>
        <p:spPr bwMode="auto">
          <a:xfrm>
            <a:off x="344598" y="1600201"/>
            <a:ext cx="7847650" cy="518159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2400" b="1" dirty="0" smtClean="0"/>
              <a:t>Minimum or single linkage clustering:</a:t>
            </a:r>
            <a:r>
              <a:rPr lang="en-US" sz="2400" dirty="0" smtClean="0"/>
              <a:t> Computes all </a:t>
            </a:r>
            <a:r>
              <a:rPr lang="en-US" sz="2400" dirty="0" err="1" smtClean="0"/>
              <a:t>pairwise</a:t>
            </a:r>
            <a:r>
              <a:rPr lang="en-US" sz="2400" dirty="0" smtClean="0"/>
              <a:t> dissimilarities between the elements in cluster 1 and the elements in cluster 2, and considers the smallest of these dissimilarities as a linkage criterion. It tends to produce long, “loose” clusters.</a:t>
            </a:r>
            <a:endParaRPr lang="en-US" sz="2400" dirty="0"/>
          </a:p>
        </p:txBody>
      </p:sp>
      <p:pic>
        <p:nvPicPr>
          <p:cNvPr id="8194" name="Picture 2"/>
          <p:cNvPicPr>
            <a:picLocks noGrp="1" noChangeAspect="1" noChangeArrowheads="1"/>
          </p:cNvPicPr>
          <p:nvPr>
            <p:ph idx="1"/>
          </p:nvPr>
        </p:nvPicPr>
        <p:blipFill>
          <a:blip r:embed="rId2"/>
          <a:srcRect/>
          <a:stretch>
            <a:fillRect/>
          </a:stretch>
        </p:blipFill>
        <p:spPr bwMode="auto">
          <a:xfrm>
            <a:off x="428020" y="1621630"/>
            <a:ext cx="7953980" cy="523637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8"/>
            <a:ext cx="8991600" cy="1143000"/>
          </a:xfrm>
        </p:spPr>
        <p:txBody>
          <a:bodyPr>
            <a:noAutofit/>
          </a:bodyPr>
          <a:lstStyle/>
          <a:p>
            <a:r>
              <a:rPr lang="en-US" sz="2400" b="1" dirty="0" smtClean="0"/>
              <a:t>Mean or average linkage clustering:</a:t>
            </a:r>
            <a:r>
              <a:rPr lang="en-US" sz="2400" dirty="0" smtClean="0"/>
              <a:t> Computes all </a:t>
            </a:r>
            <a:r>
              <a:rPr lang="en-US" sz="2400" dirty="0" err="1" smtClean="0"/>
              <a:t>pairwise</a:t>
            </a:r>
            <a:r>
              <a:rPr lang="en-US" sz="2400" dirty="0" smtClean="0"/>
              <a:t> dissimilarities between the elements in cluster 1 and the elements in cluster 2, and considers the average of these dissimilarities as the distance between the two clusters. Can vary in the compactness of the clusters it creates</a:t>
            </a:r>
            <a:endParaRPr lang="en-US" sz="2400" dirty="0"/>
          </a:p>
        </p:txBody>
      </p:sp>
      <p:pic>
        <p:nvPicPr>
          <p:cNvPr id="9218" name="Picture 2"/>
          <p:cNvPicPr>
            <a:picLocks noGrp="1" noChangeAspect="1" noChangeArrowheads="1"/>
          </p:cNvPicPr>
          <p:nvPr>
            <p:ph idx="1"/>
          </p:nvPr>
        </p:nvPicPr>
        <p:blipFill>
          <a:blip r:embed="rId2"/>
          <a:srcRect/>
          <a:stretch>
            <a:fillRect/>
          </a:stretch>
        </p:blipFill>
        <p:spPr bwMode="auto">
          <a:xfrm>
            <a:off x="304800" y="1881381"/>
            <a:ext cx="8354091" cy="482298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1143000"/>
          </a:xfrm>
        </p:spPr>
        <p:txBody>
          <a:bodyPr>
            <a:noAutofit/>
          </a:bodyPr>
          <a:lstStyle/>
          <a:p>
            <a:r>
              <a:rPr lang="en-US" sz="2400" b="1" dirty="0" smtClean="0"/>
              <a:t>Ward’s minimum variance method:</a:t>
            </a:r>
            <a:r>
              <a:rPr lang="en-US" sz="2400" dirty="0" smtClean="0"/>
              <a:t> Minimizes the total within-cluster variance. At each step the pair of clusters with the smallest between-cluster distance are merged. Tends to produce more compact clusters.</a:t>
            </a:r>
            <a:endParaRPr lang="en-US" sz="2400" dirty="0"/>
          </a:p>
        </p:txBody>
      </p:sp>
      <p:pic>
        <p:nvPicPr>
          <p:cNvPr id="10242" name="Picture 2"/>
          <p:cNvPicPr>
            <a:picLocks noGrp="1" noChangeAspect="1" noChangeArrowheads="1"/>
          </p:cNvPicPr>
          <p:nvPr>
            <p:ph idx="1"/>
          </p:nvPr>
        </p:nvPicPr>
        <p:blipFill>
          <a:blip r:embed="rId2"/>
          <a:srcRect/>
          <a:stretch>
            <a:fillRect/>
          </a:stretch>
        </p:blipFill>
        <p:spPr bwMode="auto">
          <a:xfrm>
            <a:off x="609600" y="1477830"/>
            <a:ext cx="8001000" cy="525406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DIANA </a:t>
            </a:r>
            <a:endParaRPr lang="en-US" dirty="0"/>
          </a:p>
        </p:txBody>
      </p:sp>
      <p:sp>
        <p:nvSpPr>
          <p:cNvPr id="5" name="Text Placeholder 4"/>
          <p:cNvSpPr>
            <a:spLocks noGrp="1"/>
          </p:cNvSpPr>
          <p:nvPr>
            <p:ph type="body" idx="1"/>
          </p:nvPr>
        </p:nvSpPr>
        <p:spPr/>
        <p:txBody>
          <a:bodyPr/>
          <a:lstStyle/>
          <a:p>
            <a:pPr algn="ctr"/>
            <a:r>
              <a:rPr lang="en-IN" sz="5600" b="1" dirty="0" smtClean="0">
                <a:ln w="635">
                  <a:noFill/>
                </a:ln>
                <a:solidFill>
                  <a:srgbClr val="6BB76D">
                    <a:tint val="90000"/>
                    <a:satMod val="125000"/>
                  </a:srgbClr>
                </a:solidFill>
                <a:effectLst>
                  <a:outerShdw blurRad="38100" dist="25400" dir="5400000" algn="tl" rotWithShape="0">
                    <a:srgbClr val="000000">
                      <a:alpha val="43000"/>
                    </a:srgbClr>
                  </a:outerShdw>
                </a:effectLst>
                <a:latin typeface="Calibri"/>
                <a:ea typeface="+mj-ea"/>
                <a:cs typeface="+mj-cs"/>
              </a:rPr>
              <a:t>Divisive Analysis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Introduction</a:t>
            </a:r>
            <a:endParaRPr lang="en-US" dirty="0"/>
          </a:p>
        </p:txBody>
      </p:sp>
      <p:pic>
        <p:nvPicPr>
          <p:cNvPr id="4" name="Content Placeholder 3"/>
          <p:cNvPicPr>
            <a:picLocks noGrp="1" noChangeAspect="1"/>
          </p:cNvPicPr>
          <p:nvPr>
            <p:ph idx="1"/>
          </p:nvPr>
        </p:nvPicPr>
        <p:blipFill>
          <a:blip r:embed="rId2"/>
          <a:stretch>
            <a:fillRect/>
          </a:stretch>
        </p:blipFill>
        <p:spPr>
          <a:xfrm>
            <a:off x="417740" y="1600201"/>
            <a:ext cx="8490856" cy="4953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for DIANA</a:t>
            </a:r>
            <a:endParaRPr lang="en-US" dirty="0"/>
          </a:p>
        </p:txBody>
      </p:sp>
      <p:sp>
        <p:nvSpPr>
          <p:cNvPr id="3" name="Content Placeholder 2"/>
          <p:cNvSpPr>
            <a:spLocks noGrp="1"/>
          </p:cNvSpPr>
          <p:nvPr>
            <p:ph idx="1"/>
          </p:nvPr>
        </p:nvSpPr>
        <p:spPr/>
        <p:txBody>
          <a:bodyPr>
            <a:normAutofit fontScale="92500"/>
          </a:bodyPr>
          <a:lstStyle/>
          <a:p>
            <a:r>
              <a:rPr lang="en-US" dirty="0" smtClean="0"/>
              <a:t>https://books.google.co.in/books?id=ZXLSVPN1X1sC&amp;pg=PA146&amp;lpg=PA146&amp;dq=chapter+6+of+Kaufman+and+Rousseeuw+(1990)&amp;source=bl&amp;ots=lqgaN_96WY&amp;sig=ACfU3U1kDiQYh9COEsODdQvaFOSPFiTGEQ&amp;hl=en&amp;sa=X&amp;ved=2ahUKEwiSiveb6tLpAhX3wjgGHS7iDMwQ6AEwBnoECAgQAQ#v=onepage&amp;q=chapter%206%20of%20Kaufman%20and%20Rousseeuw%20(1990)&amp;f=false</a:t>
            </a:r>
          </a:p>
          <a:p>
            <a:r>
              <a:rPr lang="en-US" dirty="0" smtClean="0"/>
              <a:t>Divisive Analysis (DIANA) of hierarchical clustering and GPS data for level of service criteria of urban streets </a:t>
            </a:r>
          </a:p>
          <a:p>
            <a:pPr lvl="1"/>
            <a:r>
              <a:rPr lang="en-US" dirty="0" err="1" smtClean="0"/>
              <a:t>Ashish</a:t>
            </a:r>
            <a:r>
              <a:rPr lang="en-US" dirty="0" smtClean="0"/>
              <a:t> Kumar </a:t>
            </a:r>
            <a:r>
              <a:rPr lang="en-US" dirty="0" err="1" smtClean="0"/>
              <a:t>Patnaik</a:t>
            </a:r>
            <a:r>
              <a:rPr lang="en-US" dirty="0" smtClean="0"/>
              <a:t> a,*, </a:t>
            </a:r>
            <a:r>
              <a:rPr lang="en-US" dirty="0" err="1" smtClean="0"/>
              <a:t>Prasanta</a:t>
            </a:r>
            <a:r>
              <a:rPr lang="en-US" dirty="0" smtClean="0"/>
              <a:t> Kumar </a:t>
            </a:r>
            <a:r>
              <a:rPr lang="en-US" dirty="0" err="1" smtClean="0"/>
              <a:t>Bhuyan</a:t>
            </a:r>
            <a:r>
              <a:rPr lang="en-US" dirty="0" smtClean="0"/>
              <a:t> a,1, K.V. Krishna </a:t>
            </a:r>
            <a:r>
              <a:rPr lang="en-US" dirty="0" err="1" smtClean="0"/>
              <a:t>Rao</a:t>
            </a:r>
            <a:endParaRPr lang="en-US" dirty="0" smtClean="0"/>
          </a:p>
          <a:p>
            <a:endParaRPr lang="en-US" dirty="0"/>
          </a:p>
        </p:txBody>
      </p:sp>
      <p:sp>
        <p:nvSpPr>
          <p:cNvPr id="4" name="Rectangle 1"/>
          <p:cNvSpPr>
            <a:spLocks noChangeArrowheads="1"/>
          </p:cNvSpPr>
          <p:nvPr/>
        </p:nvSpPr>
        <p:spPr bwMode="auto">
          <a:xfrm>
            <a:off x="0" y="6400800"/>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00"/>
                </a:solidFill>
                <a:effectLst/>
                <a:latin typeface="Arial Unicode MS" pitchFamily="34" charset="-128"/>
                <a:cs typeface="Arial" pitchFamily="34" charset="0"/>
              </a:rPr>
              <a:t>diana</a:t>
            </a:r>
            <a:r>
              <a:rPr kumimoji="0" lang="en-US" sz="9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fully described in chapter 6 of Kaufman and </a:t>
            </a: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Rousseeuw</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(1990)</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Split criteria</a:t>
            </a:r>
            <a:endParaRPr lang="en-IN" dirty="0"/>
          </a:p>
        </p:txBody>
      </p:sp>
      <p:pic>
        <p:nvPicPr>
          <p:cNvPr id="4" name="Content Placeholder 3"/>
          <p:cNvPicPr>
            <a:picLocks noGrp="1" noChangeAspect="1"/>
          </p:cNvPicPr>
          <p:nvPr>
            <p:ph idx="1"/>
          </p:nvPr>
        </p:nvPicPr>
        <p:blipFill>
          <a:blip r:embed="rId2"/>
          <a:stretch>
            <a:fillRect/>
          </a:stretch>
        </p:blipFill>
        <p:spPr>
          <a:xfrm>
            <a:off x="75953" y="1981201"/>
            <a:ext cx="9068047" cy="4419600"/>
          </a:xfrm>
          <a:prstGeom prst="rect">
            <a:avLst/>
          </a:prstGeom>
        </p:spPr>
      </p:pic>
    </p:spTree>
    <p:extLst>
      <p:ext uri="{BB962C8B-B14F-4D97-AF65-F5344CB8AC3E}">
        <p14:creationId xmlns:p14="http://schemas.microsoft.com/office/powerpoint/2010/main" val="251979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83098"/>
            <a:ext cx="7773338" cy="1152217"/>
          </a:xfrm>
        </p:spPr>
        <p:txBody>
          <a:bodyPr/>
          <a:lstStyle/>
          <a:p>
            <a:r>
              <a:rPr lang="en-IN" dirty="0" smtClean="0"/>
              <a:t>Hierarchical Clustering</a:t>
            </a:r>
            <a:endParaRPr lang="en-IN" dirty="0"/>
          </a:p>
        </p:txBody>
      </p:sp>
      <p:pic>
        <p:nvPicPr>
          <p:cNvPr id="4" name="Content Placeholder 3"/>
          <p:cNvPicPr>
            <a:picLocks noGrp="1" noChangeAspect="1"/>
          </p:cNvPicPr>
          <p:nvPr>
            <p:ph sz="quarter" idx="4294967295"/>
          </p:nvPr>
        </p:nvPicPr>
        <p:blipFill>
          <a:blip r:embed="rId2"/>
          <a:stretch>
            <a:fillRect/>
          </a:stretch>
        </p:blipFill>
        <p:spPr>
          <a:xfrm>
            <a:off x="2841169" y="1334603"/>
            <a:ext cx="2831069" cy="3470071"/>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705870" y="1306287"/>
            <a:ext cx="1801266" cy="1438048"/>
          </a:xfrm>
          <a:prstGeom prst="rect">
            <a:avLst/>
          </a:prstGeom>
          <a:noFill/>
          <a:ln w="9525">
            <a:noFill/>
            <a:miter lim="800000"/>
            <a:headEnd/>
            <a:tailEnd/>
          </a:ln>
          <a:effectLst/>
        </p:spPr>
      </p:pic>
      <p:sp>
        <p:nvSpPr>
          <p:cNvPr id="8" name="TextBox 7"/>
          <p:cNvSpPr txBox="1"/>
          <p:nvPr/>
        </p:nvSpPr>
        <p:spPr>
          <a:xfrm>
            <a:off x="5736771" y="1364342"/>
            <a:ext cx="3167743" cy="1323439"/>
          </a:xfrm>
          <a:prstGeom prst="rect">
            <a:avLst/>
          </a:prstGeom>
          <a:noFill/>
        </p:spPr>
        <p:txBody>
          <a:bodyPr wrap="square" rtlCol="0">
            <a:spAutoFit/>
          </a:bodyPr>
          <a:lstStyle/>
          <a:p>
            <a:pPr>
              <a:buFont typeface="Wingdings" pitchFamily="2" charset="2"/>
              <a:buChar char="ü"/>
            </a:pPr>
            <a:r>
              <a:rPr lang="en-US" sz="2000" dirty="0" smtClean="0">
                <a:effectLst>
                  <a:outerShdw blurRad="38100" dist="38100" dir="2700000" algn="tl">
                    <a:srgbClr val="000000">
                      <a:alpha val="43137"/>
                    </a:srgbClr>
                  </a:outerShdw>
                </a:effectLst>
              </a:rPr>
              <a:t>Clusters have a tree like structure</a:t>
            </a:r>
          </a:p>
          <a:p>
            <a:pPr>
              <a:buFont typeface="Wingdings" pitchFamily="2" charset="2"/>
              <a:buChar char="ü"/>
            </a:pPr>
            <a:r>
              <a:rPr lang="en-US" sz="2000" dirty="0" smtClean="0">
                <a:effectLst>
                  <a:outerShdw blurRad="38100" dist="38100" dir="2700000" algn="tl">
                    <a:srgbClr val="000000">
                      <a:alpha val="43137"/>
                    </a:srgbClr>
                  </a:outerShdw>
                </a:effectLst>
              </a:rPr>
              <a:t>Has a parent child relationship</a:t>
            </a:r>
            <a:endParaRPr lang="en-US" sz="2000" dirty="0">
              <a:effectLst>
                <a:outerShdw blurRad="38100" dist="38100" dir="2700000" algn="tl">
                  <a:srgbClr val="000000">
                    <a:alpha val="43137"/>
                  </a:srgbClr>
                </a:outerShdw>
              </a:effectLst>
            </a:endParaRPr>
          </a:p>
        </p:txBody>
      </p:sp>
      <p:pic>
        <p:nvPicPr>
          <p:cNvPr id="1028" name="Picture 4"/>
          <p:cNvPicPr>
            <a:picLocks noChangeAspect="1" noChangeArrowheads="1"/>
          </p:cNvPicPr>
          <p:nvPr/>
        </p:nvPicPr>
        <p:blipFill>
          <a:blip r:embed="rId4"/>
          <a:srcRect/>
          <a:stretch>
            <a:fillRect/>
          </a:stretch>
        </p:blipFill>
        <p:spPr bwMode="auto">
          <a:xfrm>
            <a:off x="1378902" y="5817000"/>
            <a:ext cx="2470246" cy="1041001"/>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463667" y="5765802"/>
            <a:ext cx="2572640" cy="1092199"/>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664029" y="3013454"/>
            <a:ext cx="1763486" cy="2657308"/>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6349432" y="2771785"/>
            <a:ext cx="1597140" cy="2797251"/>
          </a:xfrm>
          <a:prstGeom prst="rect">
            <a:avLst/>
          </a:prstGeom>
          <a:noFill/>
          <a:ln w="9525">
            <a:noFill/>
            <a:miter lim="800000"/>
            <a:headEnd/>
            <a:tailEnd/>
          </a:ln>
          <a:effectLst/>
        </p:spPr>
      </p:pic>
      <p:cxnSp>
        <p:nvCxnSpPr>
          <p:cNvPr id="13" name="Straight Arrow Connector 12"/>
          <p:cNvCxnSpPr>
            <a:endCxn id="1028" idx="0"/>
          </p:cNvCxnSpPr>
          <p:nvPr/>
        </p:nvCxnSpPr>
        <p:spPr>
          <a:xfrm rot="10800000" flipV="1">
            <a:off x="2614026" y="4746171"/>
            <a:ext cx="880292" cy="1070828"/>
          </a:xfrm>
          <a:prstGeom prst="straightConnector1">
            <a:avLst/>
          </a:prstGeom>
          <a:ln w="57150">
            <a:tailEnd type="arrow"/>
          </a:ln>
        </p:spPr>
        <p:style>
          <a:lnRef idx="2">
            <a:schemeClr val="accent6"/>
          </a:lnRef>
          <a:fillRef idx="0">
            <a:schemeClr val="accent6"/>
          </a:fillRef>
          <a:effectRef idx="1">
            <a:schemeClr val="accent6"/>
          </a:effectRef>
          <a:fontRef idx="minor">
            <a:schemeClr val="tx1"/>
          </a:fontRef>
        </p:style>
      </p:cxnSp>
      <p:cxnSp>
        <p:nvCxnSpPr>
          <p:cNvPr id="15" name="Straight Arrow Connector 14"/>
          <p:cNvCxnSpPr>
            <a:endCxn id="1029" idx="0"/>
          </p:cNvCxnSpPr>
          <p:nvPr/>
        </p:nvCxnSpPr>
        <p:spPr>
          <a:xfrm>
            <a:off x="5034645" y="4825999"/>
            <a:ext cx="715342" cy="939802"/>
          </a:xfrm>
          <a:prstGeom prst="straightConnector1">
            <a:avLst/>
          </a:prstGeom>
          <a:ln w="57150">
            <a:tailEnd type="arrow"/>
          </a:ln>
        </p:spPr>
        <p:style>
          <a:lnRef idx="2">
            <a:schemeClr val="accent6"/>
          </a:lnRef>
          <a:fillRef idx="0">
            <a:schemeClr val="accent6"/>
          </a:fillRef>
          <a:effectRef idx="1">
            <a:schemeClr val="accent6"/>
          </a:effectRef>
          <a:fontRef idx="minor">
            <a:schemeClr val="tx1"/>
          </a:fontRef>
        </p:style>
      </p:cxnSp>
      <p:sp>
        <p:nvSpPr>
          <p:cNvPr id="18" name="Arc 17"/>
          <p:cNvSpPr/>
          <p:nvPr/>
        </p:nvSpPr>
        <p:spPr>
          <a:xfrm rot="8401157">
            <a:off x="141513" y="4207943"/>
            <a:ext cx="1338943" cy="2351314"/>
          </a:xfrm>
          <a:prstGeom prst="arc">
            <a:avLst>
              <a:gd name="adj1" fmla="val 16200000"/>
              <a:gd name="adj2" fmla="val 7101204"/>
            </a:avLst>
          </a:prstGeom>
          <a:ln w="38100"/>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9" name="Arc 18"/>
          <p:cNvSpPr/>
          <p:nvPr/>
        </p:nvSpPr>
        <p:spPr>
          <a:xfrm rot="1613893">
            <a:off x="7004950" y="4570799"/>
            <a:ext cx="1338943" cy="2351314"/>
          </a:xfrm>
          <a:prstGeom prst="arc">
            <a:avLst>
              <a:gd name="adj1" fmla="val 15729560"/>
              <a:gd name="adj2" fmla="val 7101204"/>
            </a:avLst>
          </a:prstGeom>
          <a:ln w="38100"/>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67329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IN" dirty="0" smtClean="0"/>
              <a:t>Simplest Algorithm to split</a:t>
            </a:r>
            <a:endParaRPr lang="en-IN" dirty="0"/>
          </a:p>
        </p:txBody>
      </p:sp>
      <p:pic>
        <p:nvPicPr>
          <p:cNvPr id="9" name="Content Placeholder 8"/>
          <p:cNvPicPr>
            <a:picLocks noGrp="1" noChangeAspect="1"/>
          </p:cNvPicPr>
          <p:nvPr>
            <p:ph idx="1"/>
          </p:nvPr>
        </p:nvPicPr>
        <p:blipFill>
          <a:blip r:embed="rId2"/>
          <a:stretch>
            <a:fillRect/>
          </a:stretch>
        </p:blipFill>
        <p:spPr>
          <a:xfrm>
            <a:off x="720402" y="1657357"/>
            <a:ext cx="7661598" cy="4972043"/>
          </a:xfrm>
          <a:prstGeom prst="rect">
            <a:avLst/>
          </a:prstGeom>
        </p:spPr>
      </p:pic>
    </p:spTree>
    <p:extLst>
      <p:ext uri="{BB962C8B-B14F-4D97-AF65-F5344CB8AC3E}">
        <p14:creationId xmlns:p14="http://schemas.microsoft.com/office/powerpoint/2010/main" val="1951491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clustering</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228600" y="2209800"/>
            <a:ext cx="8867057" cy="376365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plot</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675255" y="1935163"/>
            <a:ext cx="7793490" cy="438943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Pros and cons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762309"/>
            <a:ext cx="8077200" cy="501925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86800" cy="990600"/>
          </a:xfrm>
        </p:spPr>
        <p:txBody>
          <a:bodyPr>
            <a:normAutofit fontScale="90000"/>
          </a:bodyPr>
          <a:lstStyle/>
          <a:p>
            <a:pPr algn="ctr"/>
            <a:r>
              <a:rPr lang="en-US" dirty="0" smtClean="0">
                <a:effectLst>
                  <a:outerShdw blurRad="38100" dist="38100" dir="2700000" algn="tl">
                    <a:srgbClr val="000000">
                      <a:alpha val="43137"/>
                    </a:srgbClr>
                  </a:outerShdw>
                </a:effectLst>
              </a:rPr>
              <a:t>An example</a:t>
            </a:r>
            <a:br>
              <a:rPr lang="en-US" dirty="0" smtClean="0">
                <a:effectLst>
                  <a:outerShdw blurRad="38100" dist="38100" dir="2700000" algn="tl">
                    <a:srgbClr val="000000">
                      <a:alpha val="43137"/>
                    </a:srgbClr>
                  </a:outerShdw>
                </a:effectLst>
              </a:rPr>
            </a:br>
            <a:r>
              <a:rPr lang="en-US" sz="2700" dirty="0" smtClean="0">
                <a:effectLst>
                  <a:outerShdw blurRad="38100" dist="38100" dir="2700000" algn="tl">
                    <a:srgbClr val="000000">
                      <a:alpha val="43137"/>
                    </a:srgbClr>
                  </a:outerShdw>
                </a:effectLst>
              </a:rPr>
              <a:t>Level of Service (LOS) for heterogeneous traffic flow on urban streets</a:t>
            </a:r>
            <a:endParaRPr lang="en-US" sz="2700" dirty="0">
              <a:effectLst>
                <a:outerShdw blurRad="38100" dist="38100" dir="2700000" algn="tl">
                  <a:srgbClr val="000000">
                    <a:alpha val="43137"/>
                  </a:srgbClr>
                </a:outerShdw>
              </a:effectLst>
            </a:endParaRPr>
          </a:p>
        </p:txBody>
      </p:sp>
      <p:pic>
        <p:nvPicPr>
          <p:cNvPr id="13314" name="Picture 2"/>
          <p:cNvPicPr>
            <a:picLocks noGrp="1" noChangeAspect="1" noChangeArrowheads="1"/>
          </p:cNvPicPr>
          <p:nvPr>
            <p:ph idx="1"/>
          </p:nvPr>
        </p:nvPicPr>
        <p:blipFill>
          <a:blip r:embed="rId2"/>
          <a:srcRect/>
          <a:stretch>
            <a:fillRect/>
          </a:stretch>
        </p:blipFill>
        <p:spPr bwMode="auto">
          <a:xfrm>
            <a:off x="2268816" y="1147296"/>
            <a:ext cx="4970184" cy="555830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steps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Step-1: The DIANA clustering is followed by Agglomerative Hierarchical Clustering up to the cluster contains all the objects. Then the Divisive Analysis Clustering (DIANA) follows the top-down approach assuming it single cluster having level L (0) =n and sequence number m= 0.</a:t>
            </a:r>
          </a:p>
          <a:p>
            <a:r>
              <a:rPr lang="en-US" dirty="0" smtClean="0"/>
              <a:t>Step-2: The most dissimilar pair of clusters in the current cluster is found out; that is (r), (s) in which d [(r), (s)] =min d [(</a:t>
            </a:r>
            <a:r>
              <a:rPr lang="en-US" dirty="0" err="1" smtClean="0"/>
              <a:t>i</a:t>
            </a:r>
            <a:r>
              <a:rPr lang="en-US" dirty="0" smtClean="0"/>
              <a:t>), (j)], where min is the complete pairs of cluster in the current cluster.</a:t>
            </a:r>
          </a:p>
          <a:p>
            <a:r>
              <a:rPr lang="en-US" dirty="0" smtClean="0"/>
              <a:t>Step-3: The sequence number is incremented in the manner m= m+ 1. The cluster is broken into clusters (r) and (s) to form next cluster to make the level of clustering: L (m1) =d [(r)] and L (m2)= d [(s)].</a:t>
            </a:r>
          </a:p>
          <a:p>
            <a:r>
              <a:rPr lang="en-US" dirty="0" smtClean="0"/>
              <a:t>Step-4: The distance matrix (D) is updated by adding the rows and columns corresponding to clusters (r) and (s). The similarity between the new cluster, denoted by (r, s) and old cluster (k) is defined in this way:</a:t>
            </a:r>
          </a:p>
          <a:p>
            <a:endParaRPr lang="en-US" dirty="0" smtClean="0"/>
          </a:p>
          <a:p>
            <a:endParaRPr lang="en-US" dirty="0" smtClean="0"/>
          </a:p>
          <a:p>
            <a:r>
              <a:rPr lang="en-US" dirty="0" smtClean="0"/>
              <a:t>If all objects are distinct clusters, then stop; otherwise proceed to step-2.</a:t>
            </a:r>
            <a:endParaRPr lang="en-US" dirty="0"/>
          </a:p>
        </p:txBody>
      </p:sp>
      <p:pic>
        <p:nvPicPr>
          <p:cNvPr id="51203" name="Picture 3"/>
          <p:cNvPicPr>
            <a:picLocks noChangeAspect="1" noChangeArrowheads="1"/>
          </p:cNvPicPr>
          <p:nvPr/>
        </p:nvPicPr>
        <p:blipFill>
          <a:blip r:embed="rId2"/>
          <a:srcRect/>
          <a:stretch>
            <a:fillRect/>
          </a:stretch>
        </p:blipFill>
        <p:spPr bwMode="auto">
          <a:xfrm>
            <a:off x="2209800" y="5029200"/>
            <a:ext cx="4648200" cy="45777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Numerical example</a:t>
            </a:r>
            <a:endParaRPr lang="en-US"/>
          </a:p>
        </p:txBody>
      </p:sp>
      <p:sp>
        <p:nvSpPr>
          <p:cNvPr id="3" name="Content Placeholder 2"/>
          <p:cNvSpPr>
            <a:spLocks noGrp="1"/>
          </p:cNvSpPr>
          <p:nvPr>
            <p:ph idx="1"/>
          </p:nvPr>
        </p:nvSpPr>
        <p:spPr/>
        <p:txBody>
          <a:bodyPr/>
          <a:lstStyle/>
          <a:p>
            <a:r>
              <a:rPr lang="en-US" dirty="0" smtClean="0"/>
              <a:t>consider a sample data set x, made up of six objects, say average free flow speed (</a:t>
            </a:r>
            <a:r>
              <a:rPr lang="en-US" dirty="0" err="1" smtClean="0"/>
              <a:t>ffs</a:t>
            </a:r>
            <a:r>
              <a:rPr lang="en-US" dirty="0" smtClean="0"/>
              <a:t>) values in </a:t>
            </a:r>
            <a:r>
              <a:rPr lang="en-US" dirty="0" err="1" smtClean="0"/>
              <a:t>kmph</a:t>
            </a:r>
            <a:r>
              <a:rPr lang="en-US" dirty="0" smtClean="0"/>
              <a:t> on six street segments. The data set can be defined as a matrix</a:t>
            </a:r>
          </a:p>
          <a:p>
            <a:r>
              <a:rPr lang="en-US" dirty="0" smtClean="0"/>
              <a:t>x = [ffs1; ffs2; ffs3; ffs4; ffs5; ffs6]</a:t>
            </a:r>
          </a:p>
          <a:p>
            <a:pPr>
              <a:buNone/>
            </a:pPr>
            <a:r>
              <a:rPr lang="en-US" dirty="0" smtClean="0"/>
              <a:t>=[85.00,92.56, 72.85, 50.66, 39.89, 38.58]</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AGNES vs. DIANA</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235713"/>
            <a:ext cx="8229600" cy="378833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0352" y="2828544"/>
            <a:ext cx="7772400" cy="1362456"/>
          </a:xfrm>
        </p:spPr>
        <p:txBody>
          <a:bodyPr/>
          <a:lstStyle/>
          <a:p>
            <a:pPr algn="ctr"/>
            <a:r>
              <a:rPr lang="en-US" dirty="0" smtClean="0"/>
              <a:t>O</a:t>
            </a:r>
            <a:r>
              <a:rPr smtClean="0"/>
              <a:t>ptimal number of clusters?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effectLst>
                  <a:outerShdw blurRad="38100" dist="38100" dir="2700000" algn="tl">
                    <a:srgbClr val="000000">
                      <a:alpha val="43137"/>
                    </a:srgbClr>
                  </a:outerShdw>
                </a:effectLst>
              </a:rPr>
              <a:t>Comparison of three different methods to identify the optimal number of clusters</a:t>
            </a:r>
            <a:endParaRPr lang="en-US" sz="3600" dirty="0">
              <a:effectLst>
                <a:outerShdw blurRad="38100" dist="38100" dir="2700000" algn="tl">
                  <a:srgbClr val="000000">
                    <a:alpha val="43137"/>
                  </a:srgbClr>
                </a:outerShdw>
              </a:effectLst>
            </a:endParaRPr>
          </a:p>
        </p:txBody>
      </p:sp>
      <p:pic>
        <p:nvPicPr>
          <p:cNvPr id="11266" name="Picture 2"/>
          <p:cNvPicPr>
            <a:picLocks noGrp="1" noChangeAspect="1" noChangeArrowheads="1"/>
          </p:cNvPicPr>
          <p:nvPr>
            <p:ph idx="1"/>
          </p:nvPr>
        </p:nvPicPr>
        <p:blipFill>
          <a:blip r:embed="rId2"/>
          <a:srcRect/>
          <a:stretch>
            <a:fillRect/>
          </a:stretch>
        </p:blipFill>
        <p:spPr bwMode="auto">
          <a:xfrm>
            <a:off x="457200" y="2929731"/>
            <a:ext cx="8229600" cy="24003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 types</a:t>
            </a:r>
            <a:endParaRPr lang="en-US" dirty="0"/>
          </a:p>
        </p:txBody>
      </p:sp>
      <p:sp>
        <p:nvSpPr>
          <p:cNvPr id="3" name="Content Placeholder 2"/>
          <p:cNvSpPr>
            <a:spLocks noGrp="1"/>
          </p:cNvSpPr>
          <p:nvPr>
            <p:ph idx="1"/>
          </p:nvPr>
        </p:nvSpPr>
        <p:spPr/>
        <p:txBody>
          <a:bodyPr/>
          <a:lstStyle/>
          <a:p>
            <a:r>
              <a:rPr lang="en-US" dirty="0" smtClean="0"/>
              <a:t>Hierarchical clustering algorithm is of two types:</a:t>
            </a:r>
          </a:p>
          <a:p>
            <a:r>
              <a:rPr lang="en-US" dirty="0" err="1" smtClean="0"/>
              <a:t>i</a:t>
            </a:r>
            <a:r>
              <a:rPr lang="en-US" dirty="0" smtClean="0"/>
              <a:t>) Agglomerative Hierarchical clustering algorithm or AGNES (agglomerative nesting) and</a:t>
            </a:r>
            <a:br>
              <a:rPr lang="en-US" dirty="0" smtClean="0"/>
            </a:br>
            <a:endParaRPr lang="en-US" dirty="0" smtClean="0"/>
          </a:p>
          <a:p>
            <a:r>
              <a:rPr lang="en-US" dirty="0" smtClean="0"/>
              <a:t>ii) Divisive Hierarchical clustering algorithm or DIANA</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K-means vs. Hierarchical</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19000"/>
                    </a14:imgEffect>
                  </a14:imgLayer>
                </a14:imgProps>
              </a:ext>
            </a:extLst>
          </a:blip>
          <a:stretch>
            <a:fillRect/>
          </a:stretch>
        </p:blipFill>
        <p:spPr>
          <a:xfrm>
            <a:off x="385585" y="1676400"/>
            <a:ext cx="8548133" cy="5103704"/>
          </a:xfrm>
          <a:prstGeom prst="rect">
            <a:avLst/>
          </a:prstGeom>
          <a:effectLst>
            <a:glow rad="127000">
              <a:schemeClr val="accent1">
                <a:alpha val="95000"/>
              </a:schemeClr>
            </a:glo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Hierarchical clustering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600200"/>
            <a:ext cx="7315200" cy="3672114"/>
          </a:xfrm>
          <a:prstGeom prst="rect">
            <a:avLst/>
          </a:prstGeom>
          <a:noFill/>
          <a:ln w="9525">
            <a:noFill/>
            <a:miter lim="800000"/>
            <a:headEnd/>
            <a:tailEnd/>
          </a:ln>
          <a:effectLst/>
        </p:spPr>
      </p:pic>
      <p:sp>
        <p:nvSpPr>
          <p:cNvPr id="5" name="Rectangle 4"/>
          <p:cNvSpPr/>
          <p:nvPr/>
        </p:nvSpPr>
        <p:spPr>
          <a:xfrm>
            <a:off x="381000" y="5657671"/>
            <a:ext cx="8305800" cy="1200329"/>
          </a:xfrm>
          <a:prstGeom prst="rect">
            <a:avLst/>
          </a:prstGeom>
        </p:spPr>
        <p:txBody>
          <a:bodyPr wrap="square">
            <a:spAutoFit/>
          </a:bodyPr>
          <a:lstStyle/>
          <a:p>
            <a:r>
              <a:rPr lang="en-US" sz="2400" b="1" dirty="0" smtClean="0">
                <a:effectLst>
                  <a:outerShdw blurRad="38100" dist="38100" dir="2700000" algn="tl">
                    <a:srgbClr val="000000">
                      <a:alpha val="43137"/>
                    </a:srgbClr>
                  </a:outerShdw>
                </a:effectLst>
              </a:rPr>
              <a:t>Note that</a:t>
            </a:r>
            <a:r>
              <a:rPr lang="en-US" sz="2400" dirty="0" smtClean="0">
                <a:effectLst>
                  <a:outerShdw blurRad="38100" dist="38100" dir="2700000" algn="tl">
                    <a:srgbClr val="000000">
                      <a:alpha val="43137"/>
                    </a:srgbClr>
                  </a:outerShdw>
                </a:effectLst>
              </a:rPr>
              <a:t>, agglomerative clustering is good at identifying small clusters. Divisive clustering is good at identifying large clusters</a:t>
            </a:r>
            <a:endParaRPr lang="en-US" sz="2400" dirty="0">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763000" cy="762000"/>
          </a:xfrm>
        </p:spPr>
        <p:txBody>
          <a:bodyPr>
            <a:noAutofit/>
          </a:bodyPr>
          <a:lstStyle/>
          <a:p>
            <a:pPr algn="ctr"/>
            <a:r>
              <a:rPr lang="en-US" sz="4000" dirty="0" err="1" smtClean="0">
                <a:effectLst>
                  <a:outerShdw blurRad="38100" dist="38100" dir="2700000" algn="tl">
                    <a:srgbClr val="000000">
                      <a:alpha val="43137"/>
                    </a:srgbClr>
                  </a:outerShdw>
                </a:effectLst>
              </a:rPr>
              <a:t>Dendogram</a:t>
            </a:r>
            <a:r>
              <a:rPr lang="en-US" sz="4000" dirty="0" smtClean="0">
                <a:effectLst>
                  <a:outerShdw blurRad="38100" dist="38100" dir="2700000" algn="tl">
                    <a:srgbClr val="000000">
                      <a:alpha val="43137"/>
                    </a:srgbClr>
                  </a:outerShdw>
                </a:effectLst>
              </a:rPr>
              <a:t> </a:t>
            </a:r>
            <a:endParaRPr lang="en-US" sz="4000" dirty="0">
              <a:effectLst>
                <a:outerShdw blurRad="38100" dist="38100" dir="2700000" algn="tl">
                  <a:srgbClr val="000000">
                    <a:alpha val="43137"/>
                  </a:srgbClr>
                </a:outerShdw>
              </a:effectLst>
            </a:endParaRPr>
          </a:p>
        </p:txBody>
      </p:sp>
      <p:pic>
        <p:nvPicPr>
          <p:cNvPr id="7171" name="Picture 3"/>
          <p:cNvPicPr>
            <a:picLocks noGrp="1" noChangeAspect="1" noChangeArrowheads="1"/>
          </p:cNvPicPr>
          <p:nvPr>
            <p:ph idx="1"/>
          </p:nvPr>
        </p:nvPicPr>
        <p:blipFill>
          <a:blip r:embed="rId2"/>
          <a:srcRect/>
          <a:stretch>
            <a:fillRect/>
          </a:stretch>
        </p:blipFill>
        <p:spPr bwMode="auto">
          <a:xfrm>
            <a:off x="0" y="1159770"/>
            <a:ext cx="8305800" cy="5654610"/>
          </a:xfrm>
          <a:prstGeom prst="rect">
            <a:avLst/>
          </a:prstGeom>
          <a:noFill/>
          <a:ln w="9525">
            <a:noFill/>
            <a:miter lim="800000"/>
            <a:headEnd/>
            <a:tailEnd/>
          </a:ln>
          <a:effectLst/>
        </p:spPr>
      </p:pic>
      <p:sp>
        <p:nvSpPr>
          <p:cNvPr id="4" name="Rectangle 3"/>
          <p:cNvSpPr/>
          <p:nvPr/>
        </p:nvSpPr>
        <p:spPr>
          <a:xfrm>
            <a:off x="5334000" y="1600200"/>
            <a:ext cx="3810000" cy="1015663"/>
          </a:xfrm>
          <a:prstGeom prst="rect">
            <a:avLst/>
          </a:prstGeom>
        </p:spPr>
        <p:txBody>
          <a:bodyPr wrap="square">
            <a:spAutoFit/>
          </a:bodyPr>
          <a:lstStyle/>
          <a:p>
            <a:r>
              <a:rPr lang="en-US" sz="2000" dirty="0" err="1" smtClean="0">
                <a:effectLst>
                  <a:outerShdw blurRad="38100" dist="38100" dir="2700000" algn="tl">
                    <a:srgbClr val="000000">
                      <a:alpha val="43137"/>
                    </a:srgbClr>
                  </a:outerShdw>
                </a:effectLst>
              </a:rPr>
              <a:t>Dendrograms</a:t>
            </a:r>
            <a:r>
              <a:rPr lang="en-US" sz="2000" dirty="0" smtClean="0">
                <a:effectLst>
                  <a:outerShdw blurRad="38100" dist="38100" dir="2700000" algn="tl">
                    <a:srgbClr val="000000">
                      <a:alpha val="43137"/>
                    </a:srgbClr>
                  </a:outerShdw>
                </a:effectLst>
              </a:rPr>
              <a:t> correspond to the graphical representation of the hierarchical tree</a:t>
            </a:r>
            <a:endParaRPr lang="en-US" sz="2000" dirty="0">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Grp="1" noChangeAspect="1" noChangeArrowheads="1"/>
          </p:cNvPicPr>
          <p:nvPr>
            <p:ph idx="1"/>
          </p:nvPr>
        </p:nvPicPr>
        <p:blipFill>
          <a:blip r:embed="rId2"/>
          <a:srcRect/>
          <a:stretch>
            <a:fillRect/>
          </a:stretch>
        </p:blipFill>
        <p:spPr bwMode="auto">
          <a:xfrm>
            <a:off x="838200" y="228600"/>
            <a:ext cx="7620001" cy="6553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AGNES</a:t>
            </a:r>
            <a:endParaRPr lang="en-US" dirty="0"/>
          </a:p>
        </p:txBody>
      </p:sp>
      <p:sp>
        <p:nvSpPr>
          <p:cNvPr id="5" name="Text Placeholder 4"/>
          <p:cNvSpPr>
            <a:spLocks noGrp="1"/>
          </p:cNvSpPr>
          <p:nvPr>
            <p:ph type="body" idx="1"/>
          </p:nvPr>
        </p:nvSpPr>
        <p:spPr/>
        <p:txBody>
          <a:bodyPr/>
          <a:lstStyle/>
          <a:p>
            <a:pPr algn="ctr"/>
            <a:r>
              <a:rPr lang="en-IN" sz="5600" b="1" dirty="0" smtClean="0">
                <a:ln w="635">
                  <a:noFill/>
                </a:ln>
                <a:solidFill>
                  <a:srgbClr val="6BB76D">
                    <a:tint val="90000"/>
                    <a:satMod val="125000"/>
                  </a:srgbClr>
                </a:solidFill>
                <a:effectLst>
                  <a:outerShdw blurRad="38100" dist="25400" dir="5400000" algn="tl" rotWithShape="0">
                    <a:srgbClr val="000000">
                      <a:alpha val="43000"/>
                    </a:srgbClr>
                  </a:outerShdw>
                </a:effectLst>
                <a:latin typeface="Calibri"/>
                <a:ea typeface="+mj-ea"/>
                <a:cs typeface="+mj-cs"/>
              </a:rPr>
              <a:t>Agglomerative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896112"/>
          </a:xfrm>
        </p:spPr>
        <p:txBody>
          <a:bodyPr>
            <a:noAutofit/>
          </a:bodyPr>
          <a:lstStyle/>
          <a:p>
            <a:pPr algn="ctr"/>
            <a:r>
              <a:rPr lang="en-US" sz="4000" dirty="0" smtClean="0"/>
              <a:t>Agglomerative Hierarchical clustering</a:t>
            </a:r>
            <a:endParaRPr lang="en-US" sz="4000" dirty="0"/>
          </a:p>
        </p:txBody>
      </p:sp>
      <p:sp>
        <p:nvSpPr>
          <p:cNvPr id="3" name="Content Placeholder 2"/>
          <p:cNvSpPr>
            <a:spLocks noGrp="1"/>
          </p:cNvSpPr>
          <p:nvPr>
            <p:ph idx="1"/>
          </p:nvPr>
        </p:nvSpPr>
        <p:spPr>
          <a:xfrm>
            <a:off x="228600" y="1600200"/>
            <a:ext cx="8686800" cy="5257800"/>
          </a:xfrm>
        </p:spPr>
        <p:txBody>
          <a:bodyPr>
            <a:normAutofit fontScale="92500" lnSpcReduction="20000"/>
          </a:bodyPr>
          <a:lstStyle/>
          <a:p>
            <a:r>
              <a:rPr lang="en-US" dirty="0" smtClean="0"/>
              <a:t>This algorithm  works by  grouping  the data one by one on the basis of the  nearest distance measure of all the </a:t>
            </a:r>
            <a:r>
              <a:rPr lang="en-US" dirty="0" err="1" smtClean="0"/>
              <a:t>pairwise</a:t>
            </a:r>
            <a:r>
              <a:rPr lang="en-US" dirty="0" smtClean="0"/>
              <a:t> distance between the data point. </a:t>
            </a:r>
          </a:p>
          <a:p>
            <a:r>
              <a:rPr lang="en-US" dirty="0" smtClean="0"/>
              <a:t>The distance between the data point is recalculated but which distance to consider  when the groups has been formed? For this there are many available methods. Some of them are:</a:t>
            </a:r>
          </a:p>
          <a:p>
            <a:pPr marL="850392" lvl="1" indent="-457200">
              <a:buFont typeface="+mj-lt"/>
              <a:buAutoNum type="arabicPeriod"/>
            </a:pPr>
            <a:r>
              <a:rPr lang="en-US" dirty="0" smtClean="0"/>
              <a:t>single-nearest distance or single linkage</a:t>
            </a:r>
          </a:p>
          <a:p>
            <a:pPr marL="850392" lvl="1" indent="-457200">
              <a:buFont typeface="+mj-lt"/>
              <a:buAutoNum type="arabicPeriod"/>
            </a:pPr>
            <a:r>
              <a:rPr lang="en-US" dirty="0" smtClean="0"/>
              <a:t>complete-farthest distance or complete linkage</a:t>
            </a:r>
          </a:p>
          <a:p>
            <a:pPr marL="850392" lvl="1" indent="-457200">
              <a:buFont typeface="+mj-lt"/>
              <a:buAutoNum type="arabicPeriod"/>
            </a:pPr>
            <a:r>
              <a:rPr lang="en-US" dirty="0" smtClean="0"/>
              <a:t>average-average distance or average linkage</a:t>
            </a:r>
          </a:p>
          <a:p>
            <a:pPr marL="850392" lvl="1" indent="-457200">
              <a:buFont typeface="+mj-lt"/>
              <a:buAutoNum type="arabicPeriod"/>
            </a:pPr>
            <a:r>
              <a:rPr lang="en-US" dirty="0" err="1" smtClean="0"/>
              <a:t>centroid</a:t>
            </a:r>
            <a:r>
              <a:rPr lang="en-US" dirty="0" smtClean="0"/>
              <a:t> distance </a:t>
            </a:r>
          </a:p>
          <a:p>
            <a:pPr marL="850392" lvl="1" indent="-457200">
              <a:buFont typeface="+mj-lt"/>
              <a:buAutoNum type="arabicPeriod"/>
            </a:pPr>
            <a:r>
              <a:rPr lang="en-US" dirty="0" smtClean="0"/>
              <a:t>ward's method - sum of squared Euclidean distance is minimized</a:t>
            </a:r>
          </a:p>
          <a:p>
            <a:r>
              <a:rPr lang="en-US" dirty="0" smtClean="0"/>
              <a:t>This way we go on grouping the data until one cluster is formed </a:t>
            </a:r>
          </a:p>
          <a:p>
            <a:r>
              <a:rPr lang="en-US" dirty="0" smtClean="0"/>
              <a:t>Now on the basis of </a:t>
            </a:r>
            <a:r>
              <a:rPr lang="en-US" dirty="0" err="1" smtClean="0"/>
              <a:t>dendogram</a:t>
            </a:r>
            <a:r>
              <a:rPr lang="en-US" dirty="0" smtClean="0"/>
              <a:t> graph we can calculate how many number of clusters should be actually present.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547</TotalTime>
  <Words>787</Words>
  <Application>Microsoft Office PowerPoint</Application>
  <PresentationFormat>On-screen Show (4:3)</PresentationFormat>
  <Paragraphs>139</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Unicode MS</vt:lpstr>
      <vt:lpstr>Calibri</vt:lpstr>
      <vt:lpstr>Constantia</vt:lpstr>
      <vt:lpstr>Times New Roman</vt:lpstr>
      <vt:lpstr>Wingdings</vt:lpstr>
      <vt:lpstr>Wingdings 2</vt:lpstr>
      <vt:lpstr>Flow</vt:lpstr>
      <vt:lpstr>Hierarchical Clustering</vt:lpstr>
      <vt:lpstr>Clustering &amp; types</vt:lpstr>
      <vt:lpstr>Hierarchical Clustering</vt:lpstr>
      <vt:lpstr>Hierarchical clustering types</vt:lpstr>
      <vt:lpstr>Hierarchical clustering</vt:lpstr>
      <vt:lpstr>Dendogram </vt:lpstr>
      <vt:lpstr>PowerPoint Presentation</vt:lpstr>
      <vt:lpstr>AGNES</vt:lpstr>
      <vt:lpstr>Agglomerative Hierarchical clustering</vt:lpstr>
      <vt:lpstr>How They Work!</vt:lpstr>
      <vt:lpstr>Types of Agglomerative method</vt:lpstr>
      <vt:lpstr>Algorithmic steps for Agglomerative Hierarchical clustering</vt:lpstr>
      <vt:lpstr>An Example</vt:lpstr>
      <vt:lpstr>PowerPoint Presentation</vt:lpstr>
      <vt:lpstr>PowerPoint Presentation</vt:lpstr>
      <vt:lpstr>PowerPoint Presentation</vt:lpstr>
      <vt:lpstr>PowerPoint Presentation</vt:lpstr>
      <vt:lpstr>Summary</vt:lpstr>
      <vt:lpstr>Advantages</vt:lpstr>
      <vt:lpstr>Disadvantages</vt:lpstr>
      <vt:lpstr>Single link vs. complete link</vt:lpstr>
      <vt:lpstr>Maximum or complete linkage clustering: Computes all pairwise dissimilarities between the elements in cluster 1 and the elements in cluster 2, and considers the largest value of these dissimilarities as the distance between the two clusters. It tends to produce more compact clusters</vt:lpstr>
      <vt:lpstr>Minimum or single linkage clustering: Computes all pairwise dissimilarities between the elements in cluster 1 and the elements in cluster 2, and considers the smallest of these dissimilarities as a linkage criterion. It tends to produce long, “loose” clusters.</vt:lpstr>
      <vt:lpstr>Mean or average linkage clustering: Computes all pairwise dissimilarities between the elements in cluster 1 and the elements in cluster 2, and considers the average of these dissimilarities as the distance between the two clusters. Can vary in the compactness of the clusters it creates</vt:lpstr>
      <vt:lpstr>Ward’s minimum variance method: Minimizes the total within-cluster variance. At each step the pair of clusters with the smallest between-cluster distance are merged. Tends to produce more compact clusters.</vt:lpstr>
      <vt:lpstr>DIANA </vt:lpstr>
      <vt:lpstr>Introduction</vt:lpstr>
      <vt:lpstr>Reference for DIANA</vt:lpstr>
      <vt:lpstr>Split criteria</vt:lpstr>
      <vt:lpstr>Simplest Algorithm to split</vt:lpstr>
      <vt:lpstr>Customer clustering</vt:lpstr>
      <vt:lpstr>Data plot</vt:lpstr>
      <vt:lpstr>Pros and cons</vt:lpstr>
      <vt:lpstr>An example Level of Service (LOS) for heterogeneous traffic flow on urban streets</vt:lpstr>
      <vt:lpstr>Algorithm steps</vt:lpstr>
      <vt:lpstr>Numerical example</vt:lpstr>
      <vt:lpstr>AGNES vs. DIANA</vt:lpstr>
      <vt:lpstr>Optimal number of clusters?</vt:lpstr>
      <vt:lpstr>Comparison of three different methods to identify the optimal number of clusters</vt:lpstr>
      <vt:lpstr>K-means vs. Hierarchical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dc:title>
  <dc:creator>User</dc:creator>
  <cp:lastModifiedBy>Bsp2017 Bsp2017</cp:lastModifiedBy>
  <cp:revision>40</cp:revision>
  <dcterms:created xsi:type="dcterms:W3CDTF">2020-05-24T13:14:10Z</dcterms:created>
  <dcterms:modified xsi:type="dcterms:W3CDTF">2020-05-27T06:26:07Z</dcterms:modified>
</cp:coreProperties>
</file>