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84" r:id="rId4"/>
    <p:sldId id="267" r:id="rId5"/>
    <p:sldId id="259" r:id="rId6"/>
    <p:sldId id="286" r:id="rId7"/>
    <p:sldId id="272" r:id="rId8"/>
    <p:sldId id="262" r:id="rId9"/>
    <p:sldId id="263" r:id="rId10"/>
    <p:sldId id="264" r:id="rId11"/>
    <p:sldId id="265" r:id="rId12"/>
    <p:sldId id="266" r:id="rId13"/>
    <p:sldId id="287" r:id="rId14"/>
    <p:sldId id="288" r:id="rId15"/>
    <p:sldId id="268" r:id="rId16"/>
    <p:sldId id="300" r:id="rId17"/>
    <p:sldId id="270" r:id="rId18"/>
    <p:sldId id="269" r:id="rId19"/>
    <p:sldId id="276" r:id="rId20"/>
    <p:sldId id="295" r:id="rId21"/>
    <p:sldId id="278" r:id="rId22"/>
    <p:sldId id="297" r:id="rId23"/>
    <p:sldId id="279" r:id="rId24"/>
    <p:sldId id="298" r:id="rId25"/>
    <p:sldId id="280" r:id="rId26"/>
    <p:sldId id="299" r:id="rId27"/>
    <p:sldId id="281" r:id="rId28"/>
    <p:sldId id="296" r:id="rId29"/>
    <p:sldId id="292" r:id="rId30"/>
    <p:sldId id="293" r:id="rId31"/>
    <p:sldId id="29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900" y="-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77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A22-120A-4D99-86CA-88CF6370B785}" type="datetimeFigureOut">
              <a:rPr lang="en-IN" smtClean="0"/>
              <a:pPr/>
              <a:t>13-05-2020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4B3B-B9CB-4856-A3E1-474FE55427D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44302876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A22-120A-4D99-86CA-88CF6370B785}" type="datetimeFigureOut">
              <a:rPr lang="en-IN" smtClean="0"/>
              <a:pPr/>
              <a:t>13-05-2020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4B3B-B9CB-4856-A3E1-474FE55427D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678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A22-120A-4D99-86CA-88CF6370B785}" type="datetimeFigureOut">
              <a:rPr lang="en-IN" smtClean="0"/>
              <a:pPr/>
              <a:t>13-05-2020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4B3B-B9CB-4856-A3E1-474FE55427D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18311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A22-120A-4D99-86CA-88CF6370B785}" type="datetimeFigureOut">
              <a:rPr lang="en-IN" smtClean="0"/>
              <a:pPr/>
              <a:t>13-05-2020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4B3B-B9CB-4856-A3E1-474FE55427D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577285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A22-120A-4D99-86CA-88CF6370B785}" type="datetimeFigureOut">
              <a:rPr lang="en-IN" smtClean="0"/>
              <a:pPr/>
              <a:t>13-05-2020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4B3B-B9CB-4856-A3E1-474FE55427D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59583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A22-120A-4D99-86CA-88CF6370B785}" type="datetimeFigureOut">
              <a:rPr lang="en-IN" smtClean="0"/>
              <a:pPr/>
              <a:t>13-05-2020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4B3B-B9CB-4856-A3E1-474FE55427D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4039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A22-120A-4D99-86CA-88CF6370B785}" type="datetimeFigureOut">
              <a:rPr lang="en-IN" smtClean="0"/>
              <a:pPr/>
              <a:t>13-05-2020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4B3B-B9CB-4856-A3E1-474FE55427D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1931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A22-120A-4D99-86CA-88CF6370B785}" type="datetimeFigureOut">
              <a:rPr lang="en-IN" smtClean="0"/>
              <a:pPr/>
              <a:t>13-05-2020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4B3B-B9CB-4856-A3E1-474FE55427D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63119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A22-120A-4D99-86CA-88CF6370B785}" type="datetimeFigureOut">
              <a:rPr lang="en-IN" smtClean="0"/>
              <a:pPr/>
              <a:t>13-05-2020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4B3B-B9CB-4856-A3E1-474FE55427D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6774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A22-120A-4D99-86CA-88CF6370B785}" type="datetimeFigureOut">
              <a:rPr lang="en-IN" smtClean="0"/>
              <a:pPr/>
              <a:t>13-05-2020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4B3B-B9CB-4856-A3E1-474FE55427D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206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A22-120A-4D99-86CA-88CF6370B785}" type="datetimeFigureOut">
              <a:rPr lang="en-IN" smtClean="0"/>
              <a:pPr/>
              <a:t>13-05-2020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4B3B-B9CB-4856-A3E1-474FE55427D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4331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A22-120A-4D99-86CA-88CF6370B785}" type="datetimeFigureOut">
              <a:rPr lang="en-IN" smtClean="0"/>
              <a:pPr/>
              <a:t>13-05-2020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4B3B-B9CB-4856-A3E1-474FE55427D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0282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A22-120A-4D99-86CA-88CF6370B785}" type="datetimeFigureOut">
              <a:rPr lang="en-IN" smtClean="0"/>
              <a:pPr/>
              <a:t>13-05-2020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4B3B-B9CB-4856-A3E1-474FE55427D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3158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A22-120A-4D99-86CA-88CF6370B785}" type="datetimeFigureOut">
              <a:rPr lang="en-IN" smtClean="0"/>
              <a:pPr/>
              <a:t>13-05-2020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4B3B-B9CB-4856-A3E1-474FE55427D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7428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A22-120A-4D99-86CA-88CF6370B785}" type="datetimeFigureOut">
              <a:rPr lang="en-IN" smtClean="0"/>
              <a:pPr/>
              <a:t>13-05-2020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4B3B-B9CB-4856-A3E1-474FE55427D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41098156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A22-120A-4D99-86CA-88CF6370B785}" type="datetimeFigureOut">
              <a:rPr lang="en-IN" smtClean="0"/>
              <a:pPr/>
              <a:t>13-05-2020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4B3B-B9CB-4856-A3E1-474FE55427D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7399852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A22-120A-4D99-86CA-88CF6370B785}" type="datetimeFigureOut">
              <a:rPr lang="en-IN" smtClean="0"/>
              <a:pPr/>
              <a:t>13-05-2020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4B3B-B9CB-4856-A3E1-474FE55427D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3114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9525A22-120A-4D99-86CA-88CF6370B785}" type="datetimeFigureOut">
              <a:rPr lang="en-IN" smtClean="0"/>
              <a:pPr/>
              <a:t>13-05-2020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63B4B3B-B9CB-4856-A3E1-474FE55427D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11930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K means clustering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Bhuvaneshwari</a:t>
            </a:r>
            <a:r>
              <a:rPr lang="en-IN" dirty="0" smtClean="0"/>
              <a:t> </a:t>
            </a:r>
            <a:r>
              <a:rPr lang="en-IN" dirty="0" err="1" smtClean="0"/>
              <a:t>Patil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078218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333829"/>
            <a:ext cx="10364451" cy="986971"/>
          </a:xfrm>
        </p:spPr>
        <p:txBody>
          <a:bodyPr/>
          <a:lstStyle/>
          <a:p>
            <a:r>
              <a:rPr lang="en-IN" dirty="0" smtClean="0"/>
              <a:t>Working of k-means clustering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2743" y="1277694"/>
            <a:ext cx="8853713" cy="51316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56738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261" y="299203"/>
            <a:ext cx="10364451" cy="890969"/>
          </a:xfrm>
        </p:spPr>
        <p:txBody>
          <a:bodyPr/>
          <a:lstStyle/>
          <a:p>
            <a:r>
              <a:rPr lang="en-IN" dirty="0" smtClean="0"/>
              <a:t>Elbow method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7983" y="1240859"/>
            <a:ext cx="7349446" cy="3577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9840" y="1714047"/>
            <a:ext cx="3930452" cy="2828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1385" y="4844823"/>
            <a:ext cx="7340233" cy="125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76644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k-means clustering steps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37021" y="2039235"/>
            <a:ext cx="10638972" cy="363585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44079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689" y="241145"/>
            <a:ext cx="10364451" cy="1596177"/>
          </a:xfrm>
        </p:spPr>
        <p:txBody>
          <a:bodyPr/>
          <a:lstStyle/>
          <a:p>
            <a:r>
              <a:rPr lang="en-IN" dirty="0" smtClean="0"/>
              <a:t>k-means clustering steps in detail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27817" y="1621413"/>
            <a:ext cx="9512753" cy="43501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44079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718" y="313717"/>
            <a:ext cx="10364451" cy="1596177"/>
          </a:xfrm>
        </p:spPr>
        <p:txBody>
          <a:bodyPr/>
          <a:lstStyle/>
          <a:p>
            <a:r>
              <a:rPr lang="en-IN" dirty="0" smtClean="0"/>
              <a:t>k-means clustering steps in detail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4076" y="1901371"/>
            <a:ext cx="9625524" cy="42330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44079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55667"/>
            <a:ext cx="10364451" cy="919997"/>
          </a:xfrm>
        </p:spPr>
        <p:txBody>
          <a:bodyPr/>
          <a:lstStyle/>
          <a:p>
            <a:r>
              <a:rPr lang="en-IN" dirty="0" smtClean="0"/>
              <a:t>K-means clustering example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63831" y="1392245"/>
            <a:ext cx="2343341" cy="24348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663" y="1392244"/>
            <a:ext cx="2416570" cy="24348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466" y="1384911"/>
            <a:ext cx="2501220" cy="25206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9902" y="1407883"/>
            <a:ext cx="2433411" cy="24521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6633" y="4086102"/>
            <a:ext cx="2379956" cy="23616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2650" y="4077318"/>
            <a:ext cx="2379956" cy="23799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7068" y="4135375"/>
            <a:ext cx="2325033" cy="23799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91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175" y="197604"/>
            <a:ext cx="10364451" cy="934512"/>
          </a:xfrm>
        </p:spPr>
        <p:txBody>
          <a:bodyPr/>
          <a:lstStyle/>
          <a:p>
            <a:r>
              <a:rPr lang="en-IN" dirty="0" smtClean="0"/>
              <a:t>K-means clustering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03085" y="1167451"/>
            <a:ext cx="10000343" cy="522211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K-Means for Segmentation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33499" y="2336800"/>
            <a:ext cx="9681443" cy="26308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541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properties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23550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smtClean="0"/>
              <a:t>Guaranteed to converge in a finite number of iterations </a:t>
            </a:r>
          </a:p>
          <a:p>
            <a:pPr marL="0" indent="0">
              <a:buNone/>
            </a:pPr>
            <a:r>
              <a:rPr lang="en-US" dirty="0" smtClean="0"/>
              <a:t>• Running time per iteration: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1. Assign data points to closest cluster center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O(KN</a:t>
            </a:r>
            <a:r>
              <a:rPr lang="en-US" b="1" dirty="0">
                <a:solidFill>
                  <a:srgbClr val="FF0000"/>
                </a:solidFill>
              </a:rPr>
              <a:t>) time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</a:t>
            </a:r>
            <a:r>
              <a:rPr lang="en-US" dirty="0"/>
              <a:t>. Change the cluster center to the average of its assigned points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O(N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8592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346" y="226631"/>
            <a:ext cx="10364451" cy="1108683"/>
          </a:xfrm>
        </p:spPr>
        <p:txBody>
          <a:bodyPr/>
          <a:lstStyle/>
          <a:p>
            <a:r>
              <a:rPr lang="en-IN" dirty="0" smtClean="0"/>
              <a:t>Numerical Example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22514" y="1204686"/>
            <a:ext cx="10755086" cy="458651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effectLst/>
              </a:rPr>
              <a:t>Cluster </a:t>
            </a:r>
            <a:r>
              <a:rPr lang="en-US" b="1" dirty="0">
                <a:effectLst/>
              </a:rPr>
              <a:t>the dataset = {2,3,4,10,11,12, 20, 25,30} using k-means algorithm. We need to group into two clusters. Assume the initial centroids as 2 and 12.</a:t>
            </a:r>
            <a:endParaRPr lang="en-IN" dirty="0">
              <a:effectLst/>
            </a:endParaRP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22865559"/>
              </p:ext>
            </p:extLst>
          </p:nvPr>
        </p:nvGraphicFramePr>
        <p:xfrm>
          <a:off x="1640115" y="2177140"/>
          <a:ext cx="8360228" cy="42381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6170">
                  <a:extLst>
                    <a:ext uri="{9D8B030D-6E8A-4147-A177-3AD203B41FA5}">
                      <a16:colId xmlns="" xmlns:a16="http://schemas.microsoft.com/office/drawing/2014/main" val="4189633387"/>
                    </a:ext>
                  </a:extLst>
                </a:gridCol>
                <a:gridCol w="2787029">
                  <a:extLst>
                    <a:ext uri="{9D8B030D-6E8A-4147-A177-3AD203B41FA5}">
                      <a16:colId xmlns="" xmlns:a16="http://schemas.microsoft.com/office/drawing/2014/main" val="4115935370"/>
                    </a:ext>
                  </a:extLst>
                </a:gridCol>
                <a:gridCol w="2787029">
                  <a:extLst>
                    <a:ext uri="{9D8B030D-6E8A-4147-A177-3AD203B41FA5}">
                      <a16:colId xmlns="" xmlns:a16="http://schemas.microsoft.com/office/drawing/2014/main" val="675622459"/>
                    </a:ext>
                  </a:extLst>
                </a:gridCol>
              </a:tblGrid>
              <a:tr h="42381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Centroid1 = 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Centroid2 = 12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591946297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Iteration 1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{2,3,4}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{10,11,12,20,25,30)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994848054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Centroid1 = 3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Centroid2 = 18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651101870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Iteration 2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{2,3,4,10}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{11,12,20,25,30}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81782614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Centroid1 = 4.75~5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Centroid2 = 19.6~20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656525669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Iteration 3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{2,3,4,10,11,12}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{20,25,30}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238776006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Centroid1 = 7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Centroid2 = 25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682997126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Iteration 4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{2,3,4,10,11,12}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{20,25,30}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53188221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Centroid1 = 7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Centroid2 = 25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921179453"/>
                  </a:ext>
                </a:extLst>
              </a:tr>
              <a:tr h="42381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Iteration 5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{2,3,4,10,11,12}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{20,25,30}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15524532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601028" y="3352799"/>
            <a:ext cx="1291771" cy="1451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395028" y="3331027"/>
            <a:ext cx="1444172" cy="2177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9256" y="4216399"/>
            <a:ext cx="1291771" cy="1451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576456" y="4180113"/>
            <a:ext cx="1444172" cy="2177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637314" y="5043713"/>
            <a:ext cx="1291771" cy="1451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431314" y="5021941"/>
            <a:ext cx="1444172" cy="2177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08285" y="5914570"/>
            <a:ext cx="1291771" cy="1451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02285" y="5892798"/>
            <a:ext cx="1444172" cy="2177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6598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3739"/>
            <a:ext cx="10364451" cy="1596177"/>
          </a:xfrm>
        </p:spPr>
        <p:txBody>
          <a:bodyPr/>
          <a:lstStyle/>
          <a:p>
            <a:r>
              <a:rPr lang="en-IN" dirty="0" smtClean="0"/>
              <a:t>clustering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33" y="4256668"/>
            <a:ext cx="7238062" cy="22312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530" y="1422402"/>
            <a:ext cx="5984580" cy="2293257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183244" y="1280316"/>
            <a:ext cx="5846262" cy="26530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88464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746" y="183089"/>
            <a:ext cx="10364451" cy="832911"/>
          </a:xfrm>
        </p:spPr>
        <p:txBody>
          <a:bodyPr/>
          <a:lstStyle/>
          <a:p>
            <a:r>
              <a:rPr lang="en-IN" dirty="0" smtClean="0"/>
              <a:t>Numerical </a:t>
            </a:r>
            <a:r>
              <a:rPr lang="en-IN" dirty="0" smtClean="0"/>
              <a:t>Example 2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12745" y="1324055"/>
            <a:ext cx="10739027" cy="19887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62" y="3635686"/>
            <a:ext cx="10750096" cy="19523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50936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718" y="197603"/>
            <a:ext cx="10364451" cy="919997"/>
          </a:xfrm>
        </p:spPr>
        <p:txBody>
          <a:bodyPr/>
          <a:lstStyle/>
          <a:p>
            <a:r>
              <a:rPr lang="en-IN" dirty="0" smtClean="0"/>
              <a:t>Numerical </a:t>
            </a:r>
            <a:r>
              <a:rPr lang="en-IN" dirty="0" smtClean="0"/>
              <a:t>Example 2 - solution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08584" y="1023368"/>
            <a:ext cx="8898159" cy="562260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87414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718" y="197603"/>
            <a:ext cx="10364451" cy="919997"/>
          </a:xfrm>
        </p:spPr>
        <p:txBody>
          <a:bodyPr/>
          <a:lstStyle/>
          <a:p>
            <a:r>
              <a:rPr lang="en-IN" dirty="0" smtClean="0"/>
              <a:t>Numerical </a:t>
            </a:r>
            <a:r>
              <a:rPr lang="en-IN" dirty="0" smtClean="0"/>
              <a:t>Example 2 - solution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143" y="1226328"/>
            <a:ext cx="8920391" cy="52894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87414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26631"/>
            <a:ext cx="10364451" cy="1210283"/>
          </a:xfrm>
        </p:spPr>
        <p:txBody>
          <a:bodyPr/>
          <a:lstStyle/>
          <a:p>
            <a:r>
              <a:rPr lang="en-IN" dirty="0" smtClean="0"/>
              <a:t>Numerical Example 2 - solution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33710" y="1568757"/>
            <a:ext cx="10355204" cy="45417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46138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26631"/>
            <a:ext cx="10364451" cy="1210283"/>
          </a:xfrm>
        </p:spPr>
        <p:txBody>
          <a:bodyPr/>
          <a:lstStyle/>
          <a:p>
            <a:r>
              <a:rPr lang="en-IN" dirty="0" smtClean="0"/>
              <a:t>Numerical Example 2 - solution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65943" y="1380152"/>
            <a:ext cx="8752114" cy="51017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46138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Numerical Example 2 - solution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5109" y="1828805"/>
            <a:ext cx="9639634" cy="41763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75746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Numerical Example 2 - solution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258" y="1865249"/>
            <a:ext cx="7590971" cy="46017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75746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804" y="241145"/>
            <a:ext cx="10364451" cy="1195769"/>
          </a:xfrm>
        </p:spPr>
        <p:txBody>
          <a:bodyPr/>
          <a:lstStyle/>
          <a:p>
            <a:r>
              <a:rPr lang="en-IN" dirty="0" smtClean="0"/>
              <a:t>Numerical Example 2 - solution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936" y="1914678"/>
            <a:ext cx="3418377" cy="3324979"/>
          </a:xfrm>
          <a:prstGeom prst="rect">
            <a:avLst/>
          </a:prstGeom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38375" y="1844448"/>
            <a:ext cx="8115711" cy="342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572879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Heat map example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43018" y="2169336"/>
            <a:ext cx="6877762" cy="3708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170" y="2215666"/>
            <a:ext cx="3352801" cy="36107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85610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95769"/>
          </a:xfrm>
        </p:spPr>
        <p:txBody>
          <a:bodyPr/>
          <a:lstStyle/>
          <a:p>
            <a:r>
              <a:rPr lang="en-IN" dirty="0" smtClean="0"/>
              <a:t>Advantages and disadvantages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54741" y="2133601"/>
          <a:ext cx="10087430" cy="3577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3715"/>
                <a:gridCol w="5043715"/>
              </a:tblGrid>
              <a:tr h="3577527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3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Simple</a:t>
                      </a:r>
                      <a:r>
                        <a:rPr lang="en-US" sz="32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to understand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32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Fast to cluster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32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Widely available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32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Easy to implement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32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Always yields a result</a:t>
                      </a:r>
                      <a:endParaRPr lang="en-US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3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We need to pick ‘K’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3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Sensitive to initialization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3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Sensitive to outliers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3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Produces spherical solutions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3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Standardization required</a:t>
                      </a:r>
                      <a:endParaRPr lang="en-US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rot="5400000">
            <a:off x="3207658" y="1596572"/>
            <a:ext cx="609600" cy="348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H="1">
            <a:off x="7569201" y="1516748"/>
            <a:ext cx="711200" cy="49348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9197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3739"/>
            <a:ext cx="10364451" cy="1596177"/>
          </a:xfrm>
        </p:spPr>
        <p:txBody>
          <a:bodyPr/>
          <a:lstStyle/>
          <a:p>
            <a:r>
              <a:rPr lang="en-IN" dirty="0" smtClean="0"/>
              <a:t>Clustering &amp; types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454670" y="1611087"/>
            <a:ext cx="7706439" cy="457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526906"/>
            <a:ext cx="457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– Unsupervised learning </a:t>
            </a:r>
          </a:p>
          <a:p>
            <a:r>
              <a:rPr lang="en-US" sz="2400" dirty="0" smtClean="0"/>
              <a:t>– Requires data, but no labels </a:t>
            </a:r>
          </a:p>
          <a:p>
            <a:r>
              <a:rPr lang="en-US" sz="2400" dirty="0" smtClean="0"/>
              <a:t>– Detect patterns e.g. in </a:t>
            </a:r>
          </a:p>
          <a:p>
            <a:pPr lvl="1"/>
            <a:r>
              <a:rPr lang="en-US" sz="2400" dirty="0" smtClean="0"/>
              <a:t>• Group emails or search results </a:t>
            </a:r>
          </a:p>
          <a:p>
            <a:pPr lvl="1"/>
            <a:r>
              <a:rPr lang="en-US" sz="2400" dirty="0" smtClean="0"/>
              <a:t>• Customer shopping patterns </a:t>
            </a:r>
          </a:p>
          <a:p>
            <a:pPr lvl="1"/>
            <a:r>
              <a:rPr lang="en-US" sz="2400" dirty="0" smtClean="0"/>
              <a:t>• Regions of images</a:t>
            </a:r>
          </a:p>
          <a:p>
            <a:r>
              <a:rPr lang="en-US" sz="2400" dirty="0" smtClean="0"/>
              <a:t> – Useful when don’t know what you’re looking for </a:t>
            </a:r>
          </a:p>
          <a:p>
            <a:r>
              <a:rPr lang="en-US" sz="2400" dirty="0" smtClean="0"/>
              <a:t>– But: can get gibberish 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2288464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804" y="241145"/>
            <a:ext cx="10364451" cy="818397"/>
          </a:xfrm>
        </p:spPr>
        <p:txBody>
          <a:bodyPr/>
          <a:lstStyle/>
          <a:p>
            <a:r>
              <a:rPr lang="en-IN" dirty="0" smtClean="0"/>
              <a:t>Where not to use k-means clustering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88001" y="1219200"/>
            <a:ext cx="6793169" cy="32243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464" y="3585934"/>
            <a:ext cx="3969707" cy="29806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81169" y="2595562"/>
            <a:ext cx="3646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not tell how good the clusters are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2076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95769"/>
          </a:xfrm>
        </p:spPr>
        <p:txBody>
          <a:bodyPr/>
          <a:lstStyle/>
          <a:p>
            <a:r>
              <a:rPr lang="en-IN" dirty="0" smtClean="0"/>
              <a:t>Where not to use k-means clustering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920870" y="2602171"/>
            <a:ext cx="5080959" cy="407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76457" y="2133593"/>
            <a:ext cx="3628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Ending in local minima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53" y="2685143"/>
            <a:ext cx="4807633" cy="38462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2025" y="2064658"/>
            <a:ext cx="3936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weight to larger cluster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8357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96013"/>
            <a:ext cx="10364451" cy="1596177"/>
          </a:xfrm>
        </p:spPr>
        <p:txBody>
          <a:bodyPr/>
          <a:lstStyle/>
          <a:p>
            <a:r>
              <a:rPr lang="en-IN" dirty="0" smtClean="0"/>
              <a:t>Clustering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772006"/>
            <a:ext cx="4688114" cy="3815994"/>
          </a:xfrm>
        </p:spPr>
        <p:txBody>
          <a:bodyPr/>
          <a:lstStyle/>
          <a:p>
            <a:pPr algn="just"/>
            <a:r>
              <a:rPr lang="en-US" dirty="0"/>
              <a:t>What could “similar” mean</a:t>
            </a:r>
            <a:r>
              <a:rPr lang="en-US" dirty="0" smtClean="0"/>
              <a:t>?</a:t>
            </a:r>
          </a:p>
          <a:p>
            <a:pPr algn="just">
              <a:buNone/>
            </a:pPr>
            <a:r>
              <a:rPr lang="en-US" dirty="0" smtClean="0"/>
              <a:t>– </a:t>
            </a:r>
            <a:r>
              <a:rPr lang="en-US" dirty="0"/>
              <a:t>One option: small Euclidean distance (squared</a:t>
            </a:r>
            <a:r>
              <a:rPr lang="en-US" dirty="0" smtClean="0"/>
              <a:t>)</a:t>
            </a:r>
          </a:p>
          <a:p>
            <a:pPr algn="just">
              <a:buNone/>
            </a:pPr>
            <a:r>
              <a:rPr lang="en-US" dirty="0" smtClean="0"/>
              <a:t>– Clustering results are crucially dependent on the measure of similarity (or distance) between “points” to be clustered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661" y="1734086"/>
            <a:ext cx="7478939" cy="50540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3962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83097"/>
            <a:ext cx="10364451" cy="1152217"/>
          </a:xfrm>
        </p:spPr>
        <p:txBody>
          <a:bodyPr/>
          <a:lstStyle/>
          <a:p>
            <a:r>
              <a:rPr lang="en-IN" dirty="0" smtClean="0"/>
              <a:t>Hierarchical Clustering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788225" y="1334602"/>
            <a:ext cx="3774759" cy="3470071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1160" y="1306287"/>
            <a:ext cx="2401688" cy="1438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649028" y="1364342"/>
            <a:ext cx="4223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Clusters have a tree like structure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a parent child relationship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38535" y="5816999"/>
            <a:ext cx="3293661" cy="1041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51556" y="5765801"/>
            <a:ext cx="3430186" cy="109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85371" y="3013454"/>
            <a:ext cx="2351315" cy="2657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465909" y="2771784"/>
            <a:ext cx="2129520" cy="2797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Arrow Connector 12"/>
          <p:cNvCxnSpPr>
            <a:endCxn id="1028" idx="0"/>
          </p:cNvCxnSpPr>
          <p:nvPr/>
        </p:nvCxnSpPr>
        <p:spPr>
          <a:xfrm rot="10800000" flipV="1">
            <a:off x="3485367" y="4746171"/>
            <a:ext cx="1173723" cy="1070828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029" idx="0"/>
          </p:cNvCxnSpPr>
          <p:nvPr/>
        </p:nvCxnSpPr>
        <p:spPr>
          <a:xfrm>
            <a:off x="6712860" y="4825999"/>
            <a:ext cx="953789" cy="939802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 rot="8401157">
            <a:off x="188683" y="4207943"/>
            <a:ext cx="1785257" cy="2351314"/>
          </a:xfrm>
          <a:prstGeom prst="arc">
            <a:avLst>
              <a:gd name="adj1" fmla="val 16200000"/>
              <a:gd name="adj2" fmla="val 7101204"/>
            </a:avLst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 rot="1613893">
            <a:off x="9339933" y="4570799"/>
            <a:ext cx="1785257" cy="2351314"/>
          </a:xfrm>
          <a:prstGeom prst="arc">
            <a:avLst>
              <a:gd name="adj1" fmla="val 15729560"/>
              <a:gd name="adj2" fmla="val 7101204"/>
            </a:avLst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6732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6986"/>
            <a:ext cx="10364451" cy="1123186"/>
          </a:xfrm>
        </p:spPr>
        <p:txBody>
          <a:bodyPr/>
          <a:lstStyle/>
          <a:p>
            <a:r>
              <a:rPr lang="en-US" dirty="0" err="1" smtClean="0"/>
              <a:t>Partitional</a:t>
            </a:r>
            <a:r>
              <a:rPr lang="en-US" dirty="0" smtClean="0"/>
              <a:t> clustering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2556" y="5616564"/>
            <a:ext cx="3851449" cy="102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995304" y="1030524"/>
            <a:ext cx="4046039" cy="3840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9143" y="3249562"/>
            <a:ext cx="2688636" cy="2134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328378" y="3300200"/>
            <a:ext cx="2268537" cy="2083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80110" y="5602513"/>
            <a:ext cx="3774034" cy="1025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traight Arrow Connector 11"/>
          <p:cNvCxnSpPr>
            <a:endCxn id="2050" idx="0"/>
          </p:cNvCxnSpPr>
          <p:nvPr/>
        </p:nvCxnSpPr>
        <p:spPr>
          <a:xfrm rot="10800000" flipV="1">
            <a:off x="3808281" y="4847772"/>
            <a:ext cx="952406" cy="768792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2054" idx="0"/>
          </p:cNvCxnSpPr>
          <p:nvPr/>
        </p:nvCxnSpPr>
        <p:spPr>
          <a:xfrm>
            <a:off x="7032173" y="4855030"/>
            <a:ext cx="834954" cy="747483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304800"/>
            <a:ext cx="10364451" cy="1146630"/>
          </a:xfrm>
        </p:spPr>
        <p:txBody>
          <a:bodyPr/>
          <a:lstStyle/>
          <a:p>
            <a:r>
              <a:rPr lang="en-IN" dirty="0" smtClean="0"/>
              <a:t>K means clustering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Exploratory data analysis technique</a:t>
            </a:r>
          </a:p>
          <a:p>
            <a:r>
              <a:rPr lang="en-US" dirty="0" smtClean="0"/>
              <a:t>Implements non hierarchical method of grouping objects together</a:t>
            </a:r>
          </a:p>
          <a:p>
            <a:r>
              <a:rPr lang="en-US" dirty="0" smtClean="0"/>
              <a:t>Determines the </a:t>
            </a:r>
            <a:r>
              <a:rPr lang="en-US" dirty="0" err="1" smtClean="0"/>
              <a:t>centroid</a:t>
            </a:r>
            <a:r>
              <a:rPr lang="en-US" dirty="0" smtClean="0"/>
              <a:t> using Euclidean method for distance calculation</a:t>
            </a:r>
          </a:p>
          <a:p>
            <a:r>
              <a:rPr lang="en-US" dirty="0" smtClean="0"/>
              <a:t>Groups objects based on </a:t>
            </a:r>
            <a:r>
              <a:rPr lang="en-US" dirty="0" smtClean="0"/>
              <a:t>minimum distance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02140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9654" y="2380344"/>
            <a:ext cx="11796699" cy="29535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13721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1050626"/>
          </a:xfrm>
        </p:spPr>
        <p:txBody>
          <a:bodyPr/>
          <a:lstStyle/>
          <a:p>
            <a:r>
              <a:rPr lang="en-IN" dirty="0" smtClean="0"/>
              <a:t>Distance measures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59807" y="1844782"/>
            <a:ext cx="8843736" cy="39034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710" y="2151629"/>
            <a:ext cx="2782570" cy="7808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339" y="5722257"/>
            <a:ext cx="4230642" cy="11357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4977" y="1110267"/>
            <a:ext cx="2243092" cy="8234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1856" y="4725632"/>
            <a:ext cx="2200502" cy="780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1752826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372</TotalTime>
  <Words>402</Words>
  <Application>Microsoft Office PowerPoint</Application>
  <PresentationFormat>Custom</PresentationFormat>
  <Paragraphs>99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Droplet</vt:lpstr>
      <vt:lpstr>K means clustering</vt:lpstr>
      <vt:lpstr>clustering</vt:lpstr>
      <vt:lpstr>Clustering &amp; types</vt:lpstr>
      <vt:lpstr>Clustering example</vt:lpstr>
      <vt:lpstr>Hierarchical Clustering</vt:lpstr>
      <vt:lpstr>Partitional clustering</vt:lpstr>
      <vt:lpstr>K means clustering</vt:lpstr>
      <vt:lpstr>Applications</vt:lpstr>
      <vt:lpstr>Distance measures</vt:lpstr>
      <vt:lpstr>Working of k-means clustering</vt:lpstr>
      <vt:lpstr>Elbow method</vt:lpstr>
      <vt:lpstr>k-means clustering steps</vt:lpstr>
      <vt:lpstr>k-means clustering steps in detail</vt:lpstr>
      <vt:lpstr>k-means clustering steps in detail</vt:lpstr>
      <vt:lpstr>K-means clustering example</vt:lpstr>
      <vt:lpstr>K-means clustering example</vt:lpstr>
      <vt:lpstr>Example: K-Means for Segmentation </vt:lpstr>
      <vt:lpstr>properties</vt:lpstr>
      <vt:lpstr>Numerical Example 1</vt:lpstr>
      <vt:lpstr>Numerical Example 2</vt:lpstr>
      <vt:lpstr>Numerical Example 2 - solution</vt:lpstr>
      <vt:lpstr>Numerical Example 2 - solution</vt:lpstr>
      <vt:lpstr>Numerical Example 2 - solution</vt:lpstr>
      <vt:lpstr>Numerical Example 2 - solution</vt:lpstr>
      <vt:lpstr>Numerical Example 2 - solution</vt:lpstr>
      <vt:lpstr>Numerical Example 2 - solution</vt:lpstr>
      <vt:lpstr>Numerical Example 2 - solution</vt:lpstr>
      <vt:lpstr>Heat map example</vt:lpstr>
      <vt:lpstr>Advantages and disadvantages</vt:lpstr>
      <vt:lpstr>Where not to use k-means clustering</vt:lpstr>
      <vt:lpstr>Where not to use k-means clustering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means clustering</dc:title>
  <dc:creator>Bsp2017 Bsp2017</dc:creator>
  <cp:lastModifiedBy>User</cp:lastModifiedBy>
  <cp:revision>41</cp:revision>
  <dcterms:created xsi:type="dcterms:W3CDTF">2020-05-12T08:09:25Z</dcterms:created>
  <dcterms:modified xsi:type="dcterms:W3CDTF">2020-05-13T04:01:14Z</dcterms:modified>
</cp:coreProperties>
</file>