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7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70" r:id="rId10"/>
    <p:sldId id="269" r:id="rId11"/>
    <p:sldId id="268" r:id="rId12"/>
    <p:sldId id="261" r:id="rId13"/>
    <p:sldId id="266" r:id="rId14"/>
    <p:sldId id="267" r:id="rId15"/>
    <p:sldId id="26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F021-2E44-4F1B-B2F7-81C5680C3CF8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8D89-A569-4D45-AB7A-A3E555ECE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40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F021-2E44-4F1B-B2F7-81C5680C3CF8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8D89-A569-4D45-AB7A-A3E555ECE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4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F021-2E44-4F1B-B2F7-81C5680C3CF8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8D89-A569-4D45-AB7A-A3E555ECE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98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F021-2E44-4F1B-B2F7-81C5680C3CF8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8D89-A569-4D45-AB7A-A3E555ECE3C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657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F021-2E44-4F1B-B2F7-81C5680C3CF8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8D89-A569-4D45-AB7A-A3E555ECE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65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F021-2E44-4F1B-B2F7-81C5680C3CF8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8D89-A569-4D45-AB7A-A3E555ECE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80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F021-2E44-4F1B-B2F7-81C5680C3CF8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8D89-A569-4D45-AB7A-A3E555ECE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86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F021-2E44-4F1B-B2F7-81C5680C3CF8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8D89-A569-4D45-AB7A-A3E555ECE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32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F021-2E44-4F1B-B2F7-81C5680C3CF8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8D89-A569-4D45-AB7A-A3E555ECE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45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F021-2E44-4F1B-B2F7-81C5680C3CF8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8D89-A569-4D45-AB7A-A3E555ECE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22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F021-2E44-4F1B-B2F7-81C5680C3CF8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8D89-A569-4D45-AB7A-A3E555ECE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15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F021-2E44-4F1B-B2F7-81C5680C3CF8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8D89-A569-4D45-AB7A-A3E555ECE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97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F021-2E44-4F1B-B2F7-81C5680C3CF8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8D89-A569-4D45-AB7A-A3E555ECE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84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F021-2E44-4F1B-B2F7-81C5680C3CF8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8D89-A569-4D45-AB7A-A3E555ECE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57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F021-2E44-4F1B-B2F7-81C5680C3CF8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8D89-A569-4D45-AB7A-A3E555ECE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96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F021-2E44-4F1B-B2F7-81C5680C3CF8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8D89-A569-4D45-AB7A-A3E555ECE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72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F021-2E44-4F1B-B2F7-81C5680C3CF8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8D89-A569-4D45-AB7A-A3E555ECE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1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0F021-2E44-4F1B-B2F7-81C5680C3CF8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D8D89-A569-4D45-AB7A-A3E555ECE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060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41" r:id="rId4"/>
    <p:sldLayoutId id="2147483942" r:id="rId5"/>
    <p:sldLayoutId id="2147483943" r:id="rId6"/>
    <p:sldLayoutId id="2147483944" r:id="rId7"/>
    <p:sldLayoutId id="2147483945" r:id="rId8"/>
    <p:sldLayoutId id="2147483946" r:id="rId9"/>
    <p:sldLayoutId id="2147483947" r:id="rId10"/>
    <p:sldLayoutId id="2147483948" r:id="rId11"/>
    <p:sldLayoutId id="2147483949" r:id="rId12"/>
    <p:sldLayoutId id="2147483950" r:id="rId13"/>
    <p:sldLayoutId id="2147483951" r:id="rId14"/>
    <p:sldLayoutId id="2147483952" r:id="rId15"/>
    <p:sldLayoutId id="2147483953" r:id="rId16"/>
    <p:sldLayoutId id="214748395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mzn.to/2QjDamH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Self Organization Maps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Bhuvaneshwari Patil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Organization of the Mapping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5281" y="1935922"/>
            <a:ext cx="7116651" cy="431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29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65321" cy="1326321"/>
          </a:xfrm>
        </p:spPr>
        <p:txBody>
          <a:bodyPr/>
          <a:lstStyle/>
          <a:p>
            <a:r>
              <a:rPr lang="en-IN" dirty="0"/>
              <a:t>Components of Self Organization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012" y="1371600"/>
            <a:ext cx="8527187" cy="515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534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 update function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88825" y="1676400"/>
            <a:ext cx="282657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676400"/>
            <a:ext cx="5633884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191000" y="6150114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Helps in clustering</a:t>
            </a:r>
            <a:endParaRPr lang="en-US" sz="2000" dirty="0"/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rot="16200000" flipV="1">
            <a:off x="3954393" y="4351407"/>
            <a:ext cx="1349514" cy="2247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" y="6172200"/>
            <a:ext cx="312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Magnifying learning rate</a:t>
            </a:r>
          </a:p>
          <a:p>
            <a:r>
              <a:rPr lang="en-US" sz="2000" dirty="0" smtClean="0"/>
              <a:t>Ranges between 0 to 1</a:t>
            </a:r>
            <a:endParaRPr lang="en-US" sz="2000" dirty="0"/>
          </a:p>
        </p:txBody>
      </p:sp>
      <p:cxnSp>
        <p:nvCxnSpPr>
          <p:cNvPr id="10" name="Straight Arrow Connector 9"/>
          <p:cNvCxnSpPr>
            <a:stCxn id="9" idx="0"/>
          </p:cNvCxnSpPr>
          <p:nvPr/>
        </p:nvCxnSpPr>
        <p:spPr>
          <a:xfrm rot="16200000" flipV="1">
            <a:off x="742950" y="4895850"/>
            <a:ext cx="21336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843" y="152400"/>
            <a:ext cx="7765321" cy="1326321"/>
          </a:xfrm>
        </p:spPr>
        <p:txBody>
          <a:bodyPr/>
          <a:lstStyle/>
          <a:p>
            <a:r>
              <a:rPr lang="en-US" dirty="0"/>
              <a:t>The Self-</a:t>
            </a:r>
            <a:r>
              <a:rPr lang="en-US" dirty="0" err="1"/>
              <a:t>Organising</a:t>
            </a:r>
            <a:r>
              <a:rPr lang="en-US" dirty="0"/>
              <a:t> Feature Map Algorithm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102" y="1935922"/>
            <a:ext cx="7139098" cy="17014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810" y="3733800"/>
            <a:ext cx="7111389" cy="269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571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3855"/>
            <a:ext cx="7765321" cy="1326321"/>
          </a:xfrm>
        </p:spPr>
        <p:txBody>
          <a:bodyPr/>
          <a:lstStyle/>
          <a:p>
            <a:r>
              <a:rPr lang="en-US" dirty="0"/>
              <a:t>The Self-</a:t>
            </a:r>
            <a:r>
              <a:rPr lang="en-US" dirty="0" err="1"/>
              <a:t>Organising</a:t>
            </a:r>
            <a:r>
              <a:rPr lang="en-US" dirty="0"/>
              <a:t> Feature Map Algorithm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118" y="1340176"/>
            <a:ext cx="6802684" cy="34416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120" y="4953000"/>
            <a:ext cx="6802682" cy="159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92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Dimensionality Reduction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524000"/>
            <a:ext cx="631507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4267200"/>
            <a:ext cx="2333625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29200" y="4191000"/>
            <a:ext cx="297180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Organizing maps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6778" y="1523999"/>
            <a:ext cx="8718622" cy="441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262" y="228600"/>
            <a:ext cx="7765321" cy="1326321"/>
          </a:xfrm>
        </p:spPr>
        <p:txBody>
          <a:bodyPr/>
          <a:lstStyle/>
          <a:p>
            <a:r>
              <a:rPr lang="en-US" dirty="0" smtClean="0"/>
              <a:t>Why to use SOM?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447800"/>
            <a:ext cx="8640646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in Medical field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167" y="1905000"/>
            <a:ext cx="862083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Training Process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65820"/>
            <a:ext cx="2667000" cy="2886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0604" y="4191000"/>
            <a:ext cx="3200400" cy="2510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52623" y="1165820"/>
            <a:ext cx="4943651" cy="2267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57808" y="3684086"/>
            <a:ext cx="4838466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What is a Model Parameter?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A model parameter is a configuration variable that is internal to the model and whose value can be estimated from data.</a:t>
            </a:r>
          </a:p>
          <a:p>
            <a:pPr lvl="1" fontAlgn="base"/>
            <a:r>
              <a:rPr lang="en-US" dirty="0" smtClean="0"/>
              <a:t>They are required by the model when making predictions.</a:t>
            </a:r>
          </a:p>
          <a:p>
            <a:pPr lvl="1" fontAlgn="base"/>
            <a:r>
              <a:rPr lang="en-US" dirty="0" smtClean="0"/>
              <a:t>They values define the skill of the model on your problem.</a:t>
            </a:r>
          </a:p>
          <a:p>
            <a:pPr lvl="1" fontAlgn="base"/>
            <a:r>
              <a:rPr lang="en-US" dirty="0" smtClean="0"/>
              <a:t>They are estimated or learned from data.</a:t>
            </a:r>
          </a:p>
          <a:p>
            <a:pPr lvl="1" fontAlgn="base"/>
            <a:r>
              <a:rPr lang="en-US" dirty="0" smtClean="0"/>
              <a:t>They are often not set manually by the practitioner.</a:t>
            </a:r>
          </a:p>
          <a:p>
            <a:pPr lvl="1" fontAlgn="base"/>
            <a:r>
              <a:rPr lang="en-US" dirty="0" smtClean="0"/>
              <a:t>They are often saved as part of the learned model.</a:t>
            </a:r>
          </a:p>
          <a:p>
            <a:pPr fontAlgn="base"/>
            <a:r>
              <a:rPr lang="en-US" dirty="0" smtClean="0"/>
              <a:t>Parameters are key to machine learning algorithms. They are the part of the model that is learned from historical training data.</a:t>
            </a:r>
          </a:p>
          <a:p>
            <a:pPr fontAlgn="base"/>
            <a:r>
              <a:rPr lang="en-US" dirty="0" smtClean="0"/>
              <a:t>Often model parameters are estimated using an optimization algorithm, which is a type of efficient search through possible parameter values.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What is a Model </a:t>
            </a:r>
            <a:r>
              <a:rPr lang="en-US" dirty="0" err="1" smtClean="0"/>
              <a:t>Hyperparameter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763000" cy="5257800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A model </a:t>
            </a:r>
            <a:r>
              <a:rPr lang="en-US" dirty="0" err="1" smtClean="0"/>
              <a:t>hyperparameter</a:t>
            </a:r>
            <a:r>
              <a:rPr lang="en-US" dirty="0" smtClean="0"/>
              <a:t> is a configuration that is external to the model and whose value cannot be estimated from data.</a:t>
            </a:r>
          </a:p>
          <a:p>
            <a:pPr lvl="1" fontAlgn="base"/>
            <a:r>
              <a:rPr lang="en-US" dirty="0" smtClean="0"/>
              <a:t>They are often used in processes to help estimate model parameters.</a:t>
            </a:r>
          </a:p>
          <a:p>
            <a:pPr lvl="1" fontAlgn="base"/>
            <a:r>
              <a:rPr lang="en-US" dirty="0" smtClean="0"/>
              <a:t>They are often specified by the practitioner.</a:t>
            </a:r>
          </a:p>
          <a:p>
            <a:pPr lvl="1" fontAlgn="base"/>
            <a:r>
              <a:rPr lang="en-US" dirty="0" smtClean="0"/>
              <a:t>They can often be set using heuristics.</a:t>
            </a:r>
          </a:p>
          <a:p>
            <a:pPr lvl="1" fontAlgn="base"/>
            <a:r>
              <a:rPr lang="en-US" dirty="0" smtClean="0"/>
              <a:t>They are often tuned for a given predictive modeling problem.</a:t>
            </a:r>
          </a:p>
          <a:p>
            <a:r>
              <a:rPr lang="en-US" dirty="0" smtClean="0"/>
              <a:t>We cannot know the best value for a model </a:t>
            </a:r>
            <a:r>
              <a:rPr lang="en-US" dirty="0" err="1" smtClean="0"/>
              <a:t>hyperparameter</a:t>
            </a:r>
            <a:r>
              <a:rPr lang="en-US" dirty="0" smtClean="0"/>
              <a:t> on a given problem. </a:t>
            </a:r>
          </a:p>
          <a:p>
            <a:r>
              <a:rPr lang="en-US" dirty="0" smtClean="0"/>
              <a:t>We may use rules of thumb, copy values used on other problems, or search for the best value by trial and error.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/>
          <a:lstStyle/>
          <a:p>
            <a:r>
              <a:rPr lang="en-US" dirty="0" err="1" smtClean="0"/>
              <a:t>hyperparameters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Some examples of model </a:t>
            </a:r>
            <a:r>
              <a:rPr lang="en-US" dirty="0" err="1" smtClean="0"/>
              <a:t>hyperparameters</a:t>
            </a:r>
            <a:r>
              <a:rPr lang="en-US" dirty="0" smtClean="0"/>
              <a:t> include:</a:t>
            </a:r>
          </a:p>
          <a:p>
            <a:pPr lvl="1" fontAlgn="base"/>
            <a:r>
              <a:rPr lang="en-US" dirty="0" smtClean="0"/>
              <a:t>The learning rate for training a neural network.</a:t>
            </a:r>
          </a:p>
          <a:p>
            <a:pPr lvl="1" fontAlgn="base"/>
            <a:r>
              <a:rPr lang="en-US" dirty="0" smtClean="0"/>
              <a:t>The C and sigma </a:t>
            </a:r>
            <a:r>
              <a:rPr lang="en-US" dirty="0" err="1" smtClean="0"/>
              <a:t>hyperparameters</a:t>
            </a:r>
            <a:r>
              <a:rPr lang="en-US" dirty="0" smtClean="0"/>
              <a:t> for support vector machines.</a:t>
            </a:r>
          </a:p>
          <a:p>
            <a:pPr lvl="1" fontAlgn="base"/>
            <a:r>
              <a:rPr lang="en-US" dirty="0" smtClean="0"/>
              <a:t>The k in k-nearest neighbors.</a:t>
            </a:r>
          </a:p>
          <a:p>
            <a:pPr fontAlgn="base"/>
            <a:r>
              <a:rPr lang="en-US" i="1" dirty="0" smtClean="0"/>
              <a:t>“Many models have important parameters which cannot be directly estimated from the data. For example, in the K-nearest neighbor classification model … This type of model parameter is referred to as a tuning parameter because there is no analytical formula available to calculate an appropriate value”.</a:t>
            </a:r>
          </a:p>
          <a:p>
            <a:pPr fontAlgn="base">
              <a:buNone/>
            </a:pPr>
            <a:r>
              <a:rPr lang="en-US" dirty="0" smtClean="0"/>
              <a:t>— Page 64-65, </a:t>
            </a:r>
            <a:r>
              <a:rPr lang="en-US" dirty="0" smtClean="0">
                <a:hlinkClick r:id="rId2"/>
              </a:rPr>
              <a:t>Applied Predictive Modeling</a:t>
            </a:r>
            <a:r>
              <a:rPr lang="en-US" dirty="0" smtClean="0"/>
              <a:t>, 2013</a:t>
            </a:r>
          </a:p>
          <a:p>
            <a:pPr fontAlgn="base">
              <a:buNone/>
            </a:pPr>
            <a:r>
              <a:rPr lang="en-US" b="1" dirty="0" smtClean="0">
                <a:solidFill>
                  <a:srgbClr val="FFFF00"/>
                </a:solidFill>
              </a:rPr>
              <a:t>If you have to specify a model parameter manually then it is probably a model </a:t>
            </a:r>
            <a:r>
              <a:rPr lang="en-US" b="1" dirty="0" err="1" smtClean="0">
                <a:solidFill>
                  <a:srgbClr val="FFFF00"/>
                </a:solidFill>
              </a:rPr>
              <a:t>hyperparameter</a:t>
            </a:r>
            <a:endParaRPr lang="en-US" dirty="0" smtClean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202" y="152400"/>
            <a:ext cx="7765321" cy="1326321"/>
          </a:xfrm>
        </p:spPr>
        <p:txBody>
          <a:bodyPr/>
          <a:lstStyle/>
          <a:p>
            <a:r>
              <a:rPr lang="en-US" dirty="0"/>
              <a:t>Setting up a Self Organizing Map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347" y="1673115"/>
            <a:ext cx="8085553" cy="472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4394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8346F"/>
      </a:dk2>
      <a:lt2>
        <a:srgbClr val="D9A8D2"/>
      </a:lt2>
      <a:accent1>
        <a:srgbClr val="CE57AB"/>
      </a:accent1>
      <a:accent2>
        <a:srgbClr val="8E8EFD"/>
      </a:accent2>
      <a:accent3>
        <a:srgbClr val="7CBCE0"/>
      </a:accent3>
      <a:accent4>
        <a:srgbClr val="70BF9F"/>
      </a:accent4>
      <a:accent5>
        <a:srgbClr val="A5B960"/>
      </a:accent5>
      <a:accent6>
        <a:srgbClr val="D47A57"/>
      </a:accent6>
      <a:hlink>
        <a:srgbClr val="D164DE"/>
      </a:hlink>
      <a:folHlink>
        <a:srgbClr val="BE87C4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D4FE1632-F131-47D3-A814-99E9CD025E2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136</TotalTime>
  <Words>376</Words>
  <Application>Microsoft Office PowerPoint</Application>
  <PresentationFormat>On-screen Show (4:3)</PresentationFormat>
  <Paragraphs>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Bookman Old Style</vt:lpstr>
      <vt:lpstr>Rockwell</vt:lpstr>
      <vt:lpstr>Damask</vt:lpstr>
      <vt:lpstr>Self Organization Maps</vt:lpstr>
      <vt:lpstr>Self Organizing maps</vt:lpstr>
      <vt:lpstr>Why to use SOM?</vt:lpstr>
      <vt:lpstr>Clustering in Medical field</vt:lpstr>
      <vt:lpstr>Training Process</vt:lpstr>
      <vt:lpstr>What is a Model Parameter?</vt:lpstr>
      <vt:lpstr>What is a Model Hyperparameter?</vt:lpstr>
      <vt:lpstr>hyperparameters</vt:lpstr>
      <vt:lpstr>Setting up a Self Organizing Map</vt:lpstr>
      <vt:lpstr>Organization of the Mapping</vt:lpstr>
      <vt:lpstr>Components of Self Organization</vt:lpstr>
      <vt:lpstr>Weight update function</vt:lpstr>
      <vt:lpstr>The Self-Organising Feature Map Algorithm</vt:lpstr>
      <vt:lpstr>The Self-Organising Feature Map Algorithm</vt:lpstr>
      <vt:lpstr>Dimensionality Reduction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Organization Maps</dc:title>
  <dc:creator>User</dc:creator>
  <cp:lastModifiedBy>Bsp2017 Bsp2017</cp:lastModifiedBy>
  <cp:revision>9</cp:revision>
  <dcterms:created xsi:type="dcterms:W3CDTF">2020-05-23T00:46:44Z</dcterms:created>
  <dcterms:modified xsi:type="dcterms:W3CDTF">2020-05-23T06:28:34Z</dcterms:modified>
</cp:coreProperties>
</file>